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6" r:id="rId5"/>
    <p:sldId id="302" r:id="rId6"/>
    <p:sldId id="296" r:id="rId7"/>
    <p:sldId id="307" r:id="rId8"/>
    <p:sldId id="298" r:id="rId9"/>
    <p:sldId id="300" r:id="rId10"/>
    <p:sldId id="305" r:id="rId11"/>
    <p:sldId id="311" r:id="rId12"/>
    <p:sldId id="309" r:id="rId1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nard, Cassandra D" initials="BCD" lastIdx="2" clrIdx="0">
    <p:extLst>
      <p:ext uri="{19B8F6BF-5375-455C-9EA6-DF929625EA0E}">
        <p15:presenceInfo xmlns:p15="http://schemas.microsoft.com/office/powerpoint/2012/main" userId="S::Cassandra.Barnard@va.gov::d7f10c7a-bb70-4f6f-8579-f345b26bb8f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84750" autoAdjust="0"/>
  </p:normalViewPr>
  <p:slideViewPr>
    <p:cSldViewPr>
      <p:cViewPr varScale="1">
        <p:scale>
          <a:sx n="56" d="100"/>
          <a:sy n="56" d="100"/>
        </p:scale>
        <p:origin x="1576" y="5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9A38744E-0CFD-4105-A355-514269A8B55B}" type="datetimeFigureOut">
              <a:rPr lang="en-US" smtClean="0"/>
              <a:t>3/15/2021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D6D1DB6-E8B0-4829-AF88-2A4DC3203EF2}" type="slidenum">
              <a:rPr lang="en-US" smtClean="0"/>
              <a:t>‹#›</a:t>
            </a:fld>
            <a:endParaRPr lang="en-US" dirty="0"/>
          </a:p>
        </p:txBody>
      </p:sp>
    </p:spTree>
    <p:extLst>
      <p:ext uri="{BB962C8B-B14F-4D97-AF65-F5344CB8AC3E}">
        <p14:creationId xmlns:p14="http://schemas.microsoft.com/office/powerpoint/2010/main" val="3738589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and thank you for viewing my Presentation. I am Cassandra Barnard, the GHATP Fellow for Ralph H Johnson VA Medical Center located in Charleston, SC, VISN 7. My project for my GHATP Trainee year is “Improving Patient Flow: Admission Delay” 21</a:t>
            </a:r>
          </a:p>
        </p:txBody>
      </p:sp>
      <p:sp>
        <p:nvSpPr>
          <p:cNvPr id="4" name="Slide Number Placeholder 3"/>
          <p:cNvSpPr>
            <a:spLocks noGrp="1"/>
          </p:cNvSpPr>
          <p:nvPr>
            <p:ph type="sldNum" sz="quarter" idx="5"/>
          </p:nvPr>
        </p:nvSpPr>
        <p:spPr/>
        <p:txBody>
          <a:bodyPr/>
          <a:lstStyle/>
          <a:p>
            <a:fld id="{CD6D1DB6-E8B0-4829-AF88-2A4DC3203EF2}" type="slidenum">
              <a:rPr lang="en-US" smtClean="0"/>
              <a:t>1</a:t>
            </a:fld>
            <a:endParaRPr lang="en-US" dirty="0"/>
          </a:p>
        </p:txBody>
      </p:sp>
    </p:spTree>
    <p:extLst>
      <p:ext uri="{BB962C8B-B14F-4D97-AF65-F5344CB8AC3E}">
        <p14:creationId xmlns:p14="http://schemas.microsoft.com/office/powerpoint/2010/main" val="327096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Ralph H Johnson continues to strive to deliver consistently high-quality care, this project selection demonstrates our commitment to continuous process improvement, and exceptional customer service. The project AIM statement is to Decrease admit delay times by 30% or to a  90 minutes target goal, which will reduce admit ED to Ward LOS stay times, providing timely access to quality care, by 3</a:t>
            </a:r>
            <a:r>
              <a:rPr lang="en-US" baseline="30000" dirty="0"/>
              <a:t>rd</a:t>
            </a:r>
            <a:r>
              <a:rPr lang="en-US" dirty="0"/>
              <a:t> Quarter FY 2021. </a:t>
            </a:r>
          </a:p>
          <a:p>
            <a:endParaRPr lang="en-US" dirty="0"/>
          </a:p>
          <a:p>
            <a:endParaRPr lang="en-US" dirty="0"/>
          </a:p>
        </p:txBody>
      </p:sp>
      <p:sp>
        <p:nvSpPr>
          <p:cNvPr id="4" name="Slide Number Placeholder 3"/>
          <p:cNvSpPr>
            <a:spLocks noGrp="1"/>
          </p:cNvSpPr>
          <p:nvPr>
            <p:ph type="sldNum" sz="quarter" idx="5"/>
          </p:nvPr>
        </p:nvSpPr>
        <p:spPr/>
        <p:txBody>
          <a:bodyPr/>
          <a:lstStyle/>
          <a:p>
            <a:fld id="{CD6D1DB6-E8B0-4829-AF88-2A4DC3203EF2}" type="slidenum">
              <a:rPr lang="en-US" smtClean="0"/>
              <a:t>2</a:t>
            </a:fld>
            <a:endParaRPr lang="en-US" dirty="0"/>
          </a:p>
        </p:txBody>
      </p:sp>
    </p:spTree>
    <p:extLst>
      <p:ext uri="{BB962C8B-B14F-4D97-AF65-F5344CB8AC3E}">
        <p14:creationId xmlns:p14="http://schemas.microsoft.com/office/powerpoint/2010/main" val="1902615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patient flow metric primarily focuses on Admit Delay.  This metric is monitored via EDIS, Disposition triggers the start, when the Pt is removed from the EDIS board, the Admit Delay metric time ends. Our total time measure for this process is the admitted ED LOS, commonly referred to also as door to floor time. Our YTD metrics for FY20 were 128 for our median admit delay time. </a:t>
            </a:r>
          </a:p>
          <a:p>
            <a:endParaRPr lang="en-US" dirty="0"/>
          </a:p>
          <a:p>
            <a:r>
              <a:rPr lang="en-US" dirty="0"/>
              <a:t>We hold the best 1a facility rating of VISN 6 and 7 at 292 median ED LOS time, neither metric exceeded national thresholds. Competing at the national level is outstanding, and proves a focus on competitively delivering valuable services to our veterans, but we also looked at our Compare data for local private sector comparison/ add our compare data, which is added</a:t>
            </a:r>
          </a:p>
        </p:txBody>
      </p:sp>
      <p:sp>
        <p:nvSpPr>
          <p:cNvPr id="4" name="Slide Number Placeholder 3"/>
          <p:cNvSpPr>
            <a:spLocks noGrp="1"/>
          </p:cNvSpPr>
          <p:nvPr>
            <p:ph type="sldNum" sz="quarter" idx="5"/>
          </p:nvPr>
        </p:nvSpPr>
        <p:spPr/>
        <p:txBody>
          <a:bodyPr/>
          <a:lstStyle/>
          <a:p>
            <a:fld id="{CD6D1DB6-E8B0-4829-AF88-2A4DC3203EF2}" type="slidenum">
              <a:rPr lang="en-US" smtClean="0"/>
              <a:t>3</a:t>
            </a:fld>
            <a:endParaRPr lang="en-US" dirty="0"/>
          </a:p>
        </p:txBody>
      </p:sp>
    </p:spTree>
    <p:extLst>
      <p:ext uri="{BB962C8B-B14F-4D97-AF65-F5344CB8AC3E}">
        <p14:creationId xmlns:p14="http://schemas.microsoft.com/office/powerpoint/2010/main" val="3585845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eliminate bottlenecks throughout the process, Alignment of the Decsion to admit Time with ADT Order and Bed assignment search is required.  If Alignment occurs vertically in the future state, shaving time off the process is viable, in which we hypothesize, will decrease ED Admit PT los.</a:t>
            </a:r>
          </a:p>
          <a:p>
            <a:endParaRPr lang="en-US" dirty="0"/>
          </a:p>
          <a:p>
            <a:r>
              <a:rPr lang="en-US" dirty="0"/>
              <a:t>Process bottlenecks to the ADT order, which the ADT order was a bottleneck to Room Assignment </a:t>
            </a:r>
          </a:p>
          <a:p>
            <a:endParaRPr lang="en-US" dirty="0"/>
          </a:p>
        </p:txBody>
      </p:sp>
      <p:sp>
        <p:nvSpPr>
          <p:cNvPr id="4" name="Slide Number Placeholder 3"/>
          <p:cNvSpPr>
            <a:spLocks noGrp="1"/>
          </p:cNvSpPr>
          <p:nvPr>
            <p:ph type="sldNum" sz="quarter" idx="5"/>
          </p:nvPr>
        </p:nvSpPr>
        <p:spPr/>
        <p:txBody>
          <a:bodyPr/>
          <a:lstStyle/>
          <a:p>
            <a:fld id="{CD6D1DB6-E8B0-4829-AF88-2A4DC3203EF2}" type="slidenum">
              <a:rPr lang="en-US" smtClean="0"/>
              <a:t>4</a:t>
            </a:fld>
            <a:endParaRPr lang="en-US" dirty="0"/>
          </a:p>
        </p:txBody>
      </p:sp>
    </p:spTree>
    <p:extLst>
      <p:ext uri="{BB962C8B-B14F-4D97-AF65-F5344CB8AC3E}">
        <p14:creationId xmlns:p14="http://schemas.microsoft.com/office/powerpoint/2010/main" val="1532649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analyzing the data and weekly reporting, we discovered root causes demonstrating that admit delay time duration is not acuity specific. By analyzing and comparing data sources,, I identified outlier root causes and operational barriers.  For example, when multiple consults were needed, our Admit delay times increased by 260% or more which was natural variation in the current state. Admit delay time errors in Assignment , which is a Data entry process affecting time stamping, however, caused artificial variation in our admit delay numbers. </a:t>
            </a:r>
          </a:p>
        </p:txBody>
      </p:sp>
      <p:sp>
        <p:nvSpPr>
          <p:cNvPr id="4" name="Slide Number Placeholder 3"/>
          <p:cNvSpPr>
            <a:spLocks noGrp="1"/>
          </p:cNvSpPr>
          <p:nvPr>
            <p:ph type="sldNum" sz="quarter" idx="5"/>
          </p:nvPr>
        </p:nvSpPr>
        <p:spPr/>
        <p:txBody>
          <a:bodyPr/>
          <a:lstStyle/>
          <a:p>
            <a:fld id="{CD6D1DB6-E8B0-4829-AF88-2A4DC3203EF2}" type="slidenum">
              <a:rPr lang="en-US" smtClean="0"/>
              <a:t>5</a:t>
            </a:fld>
            <a:endParaRPr lang="en-US" dirty="0"/>
          </a:p>
        </p:txBody>
      </p:sp>
    </p:spTree>
    <p:extLst>
      <p:ext uri="{BB962C8B-B14F-4D97-AF65-F5344CB8AC3E}">
        <p14:creationId xmlns:p14="http://schemas.microsoft.com/office/powerpoint/2010/main" val="1667160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Evulation of the process flow map, our first PDSA, was the requirement of weekly reporting to our PENTAD/Executive team. Weekly reporting leads to two important components of this project: Transparency and Accountability. And was pivotal in discovering the data trends. I utilized data from three sources: ED department tracking forms, Integrated Flow Management Tool (IFMT) : Integrated Admissions report and Improvement tools and the Emergency Medicine Management Tool- EMMT Process Analysis Tool reports to conduct audits and verify timestamps, we approached each service to request additional details regarding delays. and utilized pareto charting to determine root cause of delays. I analyzed Door to Doc, LWOBS and admit delay. </a:t>
            </a:r>
          </a:p>
          <a:p>
            <a:endParaRPr lang="en-US" dirty="0"/>
          </a:p>
          <a:p>
            <a:r>
              <a:rPr lang="en-US" dirty="0"/>
              <a:t>This drew attention to the timing of our ED COVID testing processes, which was later addressed by ED Leadership, by getting COVID Lab testing ordered sooner. This was a quick win/Just Do it/No PDSA needed</a:t>
            </a:r>
          </a:p>
          <a:p>
            <a:endParaRPr lang="en-US" dirty="0"/>
          </a:p>
          <a:p>
            <a:r>
              <a:rPr lang="en-US" dirty="0"/>
              <a:t>At the beginning of our measurements phase, the admitting physician time to enter The ADT Orders , accounted for roughly the first 56% of admit delay time metric.</a:t>
            </a:r>
          </a:p>
          <a:p>
            <a:endParaRPr lang="en-US" dirty="0"/>
          </a:p>
          <a:p>
            <a:r>
              <a:rPr lang="en-US" dirty="0"/>
              <a:t>The bridge order, sometimes referred to as a skeleton order, is a two-part order set, which allows immediate release of CPRS admit order at the time or close to the time the admitting physician agrees with ED Doctor to admit the patient. The second part of the order is done after face-to-face assessment of the patient occurs. This order set, was designed by the general medicine admitting team and was entered into CPRS as a new order set option. </a:t>
            </a:r>
          </a:p>
          <a:p>
            <a:endParaRPr lang="en-US" dirty="0"/>
          </a:p>
        </p:txBody>
      </p:sp>
      <p:sp>
        <p:nvSpPr>
          <p:cNvPr id="4" name="Slide Number Placeholder 3"/>
          <p:cNvSpPr>
            <a:spLocks noGrp="1"/>
          </p:cNvSpPr>
          <p:nvPr>
            <p:ph type="sldNum" sz="quarter" idx="5"/>
          </p:nvPr>
        </p:nvSpPr>
        <p:spPr/>
        <p:txBody>
          <a:bodyPr/>
          <a:lstStyle/>
          <a:p>
            <a:fld id="{CD6D1DB6-E8B0-4829-AF88-2A4DC3203EF2}" type="slidenum">
              <a:rPr lang="en-US" smtClean="0"/>
              <a:t>6</a:t>
            </a:fld>
            <a:endParaRPr lang="en-US" dirty="0"/>
          </a:p>
        </p:txBody>
      </p:sp>
    </p:spTree>
    <p:extLst>
      <p:ext uri="{BB962C8B-B14F-4D97-AF65-F5344CB8AC3E}">
        <p14:creationId xmlns:p14="http://schemas.microsoft.com/office/powerpoint/2010/main" val="1068595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PDSA proved to decrease Admit Delay times and we seen a reduction in admit PT LOS.  This is due to a vertical alignment of ED Decsion to admit with the ADT Order. </a:t>
            </a:r>
          </a:p>
          <a:p>
            <a:endParaRPr lang="en-US" dirty="0"/>
          </a:p>
          <a:p>
            <a:r>
              <a:rPr lang="en-US" dirty="0"/>
              <a:t>At the beginning of our measurement phase in October, the admitting physician time to enter ADT Orders , accounted for about 56% of the admit delay time measurement.</a:t>
            </a:r>
          </a:p>
          <a:p>
            <a:r>
              <a:rPr lang="en-US" dirty="0"/>
              <a:t>After the implementation of Bridge Order set in December, admitting physician time accounts for less than 26% of admit delay time. </a:t>
            </a:r>
          </a:p>
          <a:p>
            <a:r>
              <a:rPr lang="en-US" dirty="0"/>
              <a:t> </a:t>
            </a:r>
          </a:p>
        </p:txBody>
      </p:sp>
      <p:sp>
        <p:nvSpPr>
          <p:cNvPr id="4" name="Slide Number Placeholder 3"/>
          <p:cNvSpPr>
            <a:spLocks noGrp="1"/>
          </p:cNvSpPr>
          <p:nvPr>
            <p:ph type="sldNum" sz="quarter" idx="5"/>
          </p:nvPr>
        </p:nvSpPr>
        <p:spPr/>
        <p:txBody>
          <a:bodyPr/>
          <a:lstStyle/>
          <a:p>
            <a:fld id="{CD6D1DB6-E8B0-4829-AF88-2A4DC3203EF2}" type="slidenum">
              <a:rPr lang="en-US" smtClean="0"/>
              <a:t>7</a:t>
            </a:fld>
            <a:endParaRPr lang="en-US" dirty="0"/>
          </a:p>
        </p:txBody>
      </p:sp>
    </p:spTree>
    <p:extLst>
      <p:ext uri="{BB962C8B-B14F-4D97-AF65-F5344CB8AC3E}">
        <p14:creationId xmlns:p14="http://schemas.microsoft.com/office/powerpoint/2010/main" val="2943705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Project is on going; therefore, Costs have not been established as LOS is trends due to the pandemic, have been adjusted our acute LOS, due to </a:t>
            </a:r>
          </a:p>
          <a:p>
            <a:endParaRPr lang="en-US" dirty="0"/>
          </a:p>
          <a:p>
            <a:r>
              <a:rPr lang="en-US" dirty="0"/>
              <a:t>Application of visual controls, training aids and SOPs are needed such as communication check sheets, new order sets, CPRS modifications and sharing of information with all staff and service lines.</a:t>
            </a:r>
          </a:p>
        </p:txBody>
      </p:sp>
      <p:sp>
        <p:nvSpPr>
          <p:cNvPr id="4" name="Slide Number Placeholder 3"/>
          <p:cNvSpPr>
            <a:spLocks noGrp="1"/>
          </p:cNvSpPr>
          <p:nvPr>
            <p:ph type="sldNum" sz="quarter" idx="5"/>
          </p:nvPr>
        </p:nvSpPr>
        <p:spPr/>
        <p:txBody>
          <a:bodyPr/>
          <a:lstStyle/>
          <a:p>
            <a:fld id="{CD6D1DB6-E8B0-4829-AF88-2A4DC3203EF2}" type="slidenum">
              <a:rPr lang="en-US" smtClean="0"/>
              <a:t>8</a:t>
            </a:fld>
            <a:endParaRPr lang="en-US" dirty="0"/>
          </a:p>
        </p:txBody>
      </p:sp>
    </p:spTree>
    <p:extLst>
      <p:ext uri="{BB962C8B-B14F-4D97-AF65-F5344CB8AC3E}">
        <p14:creationId xmlns:p14="http://schemas.microsoft.com/office/powerpoint/2010/main" val="3303899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Admit Delay metrics encompass a complex set of processes, and there is success in understanding the dynamics of all services involved in this process. </a:t>
            </a:r>
          </a:p>
          <a:p>
            <a:endParaRPr lang="en-US" dirty="0"/>
          </a:p>
          <a:p>
            <a:r>
              <a:rPr lang="en-US" dirty="0"/>
              <a:t>For total transparency, and to discuss findings of our project, we have assigned a taskforce which will be committed to finding, documenting and implementing best practices as we validate the future state of our admissions processes. Our Lessons learned involve understanding the constraints of the Bridge orders as a solution to Admit delay and also understanding factors that contribute to its success in reducing admit delay.</a:t>
            </a:r>
          </a:p>
        </p:txBody>
      </p:sp>
      <p:sp>
        <p:nvSpPr>
          <p:cNvPr id="4" name="Slide Number Placeholder 3"/>
          <p:cNvSpPr>
            <a:spLocks noGrp="1"/>
          </p:cNvSpPr>
          <p:nvPr>
            <p:ph type="sldNum" sz="quarter" idx="5"/>
          </p:nvPr>
        </p:nvSpPr>
        <p:spPr/>
        <p:txBody>
          <a:bodyPr/>
          <a:lstStyle/>
          <a:p>
            <a:fld id="{CD6D1DB6-E8B0-4829-AF88-2A4DC3203EF2}" type="slidenum">
              <a:rPr lang="en-US" smtClean="0"/>
              <a:t>9</a:t>
            </a:fld>
            <a:endParaRPr lang="en-US" dirty="0"/>
          </a:p>
        </p:txBody>
      </p:sp>
    </p:spTree>
    <p:extLst>
      <p:ext uri="{BB962C8B-B14F-4D97-AF65-F5344CB8AC3E}">
        <p14:creationId xmlns:p14="http://schemas.microsoft.com/office/powerpoint/2010/main" val="635218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07C79C-702A-44A1-9EB2-D5D2AFCEB3B3}" type="datetimeFigureOut">
              <a:rPr lang="en-US" smtClean="0"/>
              <a:t>3/15/2021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C23C5A-95B1-4523-AE9B-01D8FEF7FEB2}" type="slidenum">
              <a:rPr lang="en-US" smtClean="0"/>
              <a:t>‹#›</a:t>
            </a:fld>
            <a:endParaRPr lang="en-US" dirty="0"/>
          </a:p>
        </p:txBody>
      </p:sp>
    </p:spTree>
    <p:extLst>
      <p:ext uri="{BB962C8B-B14F-4D97-AF65-F5344CB8AC3E}">
        <p14:creationId xmlns:p14="http://schemas.microsoft.com/office/powerpoint/2010/main" val="3431500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07C79C-702A-44A1-9EB2-D5D2AFCEB3B3}" type="datetimeFigureOut">
              <a:rPr lang="en-US" smtClean="0"/>
              <a:t>3/15/2021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C23C5A-95B1-4523-AE9B-01D8FEF7FEB2}" type="slidenum">
              <a:rPr lang="en-US" smtClean="0"/>
              <a:t>‹#›</a:t>
            </a:fld>
            <a:endParaRPr lang="en-US" dirty="0"/>
          </a:p>
        </p:txBody>
      </p:sp>
    </p:spTree>
    <p:extLst>
      <p:ext uri="{BB962C8B-B14F-4D97-AF65-F5344CB8AC3E}">
        <p14:creationId xmlns:p14="http://schemas.microsoft.com/office/powerpoint/2010/main" val="1954473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07C79C-702A-44A1-9EB2-D5D2AFCEB3B3}" type="datetimeFigureOut">
              <a:rPr lang="en-US" smtClean="0"/>
              <a:t>3/15/2021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C23C5A-95B1-4523-AE9B-01D8FEF7FEB2}" type="slidenum">
              <a:rPr lang="en-US" smtClean="0"/>
              <a:t>‹#›</a:t>
            </a:fld>
            <a:endParaRPr lang="en-US" dirty="0"/>
          </a:p>
        </p:txBody>
      </p:sp>
    </p:spTree>
    <p:extLst>
      <p:ext uri="{BB962C8B-B14F-4D97-AF65-F5344CB8AC3E}">
        <p14:creationId xmlns:p14="http://schemas.microsoft.com/office/powerpoint/2010/main" val="3872944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0" name="Group 9"/>
          <p:cNvGrpSpPr/>
          <p:nvPr userDrawn="1"/>
        </p:nvGrpSpPr>
        <p:grpSpPr>
          <a:xfrm>
            <a:off x="0" y="0"/>
            <a:ext cx="9144000" cy="1219200"/>
            <a:chOff x="0" y="0"/>
            <a:chExt cx="9144000" cy="1219200"/>
          </a:xfrm>
        </p:grpSpPr>
        <p:sp>
          <p:nvSpPr>
            <p:cNvPr id="7" name="Rectangle 6"/>
            <p:cNvSpPr/>
            <p:nvPr userDrawn="1"/>
          </p:nvSpPr>
          <p:spPr>
            <a:xfrm>
              <a:off x="0" y="0"/>
              <a:ext cx="9144000" cy="1219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609600"/>
              <a:ext cx="9131827" cy="609600"/>
            </a:xfrm>
            <a:prstGeom prst="rect">
              <a:avLst/>
            </a:prstGeom>
          </p:spPr>
        </p:pic>
      </p:grpSp>
      <p:sp>
        <p:nvSpPr>
          <p:cNvPr id="2" name="Title 1"/>
          <p:cNvSpPr>
            <a:spLocks noGrp="1"/>
          </p:cNvSpPr>
          <p:nvPr>
            <p:ph type="title"/>
          </p:nvPr>
        </p:nvSpPr>
        <p:spPr/>
        <p:txBody>
          <a:bodyPr/>
          <a:lstStyle>
            <a:lvl1pPr algn="l">
              <a:defRPr>
                <a:solidFill>
                  <a:schemeClr val="bg1"/>
                </a:solidFill>
                <a:latin typeface="Georgia" panose="02040502050405020303"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107C79C-702A-44A1-9EB2-D5D2AFCEB3B3}" type="datetimeFigureOut">
              <a:rPr lang="en-US" smtClean="0"/>
              <a:t>3/15/2021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C23C5A-95B1-4523-AE9B-01D8FEF7FEB2}" type="slidenum">
              <a:rPr lang="en-US" smtClean="0"/>
              <a:t>‹#›</a:t>
            </a:fld>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15000" y="6266349"/>
            <a:ext cx="3169931" cy="515451"/>
          </a:xfrm>
          <a:prstGeom prst="rect">
            <a:avLst/>
          </a:prstGeom>
        </p:spPr>
      </p:pic>
    </p:spTree>
    <p:extLst>
      <p:ext uri="{BB962C8B-B14F-4D97-AF65-F5344CB8AC3E}">
        <p14:creationId xmlns:p14="http://schemas.microsoft.com/office/powerpoint/2010/main" val="2876882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07C79C-702A-44A1-9EB2-D5D2AFCEB3B3}" type="datetimeFigureOut">
              <a:rPr lang="en-US" smtClean="0"/>
              <a:t>3/15/2021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C23C5A-95B1-4523-AE9B-01D8FEF7FEB2}" type="slidenum">
              <a:rPr lang="en-US" smtClean="0"/>
              <a:t>‹#›</a:t>
            </a:fld>
            <a:endParaRPr lang="en-US" dirty="0"/>
          </a:p>
        </p:txBody>
      </p:sp>
    </p:spTree>
    <p:extLst>
      <p:ext uri="{BB962C8B-B14F-4D97-AF65-F5344CB8AC3E}">
        <p14:creationId xmlns:p14="http://schemas.microsoft.com/office/powerpoint/2010/main" val="1426297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07C79C-702A-44A1-9EB2-D5D2AFCEB3B3}" type="datetimeFigureOut">
              <a:rPr lang="en-US" smtClean="0"/>
              <a:t>3/15/2021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C23C5A-95B1-4523-AE9B-01D8FEF7FEB2}" type="slidenum">
              <a:rPr lang="en-US" smtClean="0"/>
              <a:t>‹#›</a:t>
            </a:fld>
            <a:endParaRPr lang="en-US" dirty="0"/>
          </a:p>
        </p:txBody>
      </p:sp>
    </p:spTree>
    <p:extLst>
      <p:ext uri="{BB962C8B-B14F-4D97-AF65-F5344CB8AC3E}">
        <p14:creationId xmlns:p14="http://schemas.microsoft.com/office/powerpoint/2010/main" val="2333237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07C79C-702A-44A1-9EB2-D5D2AFCEB3B3}" type="datetimeFigureOut">
              <a:rPr lang="en-US" smtClean="0"/>
              <a:t>3/15/2021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8C23C5A-95B1-4523-AE9B-01D8FEF7FEB2}" type="slidenum">
              <a:rPr lang="en-US" smtClean="0"/>
              <a:t>‹#›</a:t>
            </a:fld>
            <a:endParaRPr lang="en-US" dirty="0"/>
          </a:p>
        </p:txBody>
      </p:sp>
    </p:spTree>
    <p:extLst>
      <p:ext uri="{BB962C8B-B14F-4D97-AF65-F5344CB8AC3E}">
        <p14:creationId xmlns:p14="http://schemas.microsoft.com/office/powerpoint/2010/main" val="1709203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07C79C-702A-44A1-9EB2-D5D2AFCEB3B3}" type="datetimeFigureOut">
              <a:rPr lang="en-US" smtClean="0"/>
              <a:t>3/15/2021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8C23C5A-95B1-4523-AE9B-01D8FEF7FEB2}" type="slidenum">
              <a:rPr lang="en-US" smtClean="0"/>
              <a:t>‹#›</a:t>
            </a:fld>
            <a:endParaRPr lang="en-US" dirty="0"/>
          </a:p>
        </p:txBody>
      </p:sp>
    </p:spTree>
    <p:extLst>
      <p:ext uri="{BB962C8B-B14F-4D97-AF65-F5344CB8AC3E}">
        <p14:creationId xmlns:p14="http://schemas.microsoft.com/office/powerpoint/2010/main" val="4000416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07C79C-702A-44A1-9EB2-D5D2AFCEB3B3}" type="datetimeFigureOut">
              <a:rPr lang="en-US" smtClean="0"/>
              <a:t>3/15/2021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8C23C5A-95B1-4523-AE9B-01D8FEF7FEB2}" type="slidenum">
              <a:rPr lang="en-US" smtClean="0"/>
              <a:t>‹#›</a:t>
            </a:fld>
            <a:endParaRPr lang="en-US" dirty="0"/>
          </a:p>
        </p:txBody>
      </p:sp>
    </p:spTree>
    <p:extLst>
      <p:ext uri="{BB962C8B-B14F-4D97-AF65-F5344CB8AC3E}">
        <p14:creationId xmlns:p14="http://schemas.microsoft.com/office/powerpoint/2010/main" val="862259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07C79C-702A-44A1-9EB2-D5D2AFCEB3B3}" type="datetimeFigureOut">
              <a:rPr lang="en-US" smtClean="0"/>
              <a:t>3/15/2021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C23C5A-95B1-4523-AE9B-01D8FEF7FEB2}" type="slidenum">
              <a:rPr lang="en-US" smtClean="0"/>
              <a:t>‹#›</a:t>
            </a:fld>
            <a:endParaRPr lang="en-US" dirty="0"/>
          </a:p>
        </p:txBody>
      </p:sp>
    </p:spTree>
    <p:extLst>
      <p:ext uri="{BB962C8B-B14F-4D97-AF65-F5344CB8AC3E}">
        <p14:creationId xmlns:p14="http://schemas.microsoft.com/office/powerpoint/2010/main" val="1421283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07C79C-702A-44A1-9EB2-D5D2AFCEB3B3}" type="datetimeFigureOut">
              <a:rPr lang="en-US" smtClean="0"/>
              <a:t>3/15/2021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C23C5A-95B1-4523-AE9B-01D8FEF7FEB2}" type="slidenum">
              <a:rPr lang="en-US" smtClean="0"/>
              <a:t>‹#›</a:t>
            </a:fld>
            <a:endParaRPr lang="en-US" dirty="0"/>
          </a:p>
        </p:txBody>
      </p:sp>
    </p:spTree>
    <p:extLst>
      <p:ext uri="{BB962C8B-B14F-4D97-AF65-F5344CB8AC3E}">
        <p14:creationId xmlns:p14="http://schemas.microsoft.com/office/powerpoint/2010/main" val="386285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07C79C-702A-44A1-9EB2-D5D2AFCEB3B3}" type="datetimeFigureOut">
              <a:rPr lang="en-US" smtClean="0"/>
              <a:t>3/15/2021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C23C5A-95B1-4523-AE9B-01D8FEF7FEB2}" type="slidenum">
              <a:rPr lang="en-US" smtClean="0"/>
              <a:t>‹#›</a:t>
            </a:fld>
            <a:endParaRPr lang="en-US" dirty="0"/>
          </a:p>
        </p:txBody>
      </p:sp>
    </p:spTree>
    <p:extLst>
      <p:ext uri="{BB962C8B-B14F-4D97-AF65-F5344CB8AC3E}">
        <p14:creationId xmlns:p14="http://schemas.microsoft.com/office/powerpoint/2010/main" val="1026835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png"/><Relationship Id="rId5" Type="http://schemas.openxmlformats.org/officeDocument/2006/relationships/image" Target="../media/image6.emf"/><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5.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5.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5.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953000"/>
            <a:ext cx="7086600" cy="1504194"/>
          </a:xfrm>
        </p:spPr>
        <p:txBody>
          <a:bodyPr>
            <a:normAutofit fontScale="90000"/>
          </a:bodyPr>
          <a:lstStyle/>
          <a:p>
            <a:pPr algn="l"/>
            <a:r>
              <a:rPr lang="en-US" sz="3600" b="1" dirty="0">
                <a:solidFill>
                  <a:schemeClr val="tx2">
                    <a:lumMod val="75000"/>
                  </a:schemeClr>
                </a:solidFill>
                <a:latin typeface="Georgia" panose="02040502050405020303" pitchFamily="18" charset="0"/>
              </a:rPr>
              <a:t>Improvement of Patient Flow: Admission Delay</a:t>
            </a:r>
            <a:br>
              <a:rPr lang="en-US" sz="3200" dirty="0">
                <a:solidFill>
                  <a:schemeClr val="tx2">
                    <a:lumMod val="75000"/>
                  </a:schemeClr>
                </a:solidFill>
                <a:latin typeface="Georgia" panose="02040502050405020303" pitchFamily="18" charset="0"/>
              </a:rPr>
            </a:br>
            <a:endParaRPr lang="en-US" sz="3200" dirty="0">
              <a:solidFill>
                <a:schemeClr val="tx2">
                  <a:lumMod val="75000"/>
                </a:schemeClr>
              </a:solidFill>
              <a:latin typeface="Georgia" panose="02040502050405020303" pitchFamily="18" charset="0"/>
            </a:endParaRPr>
          </a:p>
        </p:txBody>
      </p:sp>
      <p:pic>
        <p:nvPicPr>
          <p:cNvPr id="4" name="Picture 3"/>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0" y="-15658"/>
            <a:ext cx="9144000" cy="4175492"/>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05920" y="4953000"/>
            <a:ext cx="1843550" cy="1504194"/>
          </a:xfrm>
          <a:prstGeom prst="rect">
            <a:avLst/>
          </a:prstGeom>
        </p:spPr>
      </p:pic>
      <p:pic>
        <p:nvPicPr>
          <p:cNvPr id="6" name="Audio 5">
            <a:hlinkClick r:id="" action="ppaction://media"/>
            <a:extLst>
              <a:ext uri="{FF2B5EF4-FFF2-40B4-BE49-F238E27FC236}">
                <a16:creationId xmlns:a16="http://schemas.microsoft.com/office/drawing/2014/main" id="{274698A3-388E-40D2-979B-EF437EA0794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295691314"/>
      </p:ext>
    </p:extLst>
  </p:cSld>
  <p:clrMapOvr>
    <a:masterClrMapping/>
  </p:clrMapOvr>
  <mc:AlternateContent xmlns:mc="http://schemas.openxmlformats.org/markup-compatibility/2006" xmlns:p14="http://schemas.microsoft.com/office/powerpoint/2010/main">
    <mc:Choice Requires="p14">
      <p:transition p14:dur="10" advTm="13790"/>
    </mc:Choice>
    <mc:Fallback xmlns="">
      <p:transition advTm="137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Project Goal and Objectives</a:t>
            </a:r>
          </a:p>
        </p:txBody>
      </p:sp>
      <p:sp>
        <p:nvSpPr>
          <p:cNvPr id="4" name="Rectangle 3">
            <a:extLst>
              <a:ext uri="{FF2B5EF4-FFF2-40B4-BE49-F238E27FC236}">
                <a16:creationId xmlns:a16="http://schemas.microsoft.com/office/drawing/2014/main" id="{AAD345BF-67BE-4B3D-B620-238B49DDE437}"/>
              </a:ext>
            </a:extLst>
          </p:cNvPr>
          <p:cNvSpPr/>
          <p:nvPr/>
        </p:nvSpPr>
        <p:spPr>
          <a:xfrm>
            <a:off x="7010400" y="6629400"/>
            <a:ext cx="1219200" cy="182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8D8E7303-4D57-4099-938A-2E3835D9491C}"/>
              </a:ext>
            </a:extLst>
          </p:cNvPr>
          <p:cNvSpPr txBox="1"/>
          <p:nvPr/>
        </p:nvSpPr>
        <p:spPr>
          <a:xfrm>
            <a:off x="266700" y="2602061"/>
            <a:ext cx="8610600" cy="3416320"/>
          </a:xfrm>
          <a:prstGeom prst="rect">
            <a:avLst/>
          </a:prstGeom>
          <a:noFill/>
        </p:spPr>
        <p:txBody>
          <a:bodyPr wrap="square" rtlCol="0">
            <a:spAutoFit/>
          </a:bodyPr>
          <a:lstStyle/>
          <a:p>
            <a:pPr algn="ctr"/>
            <a:endParaRPr lang="en-US" sz="2400" dirty="0"/>
          </a:p>
          <a:p>
            <a:r>
              <a:rPr lang="en-US" sz="2400" b="1" dirty="0"/>
              <a:t>The goal is to streamline the complex activities of the Emergency Department (ED) admissions process, by expediating shorter “Door to Floor” times by decreasing Admit Delay without impeding our focus of getting patients to the appropriate levels of care.</a:t>
            </a:r>
          </a:p>
          <a:p>
            <a:pPr algn="ctr"/>
            <a:endParaRPr lang="en-US" sz="2400" b="1" dirty="0"/>
          </a:p>
          <a:p>
            <a:pPr algn="ctr"/>
            <a:r>
              <a:rPr lang="en-US" sz="2400" b="1" dirty="0"/>
              <a:t>AIM</a:t>
            </a:r>
            <a:r>
              <a:rPr lang="en-US" sz="2400" dirty="0"/>
              <a:t>: Decrease the FY20 median Admit Delay time of 128 minutes by 30% (a 90-minute target goal) by 3</a:t>
            </a:r>
            <a:r>
              <a:rPr lang="en-US" sz="2400" baseline="30000" dirty="0"/>
              <a:t>rd</a:t>
            </a:r>
            <a:r>
              <a:rPr lang="en-US" sz="2400" dirty="0"/>
              <a:t> Quarter FY21.</a:t>
            </a:r>
          </a:p>
        </p:txBody>
      </p:sp>
      <p:sp>
        <p:nvSpPr>
          <p:cNvPr id="9" name="Text Placeholder 3">
            <a:extLst>
              <a:ext uri="{FF2B5EF4-FFF2-40B4-BE49-F238E27FC236}">
                <a16:creationId xmlns:a16="http://schemas.microsoft.com/office/drawing/2014/main" id="{054F7197-1FC5-46DA-AC60-0A985481C792}"/>
              </a:ext>
            </a:extLst>
          </p:cNvPr>
          <p:cNvSpPr txBox="1">
            <a:spLocks/>
          </p:cNvSpPr>
          <p:nvPr/>
        </p:nvSpPr>
        <p:spPr>
          <a:xfrm>
            <a:off x="2606040" y="1417638"/>
            <a:ext cx="3931920" cy="1463040"/>
          </a:xfrm>
          <a:prstGeom prst="rect">
            <a:avLst/>
          </a:prstGeom>
          <a:solidFill>
            <a:schemeClr val="tx2">
              <a:lumMod val="75000"/>
            </a:schemeClr>
          </a:solidFill>
        </p:spPr>
        <p:style>
          <a:lnRef idx="0">
            <a:schemeClr val="accent1"/>
          </a:lnRef>
          <a:fillRef idx="3">
            <a:schemeClr val="accent1"/>
          </a:fillRef>
          <a:effectRef idx="3">
            <a:schemeClr val="accent1"/>
          </a:effectRef>
          <a:fontRef idx="minor">
            <a:schemeClr val="lt1"/>
          </a:fontRef>
        </p:style>
        <p:txBody>
          <a:bodyP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ln w="0"/>
                <a:solidFill>
                  <a:schemeClr val="bg1"/>
                </a:solidFill>
                <a:effectLst>
                  <a:outerShdw blurRad="38100" dist="19050" dir="2700000" algn="tl" rotWithShape="0">
                    <a:schemeClr val="dk1">
                      <a:alpha val="40000"/>
                    </a:schemeClr>
                  </a:outerShdw>
                </a:effectLst>
              </a:rPr>
              <a:t>Site Information</a:t>
            </a:r>
          </a:p>
          <a:p>
            <a:pPr marL="0" indent="0" algn="ctr">
              <a:buNone/>
            </a:pPr>
            <a:r>
              <a:rPr lang="en-US" sz="1800" dirty="0">
                <a:ln w="0"/>
                <a:solidFill>
                  <a:schemeClr val="bg1"/>
                </a:solidFill>
                <a:effectLst>
                  <a:outerShdw blurRad="38100" dist="19050" dir="2700000" algn="tl" rotWithShape="0">
                    <a:schemeClr val="dk1">
                      <a:alpha val="40000"/>
                    </a:schemeClr>
                  </a:outerShdw>
                </a:effectLst>
              </a:rPr>
              <a:t>VISN 7: Ralph H Johnson VAMC in Charleston, SC</a:t>
            </a:r>
          </a:p>
          <a:p>
            <a:r>
              <a:rPr lang="en-US" sz="1800" dirty="0">
                <a:ln w="0"/>
                <a:solidFill>
                  <a:schemeClr val="bg1"/>
                </a:solidFill>
                <a:effectLst>
                  <a:outerShdw blurRad="38100" dist="19050" dir="2700000" algn="tl" rotWithShape="0">
                    <a:schemeClr val="dk1">
                      <a:alpha val="40000"/>
                    </a:schemeClr>
                  </a:outerShdw>
                </a:effectLst>
              </a:rPr>
              <a:t>Complexity: 1A</a:t>
            </a:r>
          </a:p>
          <a:p>
            <a:r>
              <a:rPr lang="en-US" sz="1800" dirty="0">
                <a:ln w="0"/>
                <a:solidFill>
                  <a:schemeClr val="bg1"/>
                </a:solidFill>
                <a:effectLst>
                  <a:outerShdw blurRad="38100" dist="19050" dir="2700000" algn="tl" rotWithShape="0">
                    <a:schemeClr val="dk1">
                      <a:alpha val="40000"/>
                    </a:schemeClr>
                  </a:outerShdw>
                </a:effectLst>
              </a:rPr>
              <a:t>Average Daily Admission Rate: 14.3</a:t>
            </a:r>
          </a:p>
          <a:p>
            <a:r>
              <a:rPr lang="en-US" sz="1800" dirty="0">
                <a:ln w="0"/>
                <a:solidFill>
                  <a:schemeClr val="bg1"/>
                </a:solidFill>
                <a:effectLst>
                  <a:outerShdw blurRad="38100" dist="19050" dir="2700000" algn="tl" rotWithShape="0">
                    <a:schemeClr val="dk1">
                      <a:alpha val="40000"/>
                    </a:schemeClr>
                  </a:outerShdw>
                </a:effectLst>
              </a:rPr>
              <a:t>108 Acute Care Beds</a:t>
            </a:r>
          </a:p>
        </p:txBody>
      </p:sp>
      <p:pic>
        <p:nvPicPr>
          <p:cNvPr id="6" name="Audio 5">
            <a:hlinkClick r:id="" action="ppaction://media"/>
            <a:extLst>
              <a:ext uri="{FF2B5EF4-FFF2-40B4-BE49-F238E27FC236}">
                <a16:creationId xmlns:a16="http://schemas.microsoft.com/office/drawing/2014/main" id="{C12F4CC1-7D7C-4BAD-A342-80063E7068A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159160807"/>
      </p:ext>
    </p:extLst>
  </p:cSld>
  <p:clrMapOvr>
    <a:masterClrMapping/>
  </p:clrMapOvr>
  <mc:AlternateContent xmlns:mc="http://schemas.openxmlformats.org/markup-compatibility/2006" xmlns:p14="http://schemas.microsoft.com/office/powerpoint/2010/main">
    <mc:Choice Requires="p14">
      <p:transition p14:dur="10" advTm="22300">
        <p:push dir="u"/>
      </p:transition>
    </mc:Choice>
    <mc:Fallback xmlns="">
      <p:transition advTm="223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Patient Flow Measures</a:t>
            </a:r>
          </a:p>
        </p:txBody>
      </p:sp>
      <p:sp>
        <p:nvSpPr>
          <p:cNvPr id="3" name="Content Placeholder 2"/>
          <p:cNvSpPr>
            <a:spLocks noGrp="1"/>
          </p:cNvSpPr>
          <p:nvPr>
            <p:ph idx="1"/>
          </p:nvPr>
        </p:nvSpPr>
        <p:spPr>
          <a:xfrm>
            <a:off x="457200" y="1600200"/>
            <a:ext cx="8229600" cy="4953000"/>
          </a:xfrm>
        </p:spPr>
        <p:txBody>
          <a:bodyPr>
            <a:normAutofit/>
          </a:bodyPr>
          <a:lstStyle/>
          <a:p>
            <a:pPr lvl="1"/>
            <a:endParaRPr lang="en-US" dirty="0"/>
          </a:p>
          <a:p>
            <a:pPr marL="457200" lvl="1" indent="0">
              <a:buNone/>
            </a:pPr>
            <a:endParaRPr lang="en-US" dirty="0"/>
          </a:p>
        </p:txBody>
      </p:sp>
      <p:sp>
        <p:nvSpPr>
          <p:cNvPr id="4" name="Rectangle 3">
            <a:extLst>
              <a:ext uri="{FF2B5EF4-FFF2-40B4-BE49-F238E27FC236}">
                <a16:creationId xmlns:a16="http://schemas.microsoft.com/office/drawing/2014/main" id="{AAD345BF-67BE-4B3D-B620-238B49DDE437}"/>
              </a:ext>
            </a:extLst>
          </p:cNvPr>
          <p:cNvSpPr/>
          <p:nvPr/>
        </p:nvSpPr>
        <p:spPr>
          <a:xfrm>
            <a:off x="7010400" y="6629400"/>
            <a:ext cx="1219200" cy="182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6DD997ED-E01D-470D-BC6F-FBA93533446B}"/>
              </a:ext>
            </a:extLst>
          </p:cNvPr>
          <p:cNvSpPr txBox="1"/>
          <p:nvPr/>
        </p:nvSpPr>
        <p:spPr>
          <a:xfrm>
            <a:off x="533465" y="5415757"/>
            <a:ext cx="8077070" cy="261610"/>
          </a:xfrm>
          <a:prstGeom prst="rect">
            <a:avLst/>
          </a:prstGeom>
          <a:noFill/>
        </p:spPr>
        <p:txBody>
          <a:bodyPr wrap="square" rtlCol="0">
            <a:spAutoFit/>
          </a:bodyPr>
          <a:lstStyle/>
          <a:p>
            <a:pPr algn="ctr"/>
            <a:r>
              <a:rPr lang="en-US" sz="1100" i="1" dirty="0"/>
              <a:t>VSSC: EMMT Process Analysis Tool. EDIS National Report. RHJ </a:t>
            </a:r>
            <a:r>
              <a:rPr lang="en-US" sz="1100" dirty="0"/>
              <a:t>. </a:t>
            </a:r>
            <a:endParaRPr lang="en-US" sz="1100" i="1" dirty="0"/>
          </a:p>
        </p:txBody>
      </p:sp>
      <p:pic>
        <p:nvPicPr>
          <p:cNvPr id="5" name="Picture 4">
            <a:extLst>
              <a:ext uri="{FF2B5EF4-FFF2-40B4-BE49-F238E27FC236}">
                <a16:creationId xmlns:a16="http://schemas.microsoft.com/office/drawing/2014/main" id="{68F00F83-2BCD-4D15-AA72-5F0A4CA6FDD9}"/>
              </a:ext>
            </a:extLst>
          </p:cNvPr>
          <p:cNvPicPr>
            <a:picLocks noChangeAspect="1"/>
          </p:cNvPicPr>
          <p:nvPr/>
        </p:nvPicPr>
        <p:blipFill>
          <a:blip r:embed="rId5"/>
          <a:stretch>
            <a:fillRect/>
          </a:stretch>
        </p:blipFill>
        <p:spPr>
          <a:xfrm>
            <a:off x="228600" y="1841721"/>
            <a:ext cx="9124853" cy="3601489"/>
          </a:xfrm>
          <a:prstGeom prst="rect">
            <a:avLst/>
          </a:prstGeom>
        </p:spPr>
      </p:pic>
      <p:pic>
        <p:nvPicPr>
          <p:cNvPr id="8" name="Audio 7">
            <a:hlinkClick r:id="" action="ppaction://media"/>
            <a:extLst>
              <a:ext uri="{FF2B5EF4-FFF2-40B4-BE49-F238E27FC236}">
                <a16:creationId xmlns:a16="http://schemas.microsoft.com/office/drawing/2014/main" id="{734F8B01-B8F2-4353-8396-DBDA648C1E2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69237719"/>
      </p:ext>
    </p:extLst>
  </p:cSld>
  <p:clrMapOvr>
    <a:masterClrMapping/>
  </p:clrMapOvr>
  <mc:AlternateContent xmlns:mc="http://schemas.openxmlformats.org/markup-compatibility/2006" xmlns:p14="http://schemas.microsoft.com/office/powerpoint/2010/main">
    <mc:Choice Requires="p14">
      <p:transition p14:dur="10" advTm="16964">
        <p:push dir="u"/>
      </p:transition>
    </mc:Choice>
    <mc:Fallback xmlns="">
      <p:transition advTm="16964">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88D0F-94B4-4CB2-86C3-3006EE294F45}"/>
              </a:ext>
            </a:extLst>
          </p:cNvPr>
          <p:cNvSpPr>
            <a:spLocks noGrp="1"/>
          </p:cNvSpPr>
          <p:nvPr>
            <p:ph type="title"/>
          </p:nvPr>
        </p:nvSpPr>
        <p:spPr>
          <a:xfrm>
            <a:off x="304800" y="269083"/>
            <a:ext cx="8229600" cy="1143000"/>
          </a:xfrm>
        </p:spPr>
        <p:txBody>
          <a:bodyPr/>
          <a:lstStyle/>
          <a:p>
            <a:r>
              <a:rPr lang="en-US" dirty="0"/>
              <a:t>Closing the Gap</a:t>
            </a:r>
          </a:p>
        </p:txBody>
      </p:sp>
      <p:pic>
        <p:nvPicPr>
          <p:cNvPr id="5" name="Picture 4">
            <a:extLst>
              <a:ext uri="{FF2B5EF4-FFF2-40B4-BE49-F238E27FC236}">
                <a16:creationId xmlns:a16="http://schemas.microsoft.com/office/drawing/2014/main" id="{1A69D56D-DDAD-4F9E-9777-23DD8038F081}"/>
              </a:ext>
            </a:extLst>
          </p:cNvPr>
          <p:cNvPicPr>
            <a:picLocks noChangeAspect="1"/>
          </p:cNvPicPr>
          <p:nvPr/>
        </p:nvPicPr>
        <p:blipFill>
          <a:blip r:embed="rId5"/>
          <a:stretch>
            <a:fillRect/>
          </a:stretch>
        </p:blipFill>
        <p:spPr>
          <a:xfrm>
            <a:off x="152400" y="1390312"/>
            <a:ext cx="4343400" cy="5345724"/>
          </a:xfrm>
          <a:prstGeom prst="rect">
            <a:avLst/>
          </a:prstGeom>
        </p:spPr>
      </p:pic>
      <p:pic>
        <p:nvPicPr>
          <p:cNvPr id="9" name="Picture 8">
            <a:extLst>
              <a:ext uri="{FF2B5EF4-FFF2-40B4-BE49-F238E27FC236}">
                <a16:creationId xmlns:a16="http://schemas.microsoft.com/office/drawing/2014/main" id="{3643D713-9464-43D7-8487-49108F820CBB}"/>
              </a:ext>
            </a:extLst>
          </p:cNvPr>
          <p:cNvPicPr>
            <a:picLocks noChangeAspect="1"/>
          </p:cNvPicPr>
          <p:nvPr/>
        </p:nvPicPr>
        <p:blipFill>
          <a:blip r:embed="rId6"/>
          <a:stretch>
            <a:fillRect/>
          </a:stretch>
        </p:blipFill>
        <p:spPr>
          <a:xfrm>
            <a:off x="4490070" y="1237912"/>
            <a:ext cx="4650550" cy="2590800"/>
          </a:xfrm>
          <a:prstGeom prst="rect">
            <a:avLst/>
          </a:prstGeom>
        </p:spPr>
      </p:pic>
      <p:pic>
        <p:nvPicPr>
          <p:cNvPr id="15" name="Content Placeholder 14">
            <a:extLst>
              <a:ext uri="{FF2B5EF4-FFF2-40B4-BE49-F238E27FC236}">
                <a16:creationId xmlns:a16="http://schemas.microsoft.com/office/drawing/2014/main" id="{B5CE9338-12A9-497D-BF74-BE8B7AC01A2B}"/>
              </a:ext>
            </a:extLst>
          </p:cNvPr>
          <p:cNvPicPr>
            <a:picLocks noGrp="1" noChangeAspect="1"/>
          </p:cNvPicPr>
          <p:nvPr>
            <p:ph idx="1"/>
          </p:nvPr>
        </p:nvPicPr>
        <p:blipFill>
          <a:blip r:embed="rId7"/>
          <a:stretch>
            <a:fillRect/>
          </a:stretch>
        </p:blipFill>
        <p:spPr>
          <a:xfrm>
            <a:off x="4495800" y="3962400"/>
            <a:ext cx="4541898" cy="2135113"/>
          </a:xfrm>
          <a:prstGeom prst="rect">
            <a:avLst/>
          </a:prstGeom>
        </p:spPr>
      </p:pic>
      <p:pic>
        <p:nvPicPr>
          <p:cNvPr id="4" name="Audio 3">
            <a:hlinkClick r:id="" action="ppaction://media"/>
            <a:extLst>
              <a:ext uri="{FF2B5EF4-FFF2-40B4-BE49-F238E27FC236}">
                <a16:creationId xmlns:a16="http://schemas.microsoft.com/office/drawing/2014/main" id="{D6453FA9-B123-456D-8B2A-0B6C864D956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891833071"/>
      </p:ext>
    </p:extLst>
  </p:cSld>
  <p:clrMapOvr>
    <a:masterClrMapping/>
  </p:clrMapOvr>
  <mc:AlternateContent xmlns:mc="http://schemas.openxmlformats.org/markup-compatibility/2006" xmlns:p14="http://schemas.microsoft.com/office/powerpoint/2010/main">
    <mc:Choice Requires="p14">
      <p:transition p14:dur="10" advTm="14372">
        <p:push dir="u"/>
      </p:transition>
    </mc:Choice>
    <mc:Fallback xmlns="">
      <p:transition advTm="14372">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520" y="190500"/>
            <a:ext cx="8229600" cy="1143000"/>
          </a:xfrm>
        </p:spPr>
        <p:txBody>
          <a:bodyPr>
            <a:noAutofit/>
          </a:bodyPr>
          <a:lstStyle/>
          <a:p>
            <a:r>
              <a:rPr lang="en-US" sz="3200" dirty="0"/>
              <a:t>Current State Operational Barriers </a:t>
            </a:r>
            <a:br>
              <a:rPr lang="en-US" sz="3200" dirty="0"/>
            </a:br>
            <a:r>
              <a:rPr lang="en-US" sz="3200" dirty="0"/>
              <a:t>and Root Causes of Delays</a:t>
            </a:r>
          </a:p>
        </p:txBody>
      </p:sp>
      <p:sp>
        <p:nvSpPr>
          <p:cNvPr id="3" name="Content Placeholder 2"/>
          <p:cNvSpPr>
            <a:spLocks noGrp="1"/>
          </p:cNvSpPr>
          <p:nvPr>
            <p:ph idx="1"/>
          </p:nvPr>
        </p:nvSpPr>
        <p:spPr>
          <a:xfrm>
            <a:off x="457200" y="1600200"/>
            <a:ext cx="8229600" cy="4953000"/>
          </a:xfrm>
        </p:spPr>
        <p:txBody>
          <a:bodyPr>
            <a:normAutofit/>
          </a:bodyPr>
          <a:lstStyle/>
          <a:p>
            <a:pPr lvl="1"/>
            <a:endParaRPr lang="en-US" dirty="0"/>
          </a:p>
          <a:p>
            <a:pPr marL="457200" lvl="1" indent="0">
              <a:buNone/>
            </a:pPr>
            <a:endParaRPr lang="en-US" dirty="0"/>
          </a:p>
        </p:txBody>
      </p:sp>
      <p:sp>
        <p:nvSpPr>
          <p:cNvPr id="4" name="Rectangle 3">
            <a:extLst>
              <a:ext uri="{FF2B5EF4-FFF2-40B4-BE49-F238E27FC236}">
                <a16:creationId xmlns:a16="http://schemas.microsoft.com/office/drawing/2014/main" id="{AAD345BF-67BE-4B3D-B620-238B49DDE437}"/>
              </a:ext>
            </a:extLst>
          </p:cNvPr>
          <p:cNvSpPr/>
          <p:nvPr/>
        </p:nvSpPr>
        <p:spPr>
          <a:xfrm>
            <a:off x="7010400" y="6629400"/>
            <a:ext cx="1219200" cy="182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BADD33C6-77AB-48A1-9FDA-41D1F909C889}"/>
              </a:ext>
            </a:extLst>
          </p:cNvPr>
          <p:cNvPicPr>
            <a:picLocks noChangeAspect="1"/>
          </p:cNvPicPr>
          <p:nvPr/>
        </p:nvPicPr>
        <p:blipFill>
          <a:blip r:embed="rId5"/>
          <a:stretch>
            <a:fillRect/>
          </a:stretch>
        </p:blipFill>
        <p:spPr>
          <a:xfrm>
            <a:off x="4312224" y="1818106"/>
            <a:ext cx="4876800" cy="3503623"/>
          </a:xfrm>
          <a:prstGeom prst="rect">
            <a:avLst/>
          </a:prstGeom>
          <a:ln>
            <a:noFill/>
          </a:ln>
          <a:effectLst>
            <a:softEdge rad="112500"/>
          </a:effectLst>
        </p:spPr>
      </p:pic>
      <p:sp>
        <p:nvSpPr>
          <p:cNvPr id="8" name="Content Placeholder 3">
            <a:extLst>
              <a:ext uri="{FF2B5EF4-FFF2-40B4-BE49-F238E27FC236}">
                <a16:creationId xmlns:a16="http://schemas.microsoft.com/office/drawing/2014/main" id="{4A6020E4-0EB6-4F16-BF7E-581AA35FCB53}"/>
              </a:ext>
            </a:extLst>
          </p:cNvPr>
          <p:cNvSpPr txBox="1">
            <a:spLocks/>
          </p:cNvSpPr>
          <p:nvPr/>
        </p:nvSpPr>
        <p:spPr>
          <a:xfrm>
            <a:off x="201749" y="1447800"/>
            <a:ext cx="4210757" cy="587957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n-US" sz="2000" dirty="0"/>
              <a:t>40% of ED admissions occur after 5pm, when Bed management is not fully staffed.</a:t>
            </a:r>
          </a:p>
          <a:p>
            <a:pPr>
              <a:buFont typeface="Wingdings" panose="05000000000000000000" pitchFamily="2" charset="2"/>
              <a:buChar char="q"/>
            </a:pPr>
            <a:r>
              <a:rPr lang="en-US" sz="2000" dirty="0"/>
              <a:t>COVID testing processes.</a:t>
            </a:r>
          </a:p>
          <a:p>
            <a:pPr>
              <a:buFont typeface="Wingdings" panose="05000000000000000000" pitchFamily="2" charset="2"/>
              <a:buChar char="q"/>
            </a:pPr>
            <a:r>
              <a:rPr lang="en-US" sz="2000" dirty="0"/>
              <a:t>Bed Management communication delays.</a:t>
            </a:r>
          </a:p>
          <a:p>
            <a:pPr>
              <a:buFont typeface="Wingdings" panose="05000000000000000000" pitchFamily="2" charset="2"/>
              <a:buChar char="q"/>
            </a:pPr>
            <a:r>
              <a:rPr lang="en-US" sz="2000" dirty="0"/>
              <a:t>When multiple consults or/and non general medicine consults are needed, admit delay times double, even triple.</a:t>
            </a:r>
          </a:p>
          <a:p>
            <a:pPr>
              <a:buFont typeface="Wingdings" panose="05000000000000000000" pitchFamily="2" charset="2"/>
              <a:buChar char="q"/>
            </a:pPr>
            <a:r>
              <a:rPr lang="en-US" sz="2000" dirty="0"/>
              <a:t>Lack of System automation leads to inefficient communication.</a:t>
            </a:r>
          </a:p>
          <a:p>
            <a:pPr>
              <a:buFont typeface="Wingdings" panose="05000000000000000000" pitchFamily="2" charset="2"/>
              <a:buChar char="q"/>
            </a:pPr>
            <a:r>
              <a:rPr lang="en-US" sz="2000" dirty="0"/>
              <a:t>Admit Delay times inherently contain both artificial variation and natural variation.</a:t>
            </a:r>
          </a:p>
          <a:p>
            <a:pPr>
              <a:buFont typeface="Wingdings" panose="05000000000000000000" pitchFamily="2" charset="2"/>
              <a:buChar char="q"/>
            </a:pPr>
            <a:r>
              <a:rPr lang="en-US" sz="2000" dirty="0"/>
              <a:t>Bottleneck processes.</a:t>
            </a:r>
          </a:p>
          <a:p>
            <a:pPr>
              <a:buFont typeface="Wingdings" panose="05000000000000000000" pitchFamily="2" charset="2"/>
              <a:buChar char="q"/>
            </a:pPr>
            <a:endParaRPr lang="en-US" sz="2000" dirty="0"/>
          </a:p>
        </p:txBody>
      </p:sp>
      <p:sp>
        <p:nvSpPr>
          <p:cNvPr id="9" name="TextBox 8">
            <a:extLst>
              <a:ext uri="{FF2B5EF4-FFF2-40B4-BE49-F238E27FC236}">
                <a16:creationId xmlns:a16="http://schemas.microsoft.com/office/drawing/2014/main" id="{169F0E12-C360-4A94-8A03-F119FC361996}"/>
              </a:ext>
            </a:extLst>
          </p:cNvPr>
          <p:cNvSpPr txBox="1"/>
          <p:nvPr/>
        </p:nvSpPr>
        <p:spPr>
          <a:xfrm>
            <a:off x="4648200" y="5397929"/>
            <a:ext cx="4381388" cy="261610"/>
          </a:xfrm>
          <a:prstGeom prst="rect">
            <a:avLst/>
          </a:prstGeom>
          <a:noFill/>
        </p:spPr>
        <p:txBody>
          <a:bodyPr wrap="square" rtlCol="0">
            <a:spAutoFit/>
          </a:bodyPr>
          <a:lstStyle/>
          <a:p>
            <a:pPr algn="ctr"/>
            <a:r>
              <a:rPr lang="en-US" sz="1100" dirty="0"/>
              <a:t>FY 20 Admit Delay. Daily Medians </a:t>
            </a:r>
            <a:r>
              <a:rPr lang="en-US" sz="1100" i="1" dirty="0"/>
              <a:t>VSSC: EMMT Process Analysis Tool</a:t>
            </a:r>
          </a:p>
        </p:txBody>
      </p:sp>
      <p:pic>
        <p:nvPicPr>
          <p:cNvPr id="5" name="Audio 4">
            <a:hlinkClick r:id="" action="ppaction://media"/>
            <a:extLst>
              <a:ext uri="{FF2B5EF4-FFF2-40B4-BE49-F238E27FC236}">
                <a16:creationId xmlns:a16="http://schemas.microsoft.com/office/drawing/2014/main" id="{46073748-F661-437A-A628-025903BD412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833293857"/>
      </p:ext>
    </p:extLst>
  </p:cSld>
  <p:clrMapOvr>
    <a:masterClrMapping/>
  </p:clrMapOvr>
  <mc:AlternateContent xmlns:mc="http://schemas.openxmlformats.org/markup-compatibility/2006" xmlns:p14="http://schemas.microsoft.com/office/powerpoint/2010/main">
    <mc:Choice Requires="p14">
      <p:transition p14:dur="10" advTm="9064">
        <p:push dir="u"/>
      </p:transition>
    </mc:Choice>
    <mc:Fallback xmlns="">
      <p:transition advTm="9064">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367" y="243594"/>
            <a:ext cx="8981633" cy="1143000"/>
          </a:xfrm>
        </p:spPr>
        <p:txBody>
          <a:bodyPr>
            <a:normAutofit/>
          </a:bodyPr>
          <a:lstStyle/>
          <a:p>
            <a:r>
              <a:rPr lang="en-US" sz="3200" dirty="0"/>
              <a:t>Continuous Process Improvement Begins..</a:t>
            </a:r>
          </a:p>
        </p:txBody>
      </p:sp>
      <p:sp>
        <p:nvSpPr>
          <p:cNvPr id="3" name="Content Placeholder 2"/>
          <p:cNvSpPr>
            <a:spLocks noGrp="1"/>
          </p:cNvSpPr>
          <p:nvPr>
            <p:ph idx="1"/>
          </p:nvPr>
        </p:nvSpPr>
        <p:spPr>
          <a:xfrm>
            <a:off x="228600" y="1417638"/>
            <a:ext cx="8229600" cy="4953000"/>
          </a:xfrm>
        </p:spPr>
        <p:txBody>
          <a:bodyPr>
            <a:normAutofit/>
          </a:bodyPr>
          <a:lstStyle/>
          <a:p>
            <a:pPr lvl="1"/>
            <a:endParaRPr lang="en-US" dirty="0"/>
          </a:p>
          <a:p>
            <a:pPr marL="457200" lvl="1" indent="0">
              <a:buNone/>
            </a:pPr>
            <a:endParaRPr lang="en-US" dirty="0"/>
          </a:p>
        </p:txBody>
      </p:sp>
      <p:sp>
        <p:nvSpPr>
          <p:cNvPr id="4" name="Rectangle 3">
            <a:extLst>
              <a:ext uri="{FF2B5EF4-FFF2-40B4-BE49-F238E27FC236}">
                <a16:creationId xmlns:a16="http://schemas.microsoft.com/office/drawing/2014/main" id="{AAD345BF-67BE-4B3D-B620-238B49DDE437}"/>
              </a:ext>
            </a:extLst>
          </p:cNvPr>
          <p:cNvSpPr/>
          <p:nvPr/>
        </p:nvSpPr>
        <p:spPr>
          <a:xfrm>
            <a:off x="7010400" y="6629400"/>
            <a:ext cx="1219200" cy="182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Table 5">
            <a:extLst>
              <a:ext uri="{FF2B5EF4-FFF2-40B4-BE49-F238E27FC236}">
                <a16:creationId xmlns:a16="http://schemas.microsoft.com/office/drawing/2014/main" id="{FBE4A2A0-D373-4852-BA4E-A9861A97A7E4}"/>
              </a:ext>
            </a:extLst>
          </p:cNvPr>
          <p:cNvGraphicFramePr>
            <a:graphicFrameLocks noGrp="1"/>
          </p:cNvGraphicFramePr>
          <p:nvPr>
            <p:extLst>
              <p:ext uri="{D42A27DB-BD31-4B8C-83A1-F6EECF244321}">
                <p14:modId xmlns:p14="http://schemas.microsoft.com/office/powerpoint/2010/main" val="2289080582"/>
              </p:ext>
            </p:extLst>
          </p:nvPr>
        </p:nvGraphicFramePr>
        <p:xfrm>
          <a:off x="261716" y="1386594"/>
          <a:ext cx="8458200" cy="4372764"/>
        </p:xfrm>
        <a:graphic>
          <a:graphicData uri="http://schemas.openxmlformats.org/drawingml/2006/table">
            <a:tbl>
              <a:tblPr firstRow="1" bandRow="1">
                <a:tableStyleId>{5C22544A-7EE6-4342-B048-85BDC9FD1C3A}</a:tableStyleId>
              </a:tblPr>
              <a:tblGrid>
                <a:gridCol w="1211296">
                  <a:extLst>
                    <a:ext uri="{9D8B030D-6E8A-4147-A177-3AD203B41FA5}">
                      <a16:colId xmlns:a16="http://schemas.microsoft.com/office/drawing/2014/main" val="554471373"/>
                    </a:ext>
                  </a:extLst>
                </a:gridCol>
                <a:gridCol w="2309475">
                  <a:extLst>
                    <a:ext uri="{9D8B030D-6E8A-4147-A177-3AD203B41FA5}">
                      <a16:colId xmlns:a16="http://schemas.microsoft.com/office/drawing/2014/main" val="2151388668"/>
                    </a:ext>
                  </a:extLst>
                </a:gridCol>
                <a:gridCol w="996508">
                  <a:extLst>
                    <a:ext uri="{9D8B030D-6E8A-4147-A177-3AD203B41FA5}">
                      <a16:colId xmlns:a16="http://schemas.microsoft.com/office/drawing/2014/main" val="1938368317"/>
                    </a:ext>
                  </a:extLst>
                </a:gridCol>
                <a:gridCol w="1012205">
                  <a:extLst>
                    <a:ext uri="{9D8B030D-6E8A-4147-A177-3AD203B41FA5}">
                      <a16:colId xmlns:a16="http://schemas.microsoft.com/office/drawing/2014/main" val="1276060951"/>
                    </a:ext>
                  </a:extLst>
                </a:gridCol>
                <a:gridCol w="1099915">
                  <a:extLst>
                    <a:ext uri="{9D8B030D-6E8A-4147-A177-3AD203B41FA5}">
                      <a16:colId xmlns:a16="http://schemas.microsoft.com/office/drawing/2014/main" val="1560491162"/>
                    </a:ext>
                  </a:extLst>
                </a:gridCol>
                <a:gridCol w="838200">
                  <a:extLst>
                    <a:ext uri="{9D8B030D-6E8A-4147-A177-3AD203B41FA5}">
                      <a16:colId xmlns:a16="http://schemas.microsoft.com/office/drawing/2014/main" val="2486404696"/>
                    </a:ext>
                  </a:extLst>
                </a:gridCol>
                <a:gridCol w="990601">
                  <a:extLst>
                    <a:ext uri="{9D8B030D-6E8A-4147-A177-3AD203B41FA5}">
                      <a16:colId xmlns:a16="http://schemas.microsoft.com/office/drawing/2014/main" val="1155229787"/>
                    </a:ext>
                  </a:extLst>
                </a:gridCol>
              </a:tblGrid>
              <a:tr h="627018">
                <a:tc>
                  <a:txBody>
                    <a:bodyPr/>
                    <a:lstStyle/>
                    <a:p>
                      <a:pPr marL="0" marR="0">
                        <a:lnSpc>
                          <a:spcPct val="107000"/>
                        </a:lnSpc>
                        <a:spcBef>
                          <a:spcPts val="0"/>
                        </a:spcBef>
                        <a:spcAft>
                          <a:spcPts val="0"/>
                        </a:spcAft>
                      </a:pPr>
                      <a:r>
                        <a:rPr lang="en-US" sz="1800" b="1" kern="1200" dirty="0">
                          <a:effectLst/>
                        </a:rPr>
                        <a:t>PDSA</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582" marR="76582" marT="38291" marB="38291"/>
                </a:tc>
                <a:tc>
                  <a:txBody>
                    <a:bodyPr/>
                    <a:lstStyle/>
                    <a:p>
                      <a:pPr marL="0" marR="0">
                        <a:lnSpc>
                          <a:spcPct val="107000"/>
                        </a:lnSpc>
                        <a:spcBef>
                          <a:spcPts val="0"/>
                        </a:spcBef>
                        <a:spcAft>
                          <a:spcPts val="0"/>
                        </a:spcAft>
                      </a:pPr>
                      <a:r>
                        <a:rPr lang="en-US" sz="1600" kern="1200" dirty="0">
                          <a:effectLst/>
                        </a:rPr>
                        <a:t>Definition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6582" marR="76582" marT="38291" marB="38291"/>
                </a:tc>
                <a:tc>
                  <a:txBody>
                    <a:bodyPr/>
                    <a:lstStyle/>
                    <a:p>
                      <a:pPr marL="0" marR="0">
                        <a:lnSpc>
                          <a:spcPct val="107000"/>
                        </a:lnSpc>
                        <a:spcBef>
                          <a:spcPts val="0"/>
                        </a:spcBef>
                        <a:spcAft>
                          <a:spcPts val="0"/>
                        </a:spcAft>
                      </a:pPr>
                      <a:r>
                        <a:rPr lang="en-US" sz="1400" kern="1200" dirty="0">
                          <a:effectLst/>
                        </a:rPr>
                        <a:t>Data Source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582" marR="76582" marT="38291" marB="38291" anchor="ctr"/>
                </a:tc>
                <a:tc>
                  <a:txBody>
                    <a:bodyPr/>
                    <a:lstStyle/>
                    <a:p>
                      <a:pPr marL="0" marR="0" algn="l">
                        <a:lnSpc>
                          <a:spcPct val="107000"/>
                        </a:lnSpc>
                        <a:spcBef>
                          <a:spcPts val="0"/>
                        </a:spcBef>
                        <a:spcAft>
                          <a:spcPts val="0"/>
                        </a:spcAft>
                      </a:pPr>
                      <a:r>
                        <a:rPr lang="en-US" sz="1600" kern="1200" dirty="0">
                          <a:effectLst/>
                        </a:rPr>
                        <a:t>Target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6582" marR="76582" marT="38291" marB="38291" anchor="ctr"/>
                </a:tc>
                <a:tc>
                  <a:txBody>
                    <a:bodyPr/>
                    <a:lstStyle/>
                    <a:p>
                      <a:pPr marL="0" marR="0" algn="ctr">
                        <a:lnSpc>
                          <a:spcPct val="107000"/>
                        </a:lnSpc>
                        <a:spcBef>
                          <a:spcPts val="0"/>
                        </a:spcBef>
                        <a:spcAft>
                          <a:spcPts val="0"/>
                        </a:spcAft>
                      </a:pPr>
                      <a:r>
                        <a:rPr lang="en-US" sz="1100" kern="1200" dirty="0">
                          <a:effectLst/>
                        </a:rPr>
                        <a:t>Baseline Current State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76582" marR="76582" marT="38291" marB="38291" anchor="ctr"/>
                </a:tc>
                <a:tc>
                  <a:txBody>
                    <a:bodyPr/>
                    <a:lstStyle/>
                    <a:p>
                      <a:pPr marL="0" marR="0" algn="ctr">
                        <a:lnSpc>
                          <a:spcPct val="107000"/>
                        </a:lnSpc>
                        <a:spcBef>
                          <a:spcPts val="0"/>
                        </a:spcBef>
                        <a:spcAft>
                          <a:spcPts val="0"/>
                        </a:spcAft>
                      </a:pPr>
                      <a:r>
                        <a:rPr lang="en-US" sz="1100" kern="1200" dirty="0">
                          <a:effectLst/>
                        </a:rPr>
                        <a:t>Trial 1:</a:t>
                      </a:r>
                      <a:endParaRPr lang="en-US" sz="1050" dirty="0">
                        <a:effectLst/>
                      </a:endParaRPr>
                    </a:p>
                    <a:p>
                      <a:pPr marL="0" marR="0" algn="ctr">
                        <a:lnSpc>
                          <a:spcPct val="107000"/>
                        </a:lnSpc>
                        <a:spcBef>
                          <a:spcPts val="0"/>
                        </a:spcBef>
                        <a:spcAft>
                          <a:spcPts val="0"/>
                        </a:spcAft>
                      </a:pPr>
                      <a:r>
                        <a:rPr lang="en-US" sz="1100" dirty="0">
                          <a:effectLst/>
                        </a:rPr>
                        <a:t>Month 1</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76582" marR="76582" marT="38291" marB="38291" anchor="ctr"/>
                </a:tc>
                <a:tc>
                  <a:txBody>
                    <a:bodyPr/>
                    <a:lstStyle/>
                    <a:p>
                      <a:pPr marL="0" marR="0" algn="ctr">
                        <a:lnSpc>
                          <a:spcPct val="107000"/>
                        </a:lnSpc>
                        <a:spcBef>
                          <a:spcPts val="0"/>
                        </a:spcBef>
                        <a:spcAft>
                          <a:spcPts val="0"/>
                        </a:spcAft>
                      </a:pPr>
                      <a:r>
                        <a:rPr lang="en-US" sz="1100" kern="1200" dirty="0">
                          <a:effectLst/>
                        </a:rPr>
                        <a:t>Trial 2:</a:t>
                      </a:r>
                      <a:endParaRPr lang="en-US" sz="1050" dirty="0">
                        <a:effectLst/>
                      </a:endParaRPr>
                    </a:p>
                    <a:p>
                      <a:pPr marL="0" marR="0" algn="ctr">
                        <a:lnSpc>
                          <a:spcPct val="107000"/>
                        </a:lnSpc>
                        <a:spcBef>
                          <a:spcPts val="0"/>
                        </a:spcBef>
                        <a:spcAft>
                          <a:spcPts val="0"/>
                        </a:spcAft>
                      </a:pPr>
                      <a:r>
                        <a:rPr lang="en-US" sz="1100" dirty="0">
                          <a:effectLst/>
                        </a:rPr>
                        <a:t>Month</a:t>
                      </a:r>
                      <a:r>
                        <a:rPr lang="en-US" sz="1050" dirty="0">
                          <a:effectLst/>
                          <a:latin typeface="Calibri" panose="020F0502020204030204" pitchFamily="34" charset="0"/>
                          <a:cs typeface="Times New Roman" panose="02020603050405020304" pitchFamily="18" charset="0"/>
                        </a:rPr>
                        <a:t> 2</a:t>
                      </a:r>
                      <a:endParaRPr lang="en-US" sz="1050" dirty="0">
                        <a:effectLst/>
                      </a:endParaRPr>
                    </a:p>
                  </a:txBody>
                  <a:tcPr marL="76582" marR="76582" marT="38291" marB="38291" anchor="ctr"/>
                </a:tc>
                <a:extLst>
                  <a:ext uri="{0D108BD9-81ED-4DB2-BD59-A6C34878D82A}">
                    <a16:rowId xmlns:a16="http://schemas.microsoft.com/office/drawing/2014/main" val="1978153651"/>
                  </a:ext>
                </a:extLst>
              </a:tr>
              <a:tr h="1799210">
                <a:tc>
                  <a:txBody>
                    <a:bodyPr/>
                    <a:lstStyle/>
                    <a:p>
                      <a:pPr marL="0" marR="0">
                        <a:lnSpc>
                          <a:spcPct val="107000"/>
                        </a:lnSpc>
                        <a:spcBef>
                          <a:spcPts val="0"/>
                        </a:spcBef>
                        <a:spcAft>
                          <a:spcPts val="0"/>
                        </a:spcAft>
                      </a:pPr>
                      <a:r>
                        <a:rPr lang="en-US" sz="1600" b="1" dirty="0">
                          <a:effectLst/>
                        </a:rPr>
                        <a:t>1</a:t>
                      </a:r>
                    </a:p>
                    <a:p>
                      <a:pPr marL="0" marR="0">
                        <a:lnSpc>
                          <a:spcPct val="107000"/>
                        </a:lnSpc>
                        <a:spcBef>
                          <a:spcPts val="0"/>
                        </a:spcBef>
                        <a:spcAft>
                          <a:spcPts val="0"/>
                        </a:spcAft>
                      </a:pPr>
                      <a:r>
                        <a:rPr lang="en-US" sz="1600" b="1" dirty="0">
                          <a:effectLst/>
                        </a:rPr>
                        <a:t>Executive Report</a:t>
                      </a:r>
                    </a:p>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outs</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76582" marR="76582" marT="38291" marB="38291"/>
                </a:tc>
                <a:tc>
                  <a:txBody>
                    <a:bodyPr/>
                    <a:lstStyle/>
                    <a:p>
                      <a:pPr marL="0" marR="0">
                        <a:lnSpc>
                          <a:spcPct val="107000"/>
                        </a:lnSpc>
                        <a:spcBef>
                          <a:spcPts val="0"/>
                        </a:spcBef>
                        <a:spcAft>
                          <a:spcPts val="0"/>
                        </a:spcAft>
                      </a:pPr>
                      <a:r>
                        <a:rPr lang="en-US" sz="1500" kern="1200" dirty="0">
                          <a:solidFill>
                            <a:schemeClr val="dk1"/>
                          </a:solidFill>
                          <a:effectLst/>
                          <a:latin typeface="+mn-lt"/>
                          <a:ea typeface="+mn-ea"/>
                          <a:cs typeface="+mn-cs"/>
                        </a:rPr>
                        <a:t>Establish recurring reporting of Patient Flow measures with granular level detail for ED admit delay</a:t>
                      </a:r>
                    </a:p>
                  </a:txBody>
                  <a:tcPr marL="76582" marR="76582" marT="38291" marB="38291"/>
                </a:tc>
                <a:tc>
                  <a:txBody>
                    <a:bodyPr/>
                    <a:lstStyle/>
                    <a:p>
                      <a:pPr marL="0" marR="0">
                        <a:lnSpc>
                          <a:spcPct val="107000"/>
                        </a:lnSpc>
                        <a:spcBef>
                          <a:spcPts val="0"/>
                        </a:spcBef>
                        <a:spcAft>
                          <a:spcPts val="0"/>
                        </a:spcAft>
                      </a:pPr>
                      <a:r>
                        <a:rPr lang="en-US" sz="1300" kern="1200">
                          <a:effectLst/>
                        </a:rPr>
                        <a:t>EMMT</a:t>
                      </a:r>
                      <a:endParaRPr lang="en-US" sz="900">
                        <a:effectLst/>
                      </a:endParaRPr>
                    </a:p>
                    <a:p>
                      <a:pPr marL="0" marR="0">
                        <a:lnSpc>
                          <a:spcPct val="107000"/>
                        </a:lnSpc>
                        <a:spcBef>
                          <a:spcPts val="0"/>
                        </a:spcBef>
                        <a:spcAft>
                          <a:spcPts val="0"/>
                        </a:spcAft>
                      </a:pPr>
                      <a:r>
                        <a:rPr lang="en-US" sz="1300" kern="1200">
                          <a:effectLst/>
                        </a:rPr>
                        <a:t>IFMT</a:t>
                      </a:r>
                      <a:endParaRPr lang="en-US" sz="900">
                        <a:effectLst/>
                      </a:endParaRPr>
                    </a:p>
                    <a:p>
                      <a:pPr marL="0" marR="0">
                        <a:lnSpc>
                          <a:spcPct val="107000"/>
                        </a:lnSpc>
                        <a:spcBef>
                          <a:spcPts val="0"/>
                        </a:spcBef>
                        <a:spcAft>
                          <a:spcPts val="0"/>
                        </a:spcAft>
                      </a:pPr>
                      <a:r>
                        <a:rPr lang="en-US" sz="1300" kern="1200">
                          <a:effectLst/>
                        </a:rPr>
                        <a:t>EDIS</a:t>
                      </a:r>
                      <a:endParaRPr lang="en-US" sz="900">
                        <a:effectLst/>
                      </a:endParaRPr>
                    </a:p>
                    <a:p>
                      <a:pPr marL="0" marR="0">
                        <a:lnSpc>
                          <a:spcPct val="107000"/>
                        </a:lnSpc>
                        <a:spcBef>
                          <a:spcPts val="0"/>
                        </a:spcBef>
                        <a:spcAft>
                          <a:spcPts val="0"/>
                        </a:spcAft>
                      </a:pPr>
                      <a:r>
                        <a:rPr lang="en-US" sz="1300">
                          <a:effectLst/>
                        </a:rPr>
                        <a:t>ED Data</a:t>
                      </a:r>
                      <a:endParaRPr lang="en-US" sz="900">
                        <a:effectLst/>
                      </a:endParaRPr>
                    </a:p>
                    <a:p>
                      <a:pPr marL="0" marR="0">
                        <a:lnSpc>
                          <a:spcPct val="107000"/>
                        </a:lnSpc>
                        <a:spcBef>
                          <a:spcPts val="0"/>
                        </a:spcBef>
                        <a:spcAft>
                          <a:spcPts val="0"/>
                        </a:spcAft>
                      </a:pPr>
                      <a:r>
                        <a:rPr lang="en-US" sz="1300">
                          <a:effectLst/>
                        </a:rPr>
                        <a:t>CPRS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6582" marR="76582" marT="38291" marB="38291"/>
                </a:tc>
                <a:tc>
                  <a:txBody>
                    <a:bodyPr/>
                    <a:lstStyle/>
                    <a:p>
                      <a:pPr marL="0" marR="0">
                        <a:lnSpc>
                          <a:spcPct val="107000"/>
                        </a:lnSpc>
                        <a:spcBef>
                          <a:spcPts val="0"/>
                        </a:spcBef>
                        <a:spcAft>
                          <a:spcPts val="0"/>
                        </a:spcAft>
                      </a:pPr>
                      <a:r>
                        <a:rPr lang="en-US" sz="1200" kern="1200" dirty="0">
                          <a:effectLst/>
                        </a:rPr>
                        <a:t>Weekly Data Analysis Reporting</a:t>
                      </a: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Times New Roman" panose="02020603050405020304" pitchFamily="18" charset="0"/>
                        </a:rPr>
                        <a:t>Pass/Fail</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6582" marR="76582" marT="38291" marB="38291">
                    <a:solidFill>
                      <a:srgbClr val="92D050"/>
                    </a:solidFill>
                  </a:tcPr>
                </a:tc>
                <a:tc>
                  <a:txBody>
                    <a:bodyPr/>
                    <a:lstStyle/>
                    <a:p>
                      <a:pPr marL="0" marR="0" algn="ctr">
                        <a:lnSpc>
                          <a:spcPct val="107000"/>
                        </a:lnSpc>
                        <a:spcBef>
                          <a:spcPts val="0"/>
                        </a:spcBef>
                        <a:spcAft>
                          <a:spcPts val="0"/>
                        </a:spcAft>
                      </a:pPr>
                      <a:r>
                        <a:rPr lang="en-US" sz="1400" b="1" kern="1200" dirty="0">
                          <a:effectLst/>
                        </a:rPr>
                        <a:t>None</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582" marR="76582" marT="38291" marB="38291"/>
                </a:tc>
                <a:tc>
                  <a:txBody>
                    <a:bodyPr/>
                    <a:lstStyle/>
                    <a:p>
                      <a:pPr marL="0" marR="0" algn="ctr" defTabSz="914400" rtl="0" eaLnBrk="1" latinLnBrk="0" hangingPunct="1">
                        <a:lnSpc>
                          <a:spcPct val="107000"/>
                        </a:lnSpc>
                        <a:spcBef>
                          <a:spcPts val="0"/>
                        </a:spcBef>
                        <a:spcAft>
                          <a:spcPts val="0"/>
                        </a:spcAft>
                      </a:pPr>
                      <a:r>
                        <a:rPr lang="en-US" sz="1600" kern="1200" dirty="0">
                          <a:solidFill>
                            <a:schemeClr val="dk1"/>
                          </a:solidFill>
                          <a:effectLst/>
                          <a:latin typeface="+mn-lt"/>
                          <a:ea typeface="+mn-ea"/>
                          <a:cs typeface="+mn-cs"/>
                        </a:rPr>
                        <a:t>Pass</a:t>
                      </a:r>
                    </a:p>
                  </a:txBody>
                  <a:tcPr marL="76582" marR="76582" marT="38291" marB="38291">
                    <a:solidFill>
                      <a:srgbClr val="92D050"/>
                    </a:solidFill>
                  </a:tcPr>
                </a:tc>
                <a:tc>
                  <a:txBody>
                    <a:bodyPr/>
                    <a:lstStyle/>
                    <a:p>
                      <a:pPr marL="0" marR="0" algn="ctr">
                        <a:lnSpc>
                          <a:spcPct val="107000"/>
                        </a:lnSpc>
                        <a:spcBef>
                          <a:spcPts val="0"/>
                        </a:spcBef>
                        <a:spcAft>
                          <a:spcPts val="0"/>
                        </a:spcAft>
                      </a:pPr>
                      <a:r>
                        <a:rPr lang="en-US" sz="1600" dirty="0">
                          <a:effectLst/>
                        </a:rPr>
                        <a:t>Pass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6582" marR="76582" marT="38291" marB="38291">
                    <a:solidFill>
                      <a:srgbClr val="92D050"/>
                    </a:solidFill>
                  </a:tcPr>
                </a:tc>
                <a:extLst>
                  <a:ext uri="{0D108BD9-81ED-4DB2-BD59-A6C34878D82A}">
                    <a16:rowId xmlns:a16="http://schemas.microsoft.com/office/drawing/2014/main" val="2331962805"/>
                  </a:ext>
                </a:extLst>
              </a:tr>
              <a:tr h="1946536">
                <a:tc>
                  <a:txBody>
                    <a:bodyPr/>
                    <a:lstStyle/>
                    <a:p>
                      <a:pPr marL="0" marR="0">
                        <a:lnSpc>
                          <a:spcPct val="107000"/>
                        </a:lnSpc>
                        <a:spcBef>
                          <a:spcPts val="0"/>
                        </a:spcBef>
                        <a:spcAft>
                          <a:spcPts val="0"/>
                        </a:spcAft>
                      </a:pPr>
                      <a:r>
                        <a:rPr lang="en-US" sz="1600" b="1" dirty="0">
                          <a:effectLst/>
                        </a:rPr>
                        <a:t>2</a:t>
                      </a:r>
                    </a:p>
                    <a:p>
                      <a:pPr marL="0" marR="0">
                        <a:lnSpc>
                          <a:spcPct val="107000"/>
                        </a:lnSpc>
                        <a:spcBef>
                          <a:spcPts val="0"/>
                        </a:spcBef>
                        <a:spcAft>
                          <a:spcPts val="0"/>
                        </a:spcAft>
                      </a:pPr>
                      <a:r>
                        <a:rPr lang="en-US" sz="1600" b="1" dirty="0">
                          <a:effectLst/>
                        </a:rPr>
                        <a:t>Bridge Order Set</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76582" marR="76582" marT="38291" marB="38291"/>
                </a:tc>
                <a:tc>
                  <a:txBody>
                    <a:bodyPr/>
                    <a:lstStyle/>
                    <a:p>
                      <a:pPr marL="0" marR="0">
                        <a:lnSpc>
                          <a:spcPct val="107000"/>
                        </a:lnSpc>
                        <a:spcBef>
                          <a:spcPts val="0"/>
                        </a:spcBef>
                        <a:spcAft>
                          <a:spcPts val="0"/>
                        </a:spcAft>
                      </a:pPr>
                      <a:r>
                        <a:rPr lang="en-US" sz="1500" dirty="0">
                          <a:effectLst/>
                        </a:rPr>
                        <a:t>General medicine/hospitalist Created a CPRS order set: named MEDICINE ADMISSION ORDERS to decrease the amount of time to ADT Order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6582" marR="76582" marT="38291" marB="38291"/>
                </a:tc>
                <a:tc>
                  <a:txBody>
                    <a:bodyPr/>
                    <a:lstStyle/>
                    <a:p>
                      <a:pPr marL="0" marR="0">
                        <a:lnSpc>
                          <a:spcPct val="107000"/>
                        </a:lnSpc>
                        <a:spcBef>
                          <a:spcPts val="0"/>
                        </a:spcBef>
                        <a:spcAft>
                          <a:spcPts val="0"/>
                        </a:spcAft>
                      </a:pPr>
                      <a:r>
                        <a:rPr lang="en-US" sz="1500">
                          <a:effectLst/>
                        </a:rPr>
                        <a:t>ED Data</a:t>
                      </a:r>
                      <a:endParaRPr lang="en-US" sz="900">
                        <a:effectLst/>
                      </a:endParaRPr>
                    </a:p>
                    <a:p>
                      <a:pPr marL="0" marR="0">
                        <a:lnSpc>
                          <a:spcPct val="107000"/>
                        </a:lnSpc>
                        <a:spcBef>
                          <a:spcPts val="0"/>
                        </a:spcBef>
                        <a:spcAft>
                          <a:spcPts val="0"/>
                        </a:spcAft>
                      </a:pPr>
                      <a:r>
                        <a:rPr lang="en-US" sz="1500">
                          <a:effectLst/>
                        </a:rPr>
                        <a:t>EDIS</a:t>
                      </a:r>
                      <a:endParaRPr lang="en-US" sz="900">
                        <a:effectLst/>
                      </a:endParaRPr>
                    </a:p>
                    <a:p>
                      <a:pPr marL="0" marR="0">
                        <a:lnSpc>
                          <a:spcPct val="107000"/>
                        </a:lnSpc>
                        <a:spcBef>
                          <a:spcPts val="0"/>
                        </a:spcBef>
                        <a:spcAft>
                          <a:spcPts val="0"/>
                        </a:spcAft>
                      </a:pPr>
                      <a:r>
                        <a:rPr lang="en-US" sz="1500">
                          <a:effectLst/>
                        </a:rPr>
                        <a:t>CPRS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6582" marR="76582" marT="38291" marB="38291"/>
                </a:tc>
                <a:tc>
                  <a:txBody>
                    <a:bodyPr/>
                    <a:lstStyle/>
                    <a:p>
                      <a:pPr marL="0" marR="0">
                        <a:lnSpc>
                          <a:spcPct val="107000"/>
                        </a:lnSpc>
                        <a:spcBef>
                          <a:spcPts val="0"/>
                        </a:spcBef>
                        <a:spcAft>
                          <a:spcPts val="0"/>
                        </a:spcAft>
                      </a:pPr>
                      <a:r>
                        <a:rPr lang="en-US" sz="1200" kern="1200" dirty="0">
                          <a:effectLst/>
                        </a:rPr>
                        <a:t>Reduction of Time to ADT Order by 50%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6582" marR="76582" marT="38291" marB="38291">
                    <a:solidFill>
                      <a:srgbClr val="92D050"/>
                    </a:solidFill>
                  </a:tcPr>
                </a:tc>
                <a:tc>
                  <a:txBody>
                    <a:bodyPr/>
                    <a:lstStyle/>
                    <a:p>
                      <a:pPr marL="0" marR="0" algn="ctr">
                        <a:lnSpc>
                          <a:spcPct val="107000"/>
                        </a:lnSpc>
                        <a:spcBef>
                          <a:spcPts val="0"/>
                        </a:spcBef>
                        <a:spcAft>
                          <a:spcPts val="0"/>
                        </a:spcAft>
                      </a:pPr>
                      <a:r>
                        <a:rPr lang="en-US" sz="1500" b="1" dirty="0">
                          <a:effectLst/>
                        </a:rPr>
                        <a:t>85 </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582" marR="76582" marT="38291" marB="38291"/>
                </a:tc>
                <a:tc>
                  <a:txBody>
                    <a:bodyPr/>
                    <a:lstStyle/>
                    <a:p>
                      <a:pPr marL="0" marR="0" algn="ctr">
                        <a:lnSpc>
                          <a:spcPct val="107000"/>
                        </a:lnSpc>
                        <a:spcBef>
                          <a:spcPts val="0"/>
                        </a:spcBef>
                        <a:spcAft>
                          <a:spcPts val="0"/>
                        </a:spcAft>
                      </a:pPr>
                      <a:r>
                        <a:rPr lang="en-US" sz="1500" dirty="0">
                          <a:effectLst/>
                        </a:rPr>
                        <a:t>30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6582" marR="76582" marT="38291" marB="38291">
                    <a:solidFill>
                      <a:srgbClr val="92D050"/>
                    </a:solidFill>
                  </a:tcPr>
                </a:tc>
                <a:tc>
                  <a:txBody>
                    <a:bodyPr/>
                    <a:lstStyle/>
                    <a:p>
                      <a:pPr marL="0" marR="0" algn="ctr">
                        <a:lnSpc>
                          <a:spcPct val="107000"/>
                        </a:lnSpc>
                        <a:spcBef>
                          <a:spcPts val="0"/>
                        </a:spcBef>
                        <a:spcAft>
                          <a:spcPts val="0"/>
                        </a:spcAft>
                      </a:pPr>
                      <a:r>
                        <a:rPr lang="en-US" sz="1500" dirty="0">
                          <a:effectLst/>
                        </a:rPr>
                        <a:t>28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6582" marR="76582" marT="38291" marB="38291">
                    <a:solidFill>
                      <a:srgbClr val="92D050"/>
                    </a:solidFill>
                  </a:tcPr>
                </a:tc>
                <a:extLst>
                  <a:ext uri="{0D108BD9-81ED-4DB2-BD59-A6C34878D82A}">
                    <a16:rowId xmlns:a16="http://schemas.microsoft.com/office/drawing/2014/main" val="1136704413"/>
                  </a:ext>
                </a:extLst>
              </a:tr>
            </a:tbl>
          </a:graphicData>
        </a:graphic>
      </p:graphicFrame>
      <p:pic>
        <p:nvPicPr>
          <p:cNvPr id="5" name="Audio 4">
            <a:hlinkClick r:id="" action="ppaction://media"/>
            <a:extLst>
              <a:ext uri="{FF2B5EF4-FFF2-40B4-BE49-F238E27FC236}">
                <a16:creationId xmlns:a16="http://schemas.microsoft.com/office/drawing/2014/main" id="{6A4D1911-6F9E-42C0-93C2-20D74ABFCE5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073367396"/>
      </p:ext>
    </p:extLst>
  </p:cSld>
  <p:clrMapOvr>
    <a:masterClrMapping/>
  </p:clrMapOvr>
  <mc:AlternateContent xmlns:mc="http://schemas.openxmlformats.org/markup-compatibility/2006" xmlns:p14="http://schemas.microsoft.com/office/powerpoint/2010/main">
    <mc:Choice Requires="p14">
      <p:transition p14:dur="10" advTm="11826">
        <p:push dir="u"/>
      </p:transition>
    </mc:Choice>
    <mc:Fallback xmlns="">
      <p:transition advTm="11826">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PDSA 2 Results </a:t>
            </a:r>
          </a:p>
        </p:txBody>
      </p:sp>
      <p:sp>
        <p:nvSpPr>
          <p:cNvPr id="3" name="Content Placeholder 2"/>
          <p:cNvSpPr>
            <a:spLocks noGrp="1"/>
          </p:cNvSpPr>
          <p:nvPr>
            <p:ph idx="1"/>
          </p:nvPr>
        </p:nvSpPr>
        <p:spPr>
          <a:xfrm>
            <a:off x="457200" y="1600200"/>
            <a:ext cx="8229600" cy="4953000"/>
          </a:xfrm>
        </p:spPr>
        <p:txBody>
          <a:bodyPr>
            <a:normAutofit/>
          </a:bodyPr>
          <a:lstStyle/>
          <a:p>
            <a:pPr lvl="1"/>
            <a:endParaRPr lang="en-US" dirty="0"/>
          </a:p>
          <a:p>
            <a:pPr marL="457200" lvl="1" indent="0">
              <a:buNone/>
            </a:pPr>
            <a:endParaRPr lang="en-US" dirty="0"/>
          </a:p>
        </p:txBody>
      </p:sp>
      <p:sp>
        <p:nvSpPr>
          <p:cNvPr id="4" name="Rectangle 3">
            <a:extLst>
              <a:ext uri="{FF2B5EF4-FFF2-40B4-BE49-F238E27FC236}">
                <a16:creationId xmlns:a16="http://schemas.microsoft.com/office/drawing/2014/main" id="{AAD345BF-67BE-4B3D-B620-238B49DDE437}"/>
              </a:ext>
            </a:extLst>
          </p:cNvPr>
          <p:cNvSpPr/>
          <p:nvPr/>
        </p:nvSpPr>
        <p:spPr>
          <a:xfrm>
            <a:off x="7010400" y="6629400"/>
            <a:ext cx="1219200" cy="182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Table 7">
            <a:extLst>
              <a:ext uri="{FF2B5EF4-FFF2-40B4-BE49-F238E27FC236}">
                <a16:creationId xmlns:a16="http://schemas.microsoft.com/office/drawing/2014/main" id="{E463A1BE-DD64-4DA5-8573-29E84A65AA69}"/>
              </a:ext>
            </a:extLst>
          </p:cNvPr>
          <p:cNvGraphicFramePr>
            <a:graphicFrameLocks noGrp="1"/>
          </p:cNvGraphicFramePr>
          <p:nvPr/>
        </p:nvGraphicFramePr>
        <p:xfrm>
          <a:off x="308270" y="5778297"/>
          <a:ext cx="8077200" cy="760095"/>
        </p:xfrm>
        <a:graphic>
          <a:graphicData uri="http://schemas.openxmlformats.org/drawingml/2006/table">
            <a:tbl>
              <a:tblPr/>
              <a:tblGrid>
                <a:gridCol w="8077200">
                  <a:extLst>
                    <a:ext uri="{9D8B030D-6E8A-4147-A177-3AD203B41FA5}">
                      <a16:colId xmlns:a16="http://schemas.microsoft.com/office/drawing/2014/main" val="1809115964"/>
                    </a:ext>
                  </a:extLst>
                </a:gridCol>
              </a:tblGrid>
              <a:tr h="268562">
                <a:tc>
                  <a:txBody>
                    <a:bodyPr/>
                    <a:lstStyle/>
                    <a:p>
                      <a:pPr algn="l" fontAlgn="b"/>
                      <a:r>
                        <a:rPr lang="en-US" sz="1200" b="0" i="0" u="none" strike="noStrike" dirty="0">
                          <a:solidFill>
                            <a:srgbClr val="000000"/>
                          </a:solidFill>
                          <a:effectLst/>
                          <a:latin typeface="Calibri" panose="020F0502020204030204" pitchFamily="34" charset="0"/>
                        </a:rPr>
                        <a:t>At the beginning of our measurement phase, Hospitalist time to enter ADT Orders from the Time ED Decsion to admit, contributed to about 56% of admit delay total time. </a:t>
                      </a:r>
                    </a:p>
                  </a:txBody>
                  <a:tcPr marL="9525" marR="9525" marT="9525" marB="0" anchor="b">
                    <a:lnL>
                      <a:noFill/>
                    </a:lnL>
                    <a:lnR>
                      <a:noFill/>
                    </a:lnR>
                    <a:lnT>
                      <a:noFill/>
                    </a:lnT>
                    <a:lnB>
                      <a:noFill/>
                    </a:lnB>
                  </a:tcPr>
                </a:tc>
                <a:extLst>
                  <a:ext uri="{0D108BD9-81ED-4DB2-BD59-A6C34878D82A}">
                    <a16:rowId xmlns:a16="http://schemas.microsoft.com/office/drawing/2014/main" val="3013473167"/>
                  </a:ext>
                </a:extLst>
              </a:tr>
              <a:tr h="121151">
                <a:tc>
                  <a:txBody>
                    <a:bodyPr/>
                    <a:lstStyle/>
                    <a:p>
                      <a:pPr algn="l" fontAlgn="b"/>
                      <a:r>
                        <a:rPr lang="en-US" sz="1200" b="0" i="0" u="none" strike="noStrike" dirty="0">
                          <a:solidFill>
                            <a:srgbClr val="000000"/>
                          </a:solidFill>
                          <a:effectLst/>
                          <a:latin typeface="Calibri" panose="020F0502020204030204" pitchFamily="34" charset="0"/>
                        </a:rPr>
                        <a:t>After the implementation of PDSA: Bridge Order, that has decreased to 25%</a:t>
                      </a:r>
                    </a:p>
                  </a:txBody>
                  <a:tcPr marL="9525" marR="9525" marT="9525" marB="0" anchor="b">
                    <a:lnL>
                      <a:noFill/>
                    </a:lnL>
                    <a:lnR>
                      <a:noFill/>
                    </a:lnR>
                    <a:lnT>
                      <a:noFill/>
                    </a:lnT>
                    <a:lnB>
                      <a:noFill/>
                    </a:lnB>
                  </a:tcPr>
                </a:tc>
                <a:extLst>
                  <a:ext uri="{0D108BD9-81ED-4DB2-BD59-A6C34878D82A}">
                    <a16:rowId xmlns:a16="http://schemas.microsoft.com/office/drawing/2014/main" val="1916005046"/>
                  </a:ext>
                </a:extLst>
              </a:tr>
              <a:tr h="55166">
                <a:tc>
                  <a:txBody>
                    <a:bodyPr/>
                    <a:lstStyle/>
                    <a:p>
                      <a:pPr algn="l" fontAlgn="b"/>
                      <a:r>
                        <a:rPr lang="en-US" sz="1200" b="0" i="0" u="none" strike="noStrike" dirty="0">
                          <a:solidFill>
                            <a:srgbClr val="000000"/>
                          </a:solidFill>
                          <a:effectLst/>
                          <a:latin typeface="Calibri" panose="020F0502020204030204" pitchFamily="34" charset="0"/>
                        </a:rPr>
                        <a:t>Admit Delay has decreased 22.8%</a:t>
                      </a:r>
                    </a:p>
                  </a:txBody>
                  <a:tcPr marL="9525" marR="9525" marT="9525" marB="0" anchor="b">
                    <a:lnL>
                      <a:noFill/>
                    </a:lnL>
                    <a:lnR>
                      <a:noFill/>
                    </a:lnR>
                    <a:lnT>
                      <a:noFill/>
                    </a:lnT>
                    <a:lnB>
                      <a:noFill/>
                    </a:lnB>
                  </a:tcPr>
                </a:tc>
                <a:extLst>
                  <a:ext uri="{0D108BD9-81ED-4DB2-BD59-A6C34878D82A}">
                    <a16:rowId xmlns:a16="http://schemas.microsoft.com/office/drawing/2014/main" val="311639296"/>
                  </a:ext>
                </a:extLst>
              </a:tr>
            </a:tbl>
          </a:graphicData>
        </a:graphic>
      </p:graphicFrame>
      <p:pic>
        <p:nvPicPr>
          <p:cNvPr id="15" name="Picture 14">
            <a:extLst>
              <a:ext uri="{FF2B5EF4-FFF2-40B4-BE49-F238E27FC236}">
                <a16:creationId xmlns:a16="http://schemas.microsoft.com/office/drawing/2014/main" id="{9FBBE157-B672-4CB3-A977-ACD7FEB61974}"/>
              </a:ext>
            </a:extLst>
          </p:cNvPr>
          <p:cNvPicPr>
            <a:picLocks noChangeAspect="1"/>
          </p:cNvPicPr>
          <p:nvPr/>
        </p:nvPicPr>
        <p:blipFill>
          <a:blip r:embed="rId5"/>
          <a:stretch>
            <a:fillRect/>
          </a:stretch>
        </p:blipFill>
        <p:spPr>
          <a:xfrm>
            <a:off x="36689" y="1282359"/>
            <a:ext cx="8918870" cy="4293281"/>
          </a:xfrm>
          <a:prstGeom prst="rect">
            <a:avLst/>
          </a:prstGeom>
        </p:spPr>
      </p:pic>
      <p:pic>
        <p:nvPicPr>
          <p:cNvPr id="10" name="Picture 9">
            <a:extLst>
              <a:ext uri="{FF2B5EF4-FFF2-40B4-BE49-F238E27FC236}">
                <a16:creationId xmlns:a16="http://schemas.microsoft.com/office/drawing/2014/main" id="{6FFFA9A7-3A76-4919-A7C1-D4599794DEAC}"/>
              </a:ext>
            </a:extLst>
          </p:cNvPr>
          <p:cNvPicPr>
            <a:picLocks noChangeAspect="1"/>
          </p:cNvPicPr>
          <p:nvPr/>
        </p:nvPicPr>
        <p:blipFill>
          <a:blip r:embed="rId6"/>
          <a:stretch>
            <a:fillRect/>
          </a:stretch>
        </p:blipFill>
        <p:spPr>
          <a:xfrm rot="12196242">
            <a:off x="2905693" y="2491830"/>
            <a:ext cx="1347944" cy="1485900"/>
          </a:xfrm>
          <a:prstGeom prst="rect">
            <a:avLst/>
          </a:prstGeom>
        </p:spPr>
      </p:pic>
      <p:sp>
        <p:nvSpPr>
          <p:cNvPr id="16" name="TextBox 15">
            <a:extLst>
              <a:ext uri="{FF2B5EF4-FFF2-40B4-BE49-F238E27FC236}">
                <a16:creationId xmlns:a16="http://schemas.microsoft.com/office/drawing/2014/main" id="{87DFF86E-BDAA-4C43-9FA5-EF6CE242A555}"/>
              </a:ext>
            </a:extLst>
          </p:cNvPr>
          <p:cNvSpPr txBox="1"/>
          <p:nvPr/>
        </p:nvSpPr>
        <p:spPr>
          <a:xfrm>
            <a:off x="6400800" y="1385455"/>
            <a:ext cx="2514600" cy="307777"/>
          </a:xfrm>
          <a:prstGeom prst="rect">
            <a:avLst/>
          </a:prstGeom>
          <a:noFill/>
        </p:spPr>
        <p:txBody>
          <a:bodyPr wrap="square" rtlCol="0">
            <a:spAutoFit/>
          </a:bodyPr>
          <a:lstStyle/>
          <a:p>
            <a:r>
              <a:rPr lang="en-US" sz="1400" dirty="0"/>
              <a:t>Monthly Medians</a:t>
            </a:r>
          </a:p>
        </p:txBody>
      </p:sp>
      <p:pic>
        <p:nvPicPr>
          <p:cNvPr id="5" name="Audio 4">
            <a:hlinkClick r:id="" action="ppaction://media"/>
            <a:extLst>
              <a:ext uri="{FF2B5EF4-FFF2-40B4-BE49-F238E27FC236}">
                <a16:creationId xmlns:a16="http://schemas.microsoft.com/office/drawing/2014/main" id="{74EA9F30-52FE-4EDB-B159-0FFC72FD59C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086038695"/>
      </p:ext>
    </p:extLst>
  </p:cSld>
  <p:clrMapOvr>
    <a:masterClrMapping/>
  </p:clrMapOvr>
  <mc:AlternateContent xmlns:mc="http://schemas.openxmlformats.org/markup-compatibility/2006" xmlns:p14="http://schemas.microsoft.com/office/powerpoint/2010/main">
    <mc:Choice Requires="p14">
      <p:transition spd="slow" p14:dur="2000" advTm="39568"/>
    </mc:Choice>
    <mc:Fallback xmlns="">
      <p:transition spd="slow" advTm="395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1386F-3A9F-4F03-8340-2212DBEBB7AA}"/>
              </a:ext>
            </a:extLst>
          </p:cNvPr>
          <p:cNvSpPr>
            <a:spLocks noGrp="1"/>
          </p:cNvSpPr>
          <p:nvPr>
            <p:ph type="title"/>
          </p:nvPr>
        </p:nvSpPr>
        <p:spPr/>
        <p:txBody>
          <a:bodyPr/>
          <a:lstStyle/>
          <a:p>
            <a:r>
              <a:rPr lang="en-US" dirty="0"/>
              <a:t>Action Plan</a:t>
            </a:r>
          </a:p>
        </p:txBody>
      </p:sp>
      <p:graphicFrame>
        <p:nvGraphicFramePr>
          <p:cNvPr id="11" name="Content Placeholder 10">
            <a:extLst>
              <a:ext uri="{FF2B5EF4-FFF2-40B4-BE49-F238E27FC236}">
                <a16:creationId xmlns:a16="http://schemas.microsoft.com/office/drawing/2014/main" id="{6CAD7B11-5EC1-4C0B-81F0-5143B1205688}"/>
              </a:ext>
            </a:extLst>
          </p:cNvPr>
          <p:cNvGraphicFramePr>
            <a:graphicFrameLocks noGrp="1"/>
          </p:cNvGraphicFramePr>
          <p:nvPr>
            <p:ph idx="1"/>
            <p:extLst>
              <p:ext uri="{D42A27DB-BD31-4B8C-83A1-F6EECF244321}">
                <p14:modId xmlns:p14="http://schemas.microsoft.com/office/powerpoint/2010/main" val="246581101"/>
              </p:ext>
            </p:extLst>
          </p:nvPr>
        </p:nvGraphicFramePr>
        <p:xfrm>
          <a:off x="990600" y="1295400"/>
          <a:ext cx="6934200" cy="4911951"/>
        </p:xfrm>
        <a:graphic>
          <a:graphicData uri="http://schemas.openxmlformats.org/drawingml/2006/table">
            <a:tbl>
              <a:tblPr firstRow="1" firstCol="1" bandRow="1"/>
              <a:tblGrid>
                <a:gridCol w="2051913">
                  <a:extLst>
                    <a:ext uri="{9D8B030D-6E8A-4147-A177-3AD203B41FA5}">
                      <a16:colId xmlns:a16="http://schemas.microsoft.com/office/drawing/2014/main" val="3703037669"/>
                    </a:ext>
                  </a:extLst>
                </a:gridCol>
                <a:gridCol w="1333778">
                  <a:extLst>
                    <a:ext uri="{9D8B030D-6E8A-4147-A177-3AD203B41FA5}">
                      <a16:colId xmlns:a16="http://schemas.microsoft.com/office/drawing/2014/main" val="595330999"/>
                    </a:ext>
                  </a:extLst>
                </a:gridCol>
                <a:gridCol w="1184048">
                  <a:extLst>
                    <a:ext uri="{9D8B030D-6E8A-4147-A177-3AD203B41FA5}">
                      <a16:colId xmlns:a16="http://schemas.microsoft.com/office/drawing/2014/main" val="3806453282"/>
                    </a:ext>
                  </a:extLst>
                </a:gridCol>
                <a:gridCol w="1120085">
                  <a:extLst>
                    <a:ext uri="{9D8B030D-6E8A-4147-A177-3AD203B41FA5}">
                      <a16:colId xmlns:a16="http://schemas.microsoft.com/office/drawing/2014/main" val="3181521903"/>
                    </a:ext>
                  </a:extLst>
                </a:gridCol>
                <a:gridCol w="1244376">
                  <a:extLst>
                    <a:ext uri="{9D8B030D-6E8A-4147-A177-3AD203B41FA5}">
                      <a16:colId xmlns:a16="http://schemas.microsoft.com/office/drawing/2014/main" val="147638664"/>
                    </a:ext>
                  </a:extLst>
                </a:gridCol>
              </a:tblGrid>
              <a:tr h="374086">
                <a:tc>
                  <a:txBody>
                    <a:bodyPr/>
                    <a:lstStyle/>
                    <a:p>
                      <a:pPr marL="0" marR="0">
                        <a:lnSpc>
                          <a:spcPct val="107000"/>
                        </a:lnSpc>
                        <a:spcBef>
                          <a:spcPts val="0"/>
                        </a:spcBef>
                        <a:spcAft>
                          <a:spcPts val="0"/>
                        </a:spcAf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Action Plan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471" marR="5347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Who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471" marR="5347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When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471" marR="5347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Progress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471" marR="5347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Outcomes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471" marR="5347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4064615679"/>
                  </a:ext>
                </a:extLst>
              </a:tr>
              <a:tr h="863375">
                <a:tc>
                  <a:txBody>
                    <a:bodyPr/>
                    <a:lstStyle/>
                    <a:p>
                      <a:pPr marL="0" marR="0">
                        <a:lnSpc>
                          <a:spcPct val="107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Taskforce: </a:t>
                      </a:r>
                    </a:p>
                    <a:p>
                      <a:pPr marL="0" marR="0">
                        <a:lnSpc>
                          <a:spcPct val="107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Analyze and Audit data sets.</a:t>
                      </a:r>
                    </a:p>
                    <a:p>
                      <a:pPr marL="0" marR="0">
                        <a:lnSpc>
                          <a:spcPct val="107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Determine measurable Process Performance item for vertical alignment to Decsion to admit (activities are parallel to Decsion to admit time stamp).</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471" marR="53471"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All Departments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471" marR="53471"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FY2021 Q3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471" marR="53471"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 In Progress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471" marR="53471"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471" marR="53471"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4246093327"/>
                  </a:ext>
                </a:extLst>
              </a:tr>
              <a:tr h="573445">
                <a:tc>
                  <a:txBody>
                    <a:bodyPr/>
                    <a:lstStyle/>
                    <a:p>
                      <a:pPr marL="0" marR="0">
                        <a:lnSpc>
                          <a:spcPct val="107000"/>
                        </a:lnSpc>
                        <a:spcBef>
                          <a:spcPts val="0"/>
                        </a:spcBef>
                        <a:spcAft>
                          <a:spcPts val="0"/>
                        </a:spcAft>
                      </a:pPr>
                      <a:r>
                        <a:rPr lang="en-US" sz="900" b="1">
                          <a:effectLst/>
                          <a:latin typeface="Calibri" panose="020F0502020204030204" pitchFamily="34" charset="0"/>
                          <a:ea typeface="Calibri" panose="020F0502020204030204" pitchFamily="34" charset="0"/>
                          <a:cs typeface="Calibri" panose="020F0502020204030204" pitchFamily="34" charset="0"/>
                        </a:rPr>
                        <a:t>Create proper training, algorithms and SOP Guidance for Spread of Bridge order to other teams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471" marR="53471"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All Departments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471" marR="53471"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FY2021 Q3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471" marR="53471"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 In Progress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471" marR="53471"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471" marR="53471"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2772888784"/>
                  </a:ext>
                </a:extLst>
              </a:tr>
              <a:tr h="1588198">
                <a:tc>
                  <a:txBody>
                    <a:bodyPr/>
                    <a:lstStyle/>
                    <a:p>
                      <a:pPr marL="0" marR="0">
                        <a:lnSpc>
                          <a:spcPct val="107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Removal of bottlenecks: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Calibri" panose="020F0502020204030204" pitchFamily="34"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ED MD COVID test sooner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Calibri" panose="020F0502020204030204" pitchFamily="34"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ADT Order sooner to Dec to Admit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Calibri" panose="020F0502020204030204" pitchFamily="34"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Nurse to Nurse Communication (call to floor report process)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471" marR="53471"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ED/Outpatient RN Team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Hospitalist/Gen medicine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Inpatient Nursing/ED/BMS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471" marR="53471"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December 2020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December 2020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In Progress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471" marR="53471"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Completed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471" marR="53471"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Completed-Training executed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Completed-Implemented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Progress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471" marR="53471"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107663714"/>
                  </a:ext>
                </a:extLst>
              </a:tr>
              <a:tr h="449582">
                <a:tc>
                  <a:txBody>
                    <a:bodyPr/>
                    <a:lstStyle/>
                    <a:p>
                      <a:pPr marL="0" marR="0">
                        <a:lnSpc>
                          <a:spcPct val="107000"/>
                        </a:lnSpc>
                        <a:spcBef>
                          <a:spcPts val="0"/>
                        </a:spcBef>
                        <a:spcAft>
                          <a:spcPts val="0"/>
                        </a:spcAft>
                      </a:pPr>
                      <a:r>
                        <a:rPr lang="en-US" sz="900" b="1">
                          <a:effectLst/>
                          <a:latin typeface="Calibri" panose="020F0502020204030204" pitchFamily="34" charset="0"/>
                          <a:ea typeface="Calibri" panose="020F0502020204030204" pitchFamily="34" charset="0"/>
                          <a:cs typeface="Calibri" panose="020F0502020204030204" pitchFamily="34" charset="0"/>
                        </a:rPr>
                        <a:t>ED Doc to admitting Specialty ADT order time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471" marR="53471"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ED and Admitting Specialties/ UM Committee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471" marR="53471"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In Progress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471" marR="53471"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25%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471" marR="53471"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In Progress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471" marR="53471"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1226714059"/>
                  </a:ext>
                </a:extLst>
              </a:tr>
              <a:tr h="905877">
                <a:tc>
                  <a:txBody>
                    <a:bodyPr/>
                    <a:lstStyle/>
                    <a:p>
                      <a:pPr marL="0" marR="0">
                        <a:lnSpc>
                          <a:spcPct val="107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ED to Bed assignment-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Calibri" panose="020F0502020204030204" pitchFamily="34"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Checklist needed?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BMS Report needed?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BMS Metric establishment/spreadsheets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471" marR="53471"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ED/Bed Central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471" marR="53471"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In Progress- Delayed due to BMS System/big screen delays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471" marR="53471"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471" marR="53471"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marL="0" marR="0">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Progress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471" marR="53471"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2702011295"/>
                  </a:ext>
                </a:extLst>
              </a:tr>
            </a:tbl>
          </a:graphicData>
        </a:graphic>
      </p:graphicFrame>
      <p:pic>
        <p:nvPicPr>
          <p:cNvPr id="3" name="Audio 2">
            <a:hlinkClick r:id="" action="ppaction://media"/>
            <a:extLst>
              <a:ext uri="{FF2B5EF4-FFF2-40B4-BE49-F238E27FC236}">
                <a16:creationId xmlns:a16="http://schemas.microsoft.com/office/drawing/2014/main" id="{3ACEB711-C8D4-4C4A-8202-AE37D5635B4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439043867"/>
      </p:ext>
    </p:extLst>
  </p:cSld>
  <p:clrMapOvr>
    <a:masterClrMapping/>
  </p:clrMapOvr>
  <mc:AlternateContent xmlns:mc="http://schemas.openxmlformats.org/markup-compatibility/2006" xmlns:p14="http://schemas.microsoft.com/office/powerpoint/2010/main">
    <mc:Choice Requires="p14">
      <p:transition p14:dur="10" advTm="8818">
        <p:push dir="u"/>
      </p:transition>
    </mc:Choice>
    <mc:Fallback xmlns="">
      <p:transition advTm="8818">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5442D-B52B-4029-BE43-B7DC3AE86C35}"/>
              </a:ext>
            </a:extLst>
          </p:cNvPr>
          <p:cNvSpPr>
            <a:spLocks noGrp="1"/>
          </p:cNvSpPr>
          <p:nvPr>
            <p:ph type="title"/>
          </p:nvPr>
        </p:nvSpPr>
        <p:spPr>
          <a:xfrm>
            <a:off x="152399" y="142722"/>
            <a:ext cx="8229600" cy="1143000"/>
          </a:xfrm>
        </p:spPr>
        <p:txBody>
          <a:bodyPr>
            <a:noAutofit/>
          </a:bodyPr>
          <a:lstStyle/>
          <a:p>
            <a:r>
              <a:rPr lang="en-US" sz="3600" dirty="0"/>
              <a:t>Lessons learned</a:t>
            </a:r>
          </a:p>
        </p:txBody>
      </p:sp>
      <p:sp>
        <p:nvSpPr>
          <p:cNvPr id="5" name="TextBox 4">
            <a:extLst>
              <a:ext uri="{FF2B5EF4-FFF2-40B4-BE49-F238E27FC236}">
                <a16:creationId xmlns:a16="http://schemas.microsoft.com/office/drawing/2014/main" id="{59D5AEDE-755E-4505-A8CA-0FB06758D27C}"/>
              </a:ext>
            </a:extLst>
          </p:cNvPr>
          <p:cNvSpPr txBox="1"/>
          <p:nvPr/>
        </p:nvSpPr>
        <p:spPr>
          <a:xfrm>
            <a:off x="152399" y="455553"/>
            <a:ext cx="8509001" cy="5816977"/>
          </a:xfrm>
          <a:prstGeom prst="rect">
            <a:avLst/>
          </a:prstGeom>
          <a:noFill/>
        </p:spPr>
        <p:txBody>
          <a:bodyPr wrap="square" rtlCol="0">
            <a:spAutoFit/>
          </a:bodyPr>
          <a:lstStyle/>
          <a:p>
            <a:endParaRPr lang="en-US" sz="2000" dirty="0">
              <a:latin typeface="Georgia" panose="02040502050405020303" pitchFamily="18" charset="0"/>
            </a:endParaRPr>
          </a:p>
          <a:p>
            <a:r>
              <a:rPr lang="en-US" sz="1600" dirty="0">
                <a:latin typeface="Georgia" panose="02040502050405020303" pitchFamily="18" charset="0"/>
              </a:rPr>
              <a:t>. </a:t>
            </a:r>
          </a:p>
          <a:p>
            <a:endParaRPr lang="en-US" sz="1600" dirty="0">
              <a:latin typeface="Georgia" panose="02040502050405020303" pitchFamily="18" charset="0"/>
            </a:endParaRPr>
          </a:p>
          <a:p>
            <a:pPr marL="285750" indent="-285750">
              <a:buFont typeface="Wingdings" panose="05000000000000000000" pitchFamily="2" charset="2"/>
              <a:buChar char="q"/>
            </a:pPr>
            <a:r>
              <a:rPr lang="en-US" sz="1600" dirty="0">
                <a:latin typeface="Georgia" panose="02040502050405020303" pitchFamily="18" charset="0"/>
              </a:rPr>
              <a:t>Assign a Taskforce to ensure communication and continued efforts of facility and project goals are completed. Executive reporting ensures accountability and transparency. </a:t>
            </a:r>
          </a:p>
          <a:p>
            <a:pPr marL="285750" indent="-285750">
              <a:buFont typeface="Wingdings" panose="05000000000000000000" pitchFamily="2" charset="2"/>
              <a:buChar char="q"/>
            </a:pPr>
            <a:endParaRPr lang="en-US" sz="1600" dirty="0">
              <a:latin typeface="Georgia" panose="02040502050405020303" pitchFamily="18" charset="0"/>
            </a:endParaRPr>
          </a:p>
          <a:p>
            <a:pPr marL="285750" indent="-285750">
              <a:buFont typeface="Wingdings" panose="05000000000000000000" pitchFamily="2" charset="2"/>
              <a:buChar char="q"/>
            </a:pPr>
            <a:r>
              <a:rPr lang="en-US" sz="1600" dirty="0">
                <a:latin typeface="Georgia" panose="02040502050405020303" pitchFamily="18" charset="0"/>
              </a:rPr>
              <a:t>Understood how differences in process inputs contribute to data systems outputs.</a:t>
            </a:r>
            <a:br>
              <a:rPr lang="en-US" sz="1600" dirty="0">
                <a:latin typeface="Georgia" panose="02040502050405020303" pitchFamily="18" charset="0"/>
              </a:rPr>
            </a:br>
            <a:endParaRPr lang="en-US" sz="1600" dirty="0">
              <a:latin typeface="Georgia" panose="02040502050405020303" pitchFamily="18" charset="0"/>
            </a:endParaRPr>
          </a:p>
          <a:p>
            <a:pPr marL="285750" indent="-285750">
              <a:buFont typeface="Wingdings" panose="05000000000000000000" pitchFamily="2" charset="2"/>
              <a:buChar char="q"/>
            </a:pPr>
            <a:r>
              <a:rPr lang="en-US" sz="1600" dirty="0">
                <a:latin typeface="Georgia" panose="02040502050405020303" pitchFamily="18" charset="0"/>
              </a:rPr>
              <a:t>Ensure appropriate Data Capture and Data validation methods are occurring.</a:t>
            </a:r>
            <a:br>
              <a:rPr lang="en-US" sz="1600" dirty="0">
                <a:latin typeface="Georgia" panose="02040502050405020303" pitchFamily="18" charset="0"/>
              </a:rPr>
            </a:br>
            <a:endParaRPr lang="en-US" sz="1600" dirty="0">
              <a:latin typeface="Georgia" panose="02040502050405020303" pitchFamily="18" charset="0"/>
            </a:endParaRPr>
          </a:p>
          <a:p>
            <a:pPr marL="285750" indent="-285750">
              <a:buFont typeface="Wingdings" panose="05000000000000000000" pitchFamily="2" charset="2"/>
              <a:buChar char="q"/>
            </a:pPr>
            <a:r>
              <a:rPr lang="en-US" sz="1600" dirty="0">
                <a:latin typeface="Georgia" panose="02040502050405020303" pitchFamily="18" charset="0"/>
              </a:rPr>
              <a:t>The Bridge order set is not Suitable for all ED admission patients but is a good start in shrinking admit delay times. </a:t>
            </a:r>
          </a:p>
          <a:p>
            <a:pPr marL="742950" lvl="1" indent="-285750">
              <a:buFont typeface="Wingdings" panose="05000000000000000000" pitchFamily="2" charset="2"/>
              <a:buChar char="q"/>
            </a:pPr>
            <a:r>
              <a:rPr lang="en-US" sz="1600" dirty="0">
                <a:latin typeface="Georgia" panose="02040502050405020303" pitchFamily="18" charset="0"/>
              </a:rPr>
              <a:t>Bridge order sets cannot reduce times if there is a lack of capacity.</a:t>
            </a:r>
          </a:p>
          <a:p>
            <a:pPr marL="1200150" lvl="2" indent="-285750">
              <a:buFont typeface="Wingdings" panose="05000000000000000000" pitchFamily="2" charset="2"/>
              <a:buChar char="q"/>
            </a:pPr>
            <a:r>
              <a:rPr lang="en-US" sz="1600" dirty="0">
                <a:latin typeface="Georgia" panose="02040502050405020303" pitchFamily="18" charset="0"/>
              </a:rPr>
              <a:t>ED Crowding and fluctuation in the number of ED visits in comparison to admit delay times will dictate rather analyzing staffing models is needed.</a:t>
            </a:r>
          </a:p>
          <a:p>
            <a:pPr marL="742950" lvl="1" indent="-285750">
              <a:buFont typeface="Wingdings" panose="05000000000000000000" pitchFamily="2" charset="2"/>
              <a:buChar char="q"/>
            </a:pPr>
            <a:r>
              <a:rPr lang="en-US" sz="1600" dirty="0">
                <a:latin typeface="Georgia" panose="02040502050405020303" pitchFamily="18" charset="0"/>
              </a:rPr>
              <a:t>Targeted training for the Bridge Order process and a spread plan makes implementation successful.</a:t>
            </a:r>
            <a:br>
              <a:rPr lang="en-US" sz="1600" dirty="0">
                <a:latin typeface="Georgia" panose="02040502050405020303" pitchFamily="18" charset="0"/>
              </a:rPr>
            </a:br>
            <a:endParaRPr lang="en-US" sz="1600" dirty="0">
              <a:latin typeface="Georgia" panose="02040502050405020303" pitchFamily="18" charset="0"/>
            </a:endParaRPr>
          </a:p>
          <a:p>
            <a:pPr marL="285750" indent="-285750">
              <a:buFont typeface="Wingdings" panose="05000000000000000000" pitchFamily="2" charset="2"/>
              <a:buChar char="q"/>
            </a:pPr>
            <a:r>
              <a:rPr lang="en-US" sz="1600" dirty="0">
                <a:latin typeface="Georgia" panose="02040502050405020303" pitchFamily="18" charset="0"/>
              </a:rPr>
              <a:t>Utilize both traditional tracking sheets as well as VSSC products such as the EMMT dashboard, the IFMT Improvement Dashboard and the IFMT Tools. </a:t>
            </a:r>
          </a:p>
          <a:p>
            <a:endParaRPr lang="en-US" sz="1600" dirty="0">
              <a:latin typeface="Georgia" panose="02040502050405020303" pitchFamily="18" charset="0"/>
            </a:endParaRPr>
          </a:p>
          <a:p>
            <a:pPr marL="285750" indent="-285750">
              <a:buFont typeface="Wingdings" panose="05000000000000000000" pitchFamily="2" charset="2"/>
              <a:buChar char="q"/>
            </a:pPr>
            <a:r>
              <a:rPr lang="en-US" sz="1600" dirty="0">
                <a:latin typeface="Georgia" panose="02040502050405020303" pitchFamily="18" charset="0"/>
              </a:rPr>
              <a:t>Analyze data from numerous data sources to understand overall effects of COVID Pandemic on LOS, Bed capacity, diversion, testing policies and ED protocols.</a:t>
            </a:r>
          </a:p>
        </p:txBody>
      </p:sp>
      <p:pic>
        <p:nvPicPr>
          <p:cNvPr id="4" name="Audio 3">
            <a:hlinkClick r:id="" action="ppaction://media"/>
            <a:extLst>
              <a:ext uri="{FF2B5EF4-FFF2-40B4-BE49-F238E27FC236}">
                <a16:creationId xmlns:a16="http://schemas.microsoft.com/office/drawing/2014/main" id="{490CC518-9F95-4353-8C78-88986A5584E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931576615"/>
      </p:ext>
    </p:extLst>
  </p:cSld>
  <p:clrMapOvr>
    <a:masterClrMapping/>
  </p:clrMapOvr>
  <mc:AlternateContent xmlns:mc="http://schemas.openxmlformats.org/markup-compatibility/2006" xmlns:p14="http://schemas.microsoft.com/office/powerpoint/2010/main">
    <mc:Choice Requires="p14">
      <p:transition p14:dur="250" advTm="32595">
        <p:push dir="u"/>
      </p:transition>
    </mc:Choice>
    <mc:Fallback xmlns="">
      <p:transition advTm="32595">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15BAD4B66A7324495697BA994DC21F1" ma:contentTypeVersion="12" ma:contentTypeDescription="Create a new document." ma:contentTypeScope="" ma:versionID="fd181694628bb2e60b3652b8ee5a6f93">
  <xsd:schema xmlns:xsd="http://www.w3.org/2001/XMLSchema" xmlns:xs="http://www.w3.org/2001/XMLSchema" xmlns:p="http://schemas.microsoft.com/office/2006/metadata/properties" xmlns:ns1="http://schemas.microsoft.com/sharepoint/v3" xmlns:ns3="a69a1b2d-1059-4588-af0f-96e2b3244b4b" xmlns:ns4="8b2e3d3d-d727-4f57-a935-d0eb8243a0fa" targetNamespace="http://schemas.microsoft.com/office/2006/metadata/properties" ma:root="true" ma:fieldsID="e1fe18fda48b5f78077e6b8f5253d3c8" ns1:_="" ns3:_="" ns4:_="">
    <xsd:import namespace="http://schemas.microsoft.com/sharepoint/v3"/>
    <xsd:import namespace="a69a1b2d-1059-4588-af0f-96e2b3244b4b"/>
    <xsd:import namespace="8b2e3d3d-d727-4f57-a935-d0eb8243a0f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9a1b2d-1059-4588-af0f-96e2b3244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2e3d3d-d727-4f57-a935-d0eb8243a0f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D020ED-FB34-4E18-8254-57E108072C9F}">
  <ds:schemaRefs>
    <ds:schemaRef ds:uri="http://schemas.microsoft.com/sharepoint/v3"/>
    <ds:schemaRef ds:uri="http://schemas.microsoft.com/office/2006/documentManagement/types"/>
    <ds:schemaRef ds:uri="http://schemas.openxmlformats.org/package/2006/metadata/core-properties"/>
    <ds:schemaRef ds:uri="8b2e3d3d-d727-4f57-a935-d0eb8243a0fa"/>
    <ds:schemaRef ds:uri="http://purl.org/dc/elements/1.1/"/>
    <ds:schemaRef ds:uri="http://schemas.microsoft.com/office/2006/metadata/properties"/>
    <ds:schemaRef ds:uri="a69a1b2d-1059-4588-af0f-96e2b3244b4b"/>
    <ds:schemaRef ds:uri="http://purl.org/dc/term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A89A7EB2-C83A-4C6D-870B-85FADFC75DB4}">
  <ds:schemaRefs>
    <ds:schemaRef ds:uri="http://schemas.microsoft.com/sharepoint/v3/contenttype/forms"/>
  </ds:schemaRefs>
</ds:datastoreItem>
</file>

<file path=customXml/itemProps3.xml><?xml version="1.0" encoding="utf-8"?>
<ds:datastoreItem xmlns:ds="http://schemas.openxmlformats.org/officeDocument/2006/customXml" ds:itemID="{7A70F260-62FC-4066-8ABE-DD637AE282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69a1b2d-1059-4588-af0f-96e2b3244b4b"/>
    <ds:schemaRef ds:uri="8b2e3d3d-d727-4f57-a935-d0eb8243a0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4840</TotalTime>
  <Words>1753</Words>
  <Application>Microsoft Office PowerPoint</Application>
  <PresentationFormat>On-screen Show (4:3)</PresentationFormat>
  <Paragraphs>183</Paragraphs>
  <Slides>9</Slides>
  <Notes>9</Notes>
  <HiddenSlides>0</HiddenSlides>
  <MMClips>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Georgia</vt:lpstr>
      <vt:lpstr>Wingdings</vt:lpstr>
      <vt:lpstr>Office Theme</vt:lpstr>
      <vt:lpstr>Improvement of Patient Flow: Admission Delay </vt:lpstr>
      <vt:lpstr>Project Goal and Objectives</vt:lpstr>
      <vt:lpstr>Patient Flow Measures</vt:lpstr>
      <vt:lpstr>Closing the Gap</vt:lpstr>
      <vt:lpstr>Current State Operational Barriers  and Root Causes of Delays</vt:lpstr>
      <vt:lpstr>Continuous Process Improvement Begins..</vt:lpstr>
      <vt:lpstr>PDSA 2 Results </vt:lpstr>
      <vt:lpstr>Action Plan</vt:lpstr>
      <vt:lpstr>Lessons learned</vt:lpstr>
    </vt:vector>
  </TitlesOfParts>
  <Company>Dept. of Veterans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Ralph H. Johnson  VA Medical Center</dc:title>
  <dc:creator>Jones, David</dc:creator>
  <cp:lastModifiedBy>Adams, Christopher A. (HLTI)</cp:lastModifiedBy>
  <cp:revision>176</cp:revision>
  <cp:lastPrinted>2021-03-12T13:11:53Z</cp:lastPrinted>
  <dcterms:created xsi:type="dcterms:W3CDTF">2015-01-16T15:23:03Z</dcterms:created>
  <dcterms:modified xsi:type="dcterms:W3CDTF">2021-03-15T20:05:55Z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0x010100D15BAD4B66A7324495697BA994DC21F1</vt:lpwstr>
  </property>
</Properties>
</file>