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1"/>
  </p:notesMasterIdLst>
  <p:sldIdLst>
    <p:sldId id="256" r:id="rId2"/>
    <p:sldId id="261" r:id="rId3"/>
    <p:sldId id="260" r:id="rId4"/>
    <p:sldId id="267" r:id="rId5"/>
    <p:sldId id="268" r:id="rId6"/>
    <p:sldId id="263" r:id="rId7"/>
    <p:sldId id="258" r:id="rId8"/>
    <p:sldId id="264"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2432"/>
    <a:srgbClr val="104D7F"/>
    <a:srgbClr val="365D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8" d="100"/>
          <a:sy n="108" d="100"/>
        </p:scale>
        <p:origin x="600"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1BD85-E041-4E83-8686-238723C71321}" type="datetimeFigureOut">
              <a:rPr lang="en-US" smtClean="0"/>
              <a:t>3/17/2021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3C1D9-B803-4747-8C17-B04977778114}" type="slidenum">
              <a:rPr lang="en-US" smtClean="0"/>
              <a:t>‹#›</a:t>
            </a:fld>
            <a:endParaRPr lang="en-US"/>
          </a:p>
        </p:txBody>
      </p:sp>
    </p:spTree>
    <p:extLst>
      <p:ext uri="{BB962C8B-B14F-4D97-AF65-F5344CB8AC3E}">
        <p14:creationId xmlns:p14="http://schemas.microsoft.com/office/powerpoint/2010/main" val="2886070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psites.cdw.va.gov/sites/PCS_PACTProfile/_layouts/15/ReportServer/RSViewerPage.aspx?rv:RelativeReportUrl=/sites/PCS_PACTProfile/Reports/Community%20Care%20-%20Station%20Summary.rdl&amp;Source=https:%2F%2Fspsites.cdw.va.gov%2Fsites%2FPCS_PACTProfile%2FReports%2FForms%2Fcurrent.aspx%23InplviewHash59e2cee0-f9e6-4dc5-ae4e-a130f976b9da%3DSortField%253DModified-SortDir%253DDesc-WebPartID%253D%257B59E2CEE0--F9E6--4DC5--AE4E--A130F976B9DA%257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Recorded by Adrian Carter</a:t>
            </a:r>
          </a:p>
        </p:txBody>
      </p:sp>
      <p:sp>
        <p:nvSpPr>
          <p:cNvPr id="4" name="Slide Number Placeholder 3"/>
          <p:cNvSpPr>
            <a:spLocks noGrp="1"/>
          </p:cNvSpPr>
          <p:nvPr>
            <p:ph type="sldNum" sz="quarter" idx="5"/>
          </p:nvPr>
        </p:nvSpPr>
        <p:spPr/>
        <p:txBody>
          <a:bodyPr/>
          <a:lstStyle/>
          <a:p>
            <a:fld id="{FE83C1D9-B803-4747-8C17-B04977778114}" type="slidenum">
              <a:rPr lang="en-US" smtClean="0"/>
              <a:t>1</a:t>
            </a:fld>
            <a:endParaRPr lang="en-US"/>
          </a:p>
        </p:txBody>
      </p:sp>
    </p:spTree>
    <p:extLst>
      <p:ext uri="{BB962C8B-B14F-4D97-AF65-F5344CB8AC3E}">
        <p14:creationId xmlns:p14="http://schemas.microsoft.com/office/powerpoint/2010/main" val="427699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Act- 60 minute drive time specialty or 28 days from the date of the request. 2018 a team came out to OKC and conducted an assessment on future growth of the Veteran Population in Oklahoma. </a:t>
            </a:r>
          </a:p>
        </p:txBody>
      </p:sp>
      <p:sp>
        <p:nvSpPr>
          <p:cNvPr id="4" name="Slide Number Placeholder 3"/>
          <p:cNvSpPr>
            <a:spLocks noGrp="1"/>
          </p:cNvSpPr>
          <p:nvPr>
            <p:ph type="sldNum" sz="quarter" idx="5"/>
          </p:nvPr>
        </p:nvSpPr>
        <p:spPr/>
        <p:txBody>
          <a:bodyPr/>
          <a:lstStyle/>
          <a:p>
            <a:fld id="{FE83C1D9-B803-4747-8C17-B04977778114}" type="slidenum">
              <a:rPr lang="en-US" smtClean="0"/>
              <a:t>2</a:t>
            </a:fld>
            <a:endParaRPr lang="en-US"/>
          </a:p>
        </p:txBody>
      </p:sp>
    </p:spTree>
    <p:extLst>
      <p:ext uri="{BB962C8B-B14F-4D97-AF65-F5344CB8AC3E}">
        <p14:creationId xmlns:p14="http://schemas.microsoft.com/office/powerpoint/2010/main" val="36642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community care and facility budget for FY 22 are going to be combined; it is critical that we reduce the overall amount of Veterans we send into the community for care.</a:t>
            </a:r>
          </a:p>
        </p:txBody>
      </p:sp>
      <p:sp>
        <p:nvSpPr>
          <p:cNvPr id="4" name="Slide Number Placeholder 3"/>
          <p:cNvSpPr>
            <a:spLocks noGrp="1"/>
          </p:cNvSpPr>
          <p:nvPr>
            <p:ph type="sldNum" sz="quarter" idx="5"/>
          </p:nvPr>
        </p:nvSpPr>
        <p:spPr/>
        <p:txBody>
          <a:bodyPr/>
          <a:lstStyle/>
          <a:p>
            <a:fld id="{FE83C1D9-B803-4747-8C17-B04977778114}" type="slidenum">
              <a:rPr lang="en-US" smtClean="0"/>
              <a:t>3</a:t>
            </a:fld>
            <a:endParaRPr lang="en-US"/>
          </a:p>
        </p:txBody>
      </p:sp>
    </p:spTree>
    <p:extLst>
      <p:ext uri="{BB962C8B-B14F-4D97-AF65-F5344CB8AC3E}">
        <p14:creationId xmlns:p14="http://schemas.microsoft.com/office/powerpoint/2010/main" val="44645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Steps to activate the clinic</a:t>
            </a:r>
          </a:p>
        </p:txBody>
      </p:sp>
      <p:sp>
        <p:nvSpPr>
          <p:cNvPr id="4" name="Slide Number Placeholder 3"/>
          <p:cNvSpPr>
            <a:spLocks noGrp="1"/>
          </p:cNvSpPr>
          <p:nvPr>
            <p:ph type="sldNum" sz="quarter" idx="5"/>
          </p:nvPr>
        </p:nvSpPr>
        <p:spPr/>
        <p:txBody>
          <a:bodyPr/>
          <a:lstStyle/>
          <a:p>
            <a:fld id="{FE83C1D9-B803-4747-8C17-B04977778114}" type="slidenum">
              <a:rPr lang="en-US" smtClean="0"/>
              <a:t>4</a:t>
            </a:fld>
            <a:endParaRPr lang="en-US"/>
          </a:p>
        </p:txBody>
      </p:sp>
    </p:spTree>
    <p:extLst>
      <p:ext uri="{BB962C8B-B14F-4D97-AF65-F5344CB8AC3E}">
        <p14:creationId xmlns:p14="http://schemas.microsoft.com/office/powerpoint/2010/main" val="280291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Majority of our specialty care clinics will be in our more populated veteran areas such as the Oklahoma City Metro, Lawton and Wichita Falls, Texas area. </a:t>
            </a:r>
          </a:p>
        </p:txBody>
      </p:sp>
      <p:sp>
        <p:nvSpPr>
          <p:cNvPr id="4" name="Slide Number Placeholder 3"/>
          <p:cNvSpPr>
            <a:spLocks noGrp="1"/>
          </p:cNvSpPr>
          <p:nvPr>
            <p:ph type="sldNum" sz="quarter" idx="5"/>
          </p:nvPr>
        </p:nvSpPr>
        <p:spPr/>
        <p:txBody>
          <a:bodyPr/>
          <a:lstStyle/>
          <a:p>
            <a:fld id="{FE83C1D9-B803-4747-8C17-B04977778114}" type="slidenum">
              <a:rPr lang="en-US" smtClean="0"/>
              <a:t>5</a:t>
            </a:fld>
            <a:endParaRPr lang="en-US"/>
          </a:p>
        </p:txBody>
      </p:sp>
    </p:spTree>
    <p:extLst>
      <p:ext uri="{BB962C8B-B14F-4D97-AF65-F5344CB8AC3E}">
        <p14:creationId xmlns:p14="http://schemas.microsoft.com/office/powerpoint/2010/main" val="33391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provided the frame work on which specialties we would like at each clinic. </a:t>
            </a:r>
          </a:p>
          <a:p>
            <a:r>
              <a:rPr lang="en-US" dirty="0"/>
              <a:t>Data pulled from - </a:t>
            </a:r>
            <a:r>
              <a:rPr lang="en-US" dirty="0">
                <a:hlinkClick r:id="rId3"/>
              </a:rPr>
              <a:t>Reporting Services - Community Care - Station Summary (va.gov)</a:t>
            </a:r>
            <a:endParaRPr lang="en-US" dirty="0"/>
          </a:p>
        </p:txBody>
      </p:sp>
      <p:sp>
        <p:nvSpPr>
          <p:cNvPr id="4" name="Slide Number Placeholder 3"/>
          <p:cNvSpPr>
            <a:spLocks noGrp="1"/>
          </p:cNvSpPr>
          <p:nvPr>
            <p:ph type="sldNum" sz="quarter" idx="5"/>
          </p:nvPr>
        </p:nvSpPr>
        <p:spPr/>
        <p:txBody>
          <a:bodyPr/>
          <a:lstStyle/>
          <a:p>
            <a:fld id="{FE83C1D9-B803-4747-8C17-B04977778114}" type="slidenum">
              <a:rPr lang="en-US" smtClean="0"/>
              <a:t>6</a:t>
            </a:fld>
            <a:endParaRPr lang="en-US"/>
          </a:p>
        </p:txBody>
      </p:sp>
    </p:spTree>
    <p:extLst>
      <p:ext uri="{BB962C8B-B14F-4D97-AF65-F5344CB8AC3E}">
        <p14:creationId xmlns:p14="http://schemas.microsoft.com/office/powerpoint/2010/main" val="4011079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built- Purpose is to bridge care while larger clinics are being leased or built or to determine whether a permanent site is needed.</a:t>
            </a:r>
          </a:p>
          <a:p>
            <a:r>
              <a:rPr lang="en-US" dirty="0"/>
              <a:t>MOU- Lawton specialty clinic, Tinker (PT)</a:t>
            </a:r>
          </a:p>
          <a:p>
            <a:r>
              <a:rPr lang="en-US" dirty="0"/>
              <a:t>Redesign- North May adding access for MH and would clinic during </a:t>
            </a:r>
            <a:r>
              <a:rPr lang="en-US" dirty="0" err="1"/>
              <a:t>covid</a:t>
            </a:r>
            <a:r>
              <a:rPr lang="en-US" dirty="0"/>
              <a:t> surge</a:t>
            </a:r>
          </a:p>
        </p:txBody>
      </p:sp>
      <p:sp>
        <p:nvSpPr>
          <p:cNvPr id="4" name="Slide Number Placeholder 3"/>
          <p:cNvSpPr>
            <a:spLocks noGrp="1"/>
          </p:cNvSpPr>
          <p:nvPr>
            <p:ph type="sldNum" sz="quarter" idx="5"/>
          </p:nvPr>
        </p:nvSpPr>
        <p:spPr/>
        <p:txBody>
          <a:bodyPr/>
          <a:lstStyle/>
          <a:p>
            <a:fld id="{FE83C1D9-B803-4747-8C17-B04977778114}" type="slidenum">
              <a:rPr lang="en-US" smtClean="0"/>
              <a:t>7</a:t>
            </a:fld>
            <a:endParaRPr lang="en-US"/>
          </a:p>
        </p:txBody>
      </p:sp>
    </p:spTree>
    <p:extLst>
      <p:ext uri="{BB962C8B-B14F-4D97-AF65-F5344CB8AC3E}">
        <p14:creationId xmlns:p14="http://schemas.microsoft.com/office/powerpoint/2010/main" val="1561094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 on how the space has been organized. We have rotating clinics due to the many groups of specialty needed at the locations and not enough room. At this time Norman and Yukon are slowing bringing in their specialty providers. </a:t>
            </a:r>
          </a:p>
        </p:txBody>
      </p:sp>
      <p:sp>
        <p:nvSpPr>
          <p:cNvPr id="4" name="Slide Number Placeholder 3"/>
          <p:cNvSpPr>
            <a:spLocks noGrp="1"/>
          </p:cNvSpPr>
          <p:nvPr>
            <p:ph type="sldNum" sz="quarter" idx="5"/>
          </p:nvPr>
        </p:nvSpPr>
        <p:spPr/>
        <p:txBody>
          <a:bodyPr/>
          <a:lstStyle/>
          <a:p>
            <a:fld id="{FE83C1D9-B803-4747-8C17-B04977778114}" type="slidenum">
              <a:rPr lang="en-US" smtClean="0"/>
              <a:t>8</a:t>
            </a:fld>
            <a:endParaRPr lang="en-US"/>
          </a:p>
        </p:txBody>
      </p:sp>
    </p:spTree>
    <p:extLst>
      <p:ext uri="{BB962C8B-B14F-4D97-AF65-F5344CB8AC3E}">
        <p14:creationId xmlns:p14="http://schemas.microsoft.com/office/powerpoint/2010/main" val="31397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we faced during implementation </a:t>
            </a:r>
          </a:p>
        </p:txBody>
      </p:sp>
      <p:sp>
        <p:nvSpPr>
          <p:cNvPr id="4" name="Slide Number Placeholder 3"/>
          <p:cNvSpPr>
            <a:spLocks noGrp="1"/>
          </p:cNvSpPr>
          <p:nvPr>
            <p:ph type="sldNum" sz="quarter" idx="5"/>
          </p:nvPr>
        </p:nvSpPr>
        <p:spPr/>
        <p:txBody>
          <a:bodyPr/>
          <a:lstStyle/>
          <a:p>
            <a:fld id="{FE83C1D9-B803-4747-8C17-B04977778114}" type="slidenum">
              <a:rPr lang="en-US" smtClean="0"/>
              <a:t>9</a:t>
            </a:fld>
            <a:endParaRPr lang="en-US"/>
          </a:p>
        </p:txBody>
      </p:sp>
    </p:spTree>
    <p:extLst>
      <p:ext uri="{BB962C8B-B14F-4D97-AF65-F5344CB8AC3E}">
        <p14:creationId xmlns:p14="http://schemas.microsoft.com/office/powerpoint/2010/main" val="309280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9256-3D89-4F69-AF6E-407E2DF2C2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1DB96-A2FF-4926-BAC7-C9472030D8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2D3FA7-5AF4-4F0F-87A8-36B745A0530F}"/>
              </a:ext>
            </a:extLst>
          </p:cNvPr>
          <p:cNvSpPr>
            <a:spLocks noGrp="1"/>
          </p:cNvSpPr>
          <p:nvPr>
            <p:ph type="dt" sz="half" idx="10"/>
          </p:nvPr>
        </p:nvSpPr>
        <p:spPr/>
        <p:txBody>
          <a:bodyPr/>
          <a:lstStyle/>
          <a:p>
            <a:fld id="{48A87A34-81AB-432B-8DAE-1953F412C126}" type="datetimeFigureOut">
              <a:rPr lang="en-US" smtClean="0"/>
              <a:t>3/17/2021</a:t>
            </a:fld>
            <a:endParaRPr lang="en-US" dirty="0"/>
          </a:p>
        </p:txBody>
      </p:sp>
      <p:sp>
        <p:nvSpPr>
          <p:cNvPr id="5" name="Footer Placeholder 4">
            <a:extLst>
              <a:ext uri="{FF2B5EF4-FFF2-40B4-BE49-F238E27FC236}">
                <a16:creationId xmlns:a16="http://schemas.microsoft.com/office/drawing/2014/main" id="{0A9EA7A8-EC60-4894-96CD-6A3F146997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4C0076-D95A-4F59-8E58-0C79A1204D9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448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B65AF-9F24-4F4A-86C3-A94DB54AE7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11561A-A526-4523-9FE7-A5C81FA79E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D2ADF-CB40-4AA5-86CF-173F924352D7}"/>
              </a:ext>
            </a:extLst>
          </p:cNvPr>
          <p:cNvSpPr>
            <a:spLocks noGrp="1"/>
          </p:cNvSpPr>
          <p:nvPr>
            <p:ph type="dt" sz="half" idx="10"/>
          </p:nvPr>
        </p:nvSpPr>
        <p:spPr/>
        <p:txBody>
          <a:bodyPr/>
          <a:lstStyle/>
          <a:p>
            <a:fld id="{48A87A34-81AB-432B-8DAE-1953F412C126}" type="datetimeFigureOut">
              <a:rPr lang="en-US" smtClean="0"/>
              <a:t>3/17/2021</a:t>
            </a:fld>
            <a:endParaRPr lang="en-US" dirty="0"/>
          </a:p>
        </p:txBody>
      </p:sp>
      <p:sp>
        <p:nvSpPr>
          <p:cNvPr id="5" name="Footer Placeholder 4">
            <a:extLst>
              <a:ext uri="{FF2B5EF4-FFF2-40B4-BE49-F238E27FC236}">
                <a16:creationId xmlns:a16="http://schemas.microsoft.com/office/drawing/2014/main" id="{00786D4B-7CA6-4C3A-A806-4CEFE4B9E0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EAC2FD-B592-4305-9F1C-49A07BCF4A9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0826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6529A-8986-4F58-92AD-EFF5078291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C54111-F469-41B1-8B36-D36EDACCCB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E3E9C-AD89-42AA-B02E-059AB8DB67B8}"/>
              </a:ext>
            </a:extLst>
          </p:cNvPr>
          <p:cNvSpPr>
            <a:spLocks noGrp="1"/>
          </p:cNvSpPr>
          <p:nvPr>
            <p:ph type="dt" sz="half" idx="10"/>
          </p:nvPr>
        </p:nvSpPr>
        <p:spPr/>
        <p:txBody>
          <a:bodyPr/>
          <a:lstStyle/>
          <a:p>
            <a:fld id="{48A87A34-81AB-432B-8DAE-1953F412C126}" type="datetimeFigureOut">
              <a:rPr lang="en-US" smtClean="0"/>
              <a:t>3/17/2021</a:t>
            </a:fld>
            <a:endParaRPr lang="en-US" dirty="0"/>
          </a:p>
        </p:txBody>
      </p:sp>
      <p:sp>
        <p:nvSpPr>
          <p:cNvPr id="5" name="Footer Placeholder 4">
            <a:extLst>
              <a:ext uri="{FF2B5EF4-FFF2-40B4-BE49-F238E27FC236}">
                <a16:creationId xmlns:a16="http://schemas.microsoft.com/office/drawing/2014/main" id="{737C30C5-5B1A-4E47-B916-685D35E6DF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BEAEED-9690-4261-A2B9-FCA324CA888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696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7E06D-D5CA-44F0-B539-7986356195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BAB9AC-D81E-466B-BD78-6CA6817CFC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5B7F2-C9DB-4C19-821F-4AD5C62D01C2}"/>
              </a:ext>
            </a:extLst>
          </p:cNvPr>
          <p:cNvSpPr>
            <a:spLocks noGrp="1"/>
          </p:cNvSpPr>
          <p:nvPr>
            <p:ph type="dt" sz="half" idx="10"/>
          </p:nvPr>
        </p:nvSpPr>
        <p:spPr/>
        <p:txBody>
          <a:bodyPr/>
          <a:lstStyle/>
          <a:p>
            <a:fld id="{48A87A34-81AB-432B-8DAE-1953F412C126}" type="datetimeFigureOut">
              <a:rPr lang="en-US" smtClean="0"/>
              <a:t>3/17/2021</a:t>
            </a:fld>
            <a:endParaRPr lang="en-US" dirty="0"/>
          </a:p>
        </p:txBody>
      </p:sp>
      <p:sp>
        <p:nvSpPr>
          <p:cNvPr id="5" name="Footer Placeholder 4">
            <a:extLst>
              <a:ext uri="{FF2B5EF4-FFF2-40B4-BE49-F238E27FC236}">
                <a16:creationId xmlns:a16="http://schemas.microsoft.com/office/drawing/2014/main" id="{59941150-FEAC-423A-912E-71A67DA805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60222D-C33D-4EF2-8158-4D4FB4A242D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215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8705-D868-413A-B163-8F5D81070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93FCC4-C5BD-46E1-8B91-0CA07EE811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9FE46E-B04F-4AD9-9BAF-DC384750D4D2}"/>
              </a:ext>
            </a:extLst>
          </p:cNvPr>
          <p:cNvSpPr>
            <a:spLocks noGrp="1"/>
          </p:cNvSpPr>
          <p:nvPr>
            <p:ph type="dt" sz="half" idx="10"/>
          </p:nvPr>
        </p:nvSpPr>
        <p:spPr/>
        <p:txBody>
          <a:bodyPr/>
          <a:lstStyle/>
          <a:p>
            <a:fld id="{48A87A34-81AB-432B-8DAE-1953F412C126}" type="datetimeFigureOut">
              <a:rPr lang="en-US" smtClean="0"/>
              <a:t>3/17/2021</a:t>
            </a:fld>
            <a:endParaRPr lang="en-US" dirty="0"/>
          </a:p>
        </p:txBody>
      </p:sp>
      <p:sp>
        <p:nvSpPr>
          <p:cNvPr id="5" name="Footer Placeholder 4">
            <a:extLst>
              <a:ext uri="{FF2B5EF4-FFF2-40B4-BE49-F238E27FC236}">
                <a16:creationId xmlns:a16="http://schemas.microsoft.com/office/drawing/2014/main" id="{5D7E4FAC-F19C-4F83-A8F2-BBB4B6BBB7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E25A37-EB82-4F9D-B259-DCD13CD9F53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990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53B1-0180-4E20-A0F7-9D1EAC57F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971D11-86E3-4545-9645-6DCA2312EB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BC949F-9BA1-4C1F-8647-16294B6521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08C018-AAEB-4154-8271-E0F278AE5421}"/>
              </a:ext>
            </a:extLst>
          </p:cNvPr>
          <p:cNvSpPr>
            <a:spLocks noGrp="1"/>
          </p:cNvSpPr>
          <p:nvPr>
            <p:ph type="dt" sz="half" idx="10"/>
          </p:nvPr>
        </p:nvSpPr>
        <p:spPr/>
        <p:txBody>
          <a:bodyPr/>
          <a:lstStyle/>
          <a:p>
            <a:fld id="{48A87A34-81AB-432B-8DAE-1953F412C126}" type="datetimeFigureOut">
              <a:rPr lang="en-US" smtClean="0"/>
              <a:t>3/17/2021</a:t>
            </a:fld>
            <a:endParaRPr lang="en-US" dirty="0"/>
          </a:p>
        </p:txBody>
      </p:sp>
      <p:sp>
        <p:nvSpPr>
          <p:cNvPr id="6" name="Footer Placeholder 5">
            <a:extLst>
              <a:ext uri="{FF2B5EF4-FFF2-40B4-BE49-F238E27FC236}">
                <a16:creationId xmlns:a16="http://schemas.microsoft.com/office/drawing/2014/main" id="{0C5A80A5-7A74-4617-A051-577787F0D6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275BB7-04BD-4895-9AE5-6A513748A97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862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1579-824D-42FC-9F00-BD2F005A7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8529C7-EFC7-46C0-8405-BD50763D34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5B34FB-64FC-4FA2-902D-A7CE6ACEA9D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C78A12-D393-4221-885A-73E563BD5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892123-E542-40F8-B45C-F177FEB3974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EE51B9-E190-4A6F-829D-8BE1F234B6A2}"/>
              </a:ext>
            </a:extLst>
          </p:cNvPr>
          <p:cNvSpPr>
            <a:spLocks noGrp="1"/>
          </p:cNvSpPr>
          <p:nvPr>
            <p:ph type="dt" sz="half" idx="10"/>
          </p:nvPr>
        </p:nvSpPr>
        <p:spPr/>
        <p:txBody>
          <a:bodyPr/>
          <a:lstStyle/>
          <a:p>
            <a:fld id="{48A87A34-81AB-432B-8DAE-1953F412C126}" type="datetimeFigureOut">
              <a:rPr lang="en-US" smtClean="0"/>
              <a:t>3/17/2021</a:t>
            </a:fld>
            <a:endParaRPr lang="en-US" dirty="0"/>
          </a:p>
        </p:txBody>
      </p:sp>
      <p:sp>
        <p:nvSpPr>
          <p:cNvPr id="8" name="Footer Placeholder 7">
            <a:extLst>
              <a:ext uri="{FF2B5EF4-FFF2-40B4-BE49-F238E27FC236}">
                <a16:creationId xmlns:a16="http://schemas.microsoft.com/office/drawing/2014/main" id="{FFFBD093-9DB2-4893-AB3F-7D16C88B2CE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714B09-B03F-48D0-9DF1-01B3F0A9CDA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713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A229-136B-4182-9060-5AA6D382D3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9EBC5B-A897-40AC-879E-5B9357382341}"/>
              </a:ext>
            </a:extLst>
          </p:cNvPr>
          <p:cNvSpPr>
            <a:spLocks noGrp="1"/>
          </p:cNvSpPr>
          <p:nvPr>
            <p:ph type="dt" sz="half" idx="10"/>
          </p:nvPr>
        </p:nvSpPr>
        <p:spPr/>
        <p:txBody>
          <a:bodyPr/>
          <a:lstStyle/>
          <a:p>
            <a:fld id="{48A87A34-81AB-432B-8DAE-1953F412C126}" type="datetimeFigureOut">
              <a:rPr lang="en-US" smtClean="0"/>
              <a:t>3/17/2021</a:t>
            </a:fld>
            <a:endParaRPr lang="en-US" dirty="0"/>
          </a:p>
        </p:txBody>
      </p:sp>
      <p:sp>
        <p:nvSpPr>
          <p:cNvPr id="4" name="Footer Placeholder 3">
            <a:extLst>
              <a:ext uri="{FF2B5EF4-FFF2-40B4-BE49-F238E27FC236}">
                <a16:creationId xmlns:a16="http://schemas.microsoft.com/office/drawing/2014/main" id="{1A31B652-FA8F-4CFD-B8A6-AB91A32FAB7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68F212-D8E7-4260-BC83-48AE96BD217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693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70EAC5-533C-45BB-BA75-1F11A6ED97F8}"/>
              </a:ext>
            </a:extLst>
          </p:cNvPr>
          <p:cNvSpPr>
            <a:spLocks noGrp="1"/>
          </p:cNvSpPr>
          <p:nvPr>
            <p:ph type="dt" sz="half" idx="10"/>
          </p:nvPr>
        </p:nvSpPr>
        <p:spPr/>
        <p:txBody>
          <a:bodyPr/>
          <a:lstStyle/>
          <a:p>
            <a:fld id="{48A87A34-81AB-432B-8DAE-1953F412C126}" type="datetimeFigureOut">
              <a:rPr lang="en-US" smtClean="0"/>
              <a:t>3/17/2021</a:t>
            </a:fld>
            <a:endParaRPr lang="en-US" dirty="0"/>
          </a:p>
        </p:txBody>
      </p:sp>
      <p:sp>
        <p:nvSpPr>
          <p:cNvPr id="3" name="Footer Placeholder 2">
            <a:extLst>
              <a:ext uri="{FF2B5EF4-FFF2-40B4-BE49-F238E27FC236}">
                <a16:creationId xmlns:a16="http://schemas.microsoft.com/office/drawing/2014/main" id="{5160939A-0816-4FC1-8960-4F525862910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F339F82-A71A-4699-A8E4-7E38ECAB651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439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9274B-79EF-4DB2-A11F-BDD559C51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946084-F0E2-4917-B581-39C228EBB5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73DF04-8984-400F-8811-62C60A607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2DD6AC-6273-463F-954E-650DF1158644}"/>
              </a:ext>
            </a:extLst>
          </p:cNvPr>
          <p:cNvSpPr>
            <a:spLocks noGrp="1"/>
          </p:cNvSpPr>
          <p:nvPr>
            <p:ph type="dt" sz="half" idx="10"/>
          </p:nvPr>
        </p:nvSpPr>
        <p:spPr/>
        <p:txBody>
          <a:bodyPr/>
          <a:lstStyle/>
          <a:p>
            <a:fld id="{48A87A34-81AB-432B-8DAE-1953F412C126}" type="datetimeFigureOut">
              <a:rPr lang="en-US" smtClean="0"/>
              <a:t>3/17/2021</a:t>
            </a:fld>
            <a:endParaRPr lang="en-US" dirty="0"/>
          </a:p>
        </p:txBody>
      </p:sp>
      <p:sp>
        <p:nvSpPr>
          <p:cNvPr id="6" name="Footer Placeholder 5">
            <a:extLst>
              <a:ext uri="{FF2B5EF4-FFF2-40B4-BE49-F238E27FC236}">
                <a16:creationId xmlns:a16="http://schemas.microsoft.com/office/drawing/2014/main" id="{514F0576-ACE9-446A-8277-E575AB0FE0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1DEF88-9DE4-499B-B6C6-27E4303BAB7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655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BE81C-F031-4824-93BC-D086136B8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D8D82D-0CDC-4701-A3BA-66A5DDB25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F68C128-B627-4046-A027-EBFC62744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2C4F35-1318-43E6-85EB-F7CD5FE1D3EC}"/>
              </a:ext>
            </a:extLst>
          </p:cNvPr>
          <p:cNvSpPr>
            <a:spLocks noGrp="1"/>
          </p:cNvSpPr>
          <p:nvPr>
            <p:ph type="dt" sz="half" idx="10"/>
          </p:nvPr>
        </p:nvSpPr>
        <p:spPr/>
        <p:txBody>
          <a:bodyPr/>
          <a:lstStyle/>
          <a:p>
            <a:fld id="{48A87A34-81AB-432B-8DAE-1953F412C126}" type="datetimeFigureOut">
              <a:rPr lang="en-US" smtClean="0"/>
              <a:t>3/17/2021</a:t>
            </a:fld>
            <a:endParaRPr lang="en-US" dirty="0"/>
          </a:p>
        </p:txBody>
      </p:sp>
      <p:sp>
        <p:nvSpPr>
          <p:cNvPr id="6" name="Footer Placeholder 5">
            <a:extLst>
              <a:ext uri="{FF2B5EF4-FFF2-40B4-BE49-F238E27FC236}">
                <a16:creationId xmlns:a16="http://schemas.microsoft.com/office/drawing/2014/main" id="{644B6B7A-A005-4B4D-9E46-5D00DBFDEB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08DCD9-17AB-4A05-93E7-BE144365FBF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459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5AB349-FB40-4839-8BEE-3BE48E9385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CCF36-336E-4F77-938E-1080496C41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ED5C3-2F15-4599-A5D4-0FDC2F46A7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3/17/2021</a:t>
            </a:fld>
            <a:endParaRPr lang="en-US" dirty="0"/>
          </a:p>
        </p:txBody>
      </p:sp>
      <p:sp>
        <p:nvSpPr>
          <p:cNvPr id="5" name="Footer Placeholder 4">
            <a:extLst>
              <a:ext uri="{FF2B5EF4-FFF2-40B4-BE49-F238E27FC236}">
                <a16:creationId xmlns:a16="http://schemas.microsoft.com/office/drawing/2014/main" id="{A6F8D97F-A2DD-4261-9B69-93302EDC08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F6EBF7-6A07-4010-83AA-4D514B39E3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8847733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microsoft.com/office/2007/relationships/hdphoto" Target="../media/hdphoto1.wdp"/><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1.jpe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3">
            <a:extLst>
              <a:ext uri="{FF2B5EF4-FFF2-40B4-BE49-F238E27FC236}">
                <a16:creationId xmlns:a16="http://schemas.microsoft.com/office/drawing/2014/main" id="{B21696A8-E004-4EA6-A554-871DE99854B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67201" y="10"/>
            <a:ext cx="7924800" cy="3383270"/>
          </a:xfrm>
          <a:prstGeom prst="rect">
            <a:avLst/>
          </a:prstGeom>
        </p:spPr>
      </p:pic>
      <p:pic>
        <p:nvPicPr>
          <p:cNvPr id="7" name="Picture 6">
            <a:extLst>
              <a:ext uri="{FF2B5EF4-FFF2-40B4-BE49-F238E27FC236}">
                <a16:creationId xmlns:a16="http://schemas.microsoft.com/office/drawing/2014/main" id="{B237BF14-FA93-4A16-9A71-2A0232076CC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50916" y="3474720"/>
            <a:ext cx="7555832" cy="3383280"/>
          </a:xfrm>
          <a:prstGeom prst="rect">
            <a:avLst/>
          </a:prstGeom>
        </p:spPr>
      </p:pic>
      <p:sp useBgFill="1">
        <p:nvSpPr>
          <p:cNvPr id="44" name="Freeform: Shape 43">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17F7B6E-790D-46FD-B89A-911505D5C779}"/>
              </a:ext>
            </a:extLst>
          </p:cNvPr>
          <p:cNvSpPr>
            <a:spLocks noGrp="1"/>
          </p:cNvSpPr>
          <p:nvPr>
            <p:ph type="ctrTitle"/>
          </p:nvPr>
        </p:nvSpPr>
        <p:spPr>
          <a:xfrm>
            <a:off x="643468" y="609600"/>
            <a:ext cx="3992700" cy="3877197"/>
          </a:xfrm>
        </p:spPr>
        <p:txBody>
          <a:bodyPr>
            <a:normAutofit/>
          </a:bodyPr>
          <a:lstStyle/>
          <a:p>
            <a:pPr algn="l"/>
            <a:r>
              <a:rPr lang="en-US" sz="4400" dirty="0"/>
              <a:t>Expanding Specialty Care to Outpatient Clinics</a:t>
            </a:r>
          </a:p>
        </p:txBody>
      </p:sp>
      <p:sp>
        <p:nvSpPr>
          <p:cNvPr id="3" name="Subtitle 2">
            <a:extLst>
              <a:ext uri="{FF2B5EF4-FFF2-40B4-BE49-F238E27FC236}">
                <a16:creationId xmlns:a16="http://schemas.microsoft.com/office/drawing/2014/main" id="{9E4BB07A-B03A-442B-9E99-7F56662AA560}"/>
              </a:ext>
            </a:extLst>
          </p:cNvPr>
          <p:cNvSpPr>
            <a:spLocks noGrp="1"/>
          </p:cNvSpPr>
          <p:nvPr>
            <p:ph type="subTitle" idx="1"/>
          </p:nvPr>
        </p:nvSpPr>
        <p:spPr>
          <a:xfrm>
            <a:off x="643467" y="4638783"/>
            <a:ext cx="4007449" cy="1343972"/>
          </a:xfrm>
        </p:spPr>
        <p:txBody>
          <a:bodyPr>
            <a:normAutofit/>
          </a:bodyPr>
          <a:lstStyle/>
          <a:p>
            <a:pPr algn="l"/>
            <a:r>
              <a:rPr lang="en-US" sz="1600" dirty="0"/>
              <a:t>Adrian Carter MHA, MLS</a:t>
            </a:r>
          </a:p>
          <a:p>
            <a:pPr algn="l"/>
            <a:r>
              <a:rPr lang="en-US" sz="1600" dirty="0"/>
              <a:t>Oklahoma City VA Health Care System</a:t>
            </a:r>
          </a:p>
          <a:p>
            <a:pPr algn="l"/>
            <a:r>
              <a:rPr lang="en-US" sz="1600" dirty="0"/>
              <a:t>VISN 19</a:t>
            </a:r>
          </a:p>
        </p:txBody>
      </p:sp>
      <p:pic>
        <p:nvPicPr>
          <p:cNvPr id="9" name="Audio 8">
            <a:hlinkClick r:id="" action="ppaction://media"/>
            <a:extLst>
              <a:ext uri="{FF2B5EF4-FFF2-40B4-BE49-F238E27FC236}">
                <a16:creationId xmlns:a16="http://schemas.microsoft.com/office/drawing/2014/main" id="{A0F0CD14-2D77-45E5-82F9-3B6E75AAEA5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015995437"/>
      </p:ext>
    </p:extLst>
  </p:cSld>
  <p:clrMapOvr>
    <a:masterClrMapping/>
  </p:clrMapOvr>
  <mc:AlternateContent xmlns:mc="http://schemas.openxmlformats.org/markup-compatibility/2006" xmlns:p14="http://schemas.microsoft.com/office/powerpoint/2010/main">
    <mc:Choice Requires="p14">
      <p:transition spd="slow" p14:dur="2000" advTm="10444"/>
    </mc:Choice>
    <mc:Fallback xmlns="">
      <p:transition spd="slow" advTm="104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547FA15-D01F-4234-910C-70530FF9D3A4}"/>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p:spPr>
      </p:pic>
      <p:sp>
        <p:nvSpPr>
          <p:cNvPr id="4" name="Title 3">
            <a:extLst>
              <a:ext uri="{FF2B5EF4-FFF2-40B4-BE49-F238E27FC236}">
                <a16:creationId xmlns:a16="http://schemas.microsoft.com/office/drawing/2014/main" id="{016C2832-EF0D-45A1-AA94-54DFA7FC91DB}"/>
              </a:ext>
            </a:extLst>
          </p:cNvPr>
          <p:cNvSpPr>
            <a:spLocks noGrp="1"/>
          </p:cNvSpPr>
          <p:nvPr>
            <p:ph type="title"/>
          </p:nvPr>
        </p:nvSpPr>
        <p:spPr>
          <a:xfrm>
            <a:off x="1423283" y="0"/>
            <a:ext cx="10768717" cy="771277"/>
          </a:xfrm>
        </p:spPr>
        <p:txBody>
          <a:bodyPr/>
          <a:lstStyle/>
          <a:p>
            <a:r>
              <a:rPr lang="en-US" dirty="0"/>
              <a:t>Background</a:t>
            </a:r>
          </a:p>
        </p:txBody>
      </p:sp>
      <p:sp>
        <p:nvSpPr>
          <p:cNvPr id="2" name="Rectangle 1">
            <a:extLst>
              <a:ext uri="{FF2B5EF4-FFF2-40B4-BE49-F238E27FC236}">
                <a16:creationId xmlns:a16="http://schemas.microsoft.com/office/drawing/2014/main" id="{D8348A0F-C37D-4F64-966F-C83F61A9E72D}"/>
              </a:ext>
            </a:extLst>
          </p:cNvPr>
          <p:cNvSpPr/>
          <p:nvPr/>
        </p:nvSpPr>
        <p:spPr>
          <a:xfrm>
            <a:off x="243840" y="1366448"/>
            <a:ext cx="4156710" cy="4026552"/>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Since the Mission Act was signed into law back in June 2018. The Oklahoma City VA has been actively working on increasing access throughout the rural areas of Oklahoma. Adding additional specialty care services will help reduce the number of Veterans we are sending out to the community. </a:t>
            </a:r>
          </a:p>
        </p:txBody>
      </p:sp>
      <p:pic>
        <p:nvPicPr>
          <p:cNvPr id="10" name="Picture 9" descr="Diagram&#10;&#10;Description automatically generated">
            <a:extLst>
              <a:ext uri="{FF2B5EF4-FFF2-40B4-BE49-F238E27FC236}">
                <a16:creationId xmlns:a16="http://schemas.microsoft.com/office/drawing/2014/main" id="{D01CD864-9B79-4B7F-A8BA-739027ECDB1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74251" y="1797388"/>
            <a:ext cx="7044047" cy="3472069"/>
          </a:xfrm>
          <a:prstGeom prst="rect">
            <a:avLst/>
          </a:prstGeom>
        </p:spPr>
      </p:pic>
      <p:pic>
        <p:nvPicPr>
          <p:cNvPr id="12" name="Picture 11">
            <a:extLst>
              <a:ext uri="{FF2B5EF4-FFF2-40B4-BE49-F238E27FC236}">
                <a16:creationId xmlns:a16="http://schemas.microsoft.com/office/drawing/2014/main" id="{84EE16DB-62C3-4BE7-92F2-DA7008C6ED73}"/>
              </a:ext>
            </a:extLst>
          </p:cNvPr>
          <p:cNvPicPr>
            <a:picLocks noChangeAspect="1"/>
          </p:cNvPicPr>
          <p:nvPr/>
        </p:nvPicPr>
        <p:blipFill>
          <a:blip r:embed="rId7"/>
          <a:stretch>
            <a:fillRect/>
          </a:stretch>
        </p:blipFill>
        <p:spPr>
          <a:xfrm>
            <a:off x="4774251" y="2328937"/>
            <a:ext cx="2447780" cy="2732863"/>
          </a:xfrm>
          <a:prstGeom prst="rect">
            <a:avLst/>
          </a:prstGeom>
        </p:spPr>
      </p:pic>
      <p:pic>
        <p:nvPicPr>
          <p:cNvPr id="59" name="Audio 58">
            <a:hlinkClick r:id="" action="ppaction://media"/>
            <a:extLst>
              <a:ext uri="{FF2B5EF4-FFF2-40B4-BE49-F238E27FC236}">
                <a16:creationId xmlns:a16="http://schemas.microsoft.com/office/drawing/2014/main" id="{7BD4DA65-D582-412E-A4AA-5090FC77A51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53898560"/>
      </p:ext>
    </p:extLst>
  </p:cSld>
  <p:clrMapOvr>
    <a:masterClrMapping/>
  </p:clrMapOvr>
  <mc:AlternateContent xmlns:mc="http://schemas.openxmlformats.org/markup-compatibility/2006" xmlns:p14="http://schemas.microsoft.com/office/powerpoint/2010/main">
    <mc:Choice Requires="p14">
      <p:transition spd="slow" p14:dur="2000" advTm="55995"/>
    </mc:Choice>
    <mc:Fallback xmlns="">
      <p:transition spd="slow" advTm="559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547FA15-D01F-4234-910C-70530FF9D3A4}"/>
              </a:ext>
            </a:extLst>
          </p:cNvPr>
          <p:cNvPicPr>
            <a:picLocks noGrp="1" noChangeAspect="1"/>
          </p:cNvPicPr>
          <p:nvPr>
            <p:ph sz="half" idx="1"/>
          </p:nvPr>
        </p:nvPicPr>
        <p:blipFill>
          <a:blip r:embed="rId5" cstate="screen">
            <a:extLst>
              <a:ext uri="{28A0092B-C50C-407E-A947-70E740481C1C}">
                <a14:useLocalDpi xmlns:a14="http://schemas.microsoft.com/office/drawing/2010/main"/>
              </a:ext>
            </a:extLst>
          </a:blip>
          <a:stretch>
            <a:fillRect/>
          </a:stretch>
        </p:blipFill>
        <p:spPr>
          <a:xfrm>
            <a:off x="-2" y="-1"/>
            <a:ext cx="12192002" cy="6858001"/>
          </a:xfrm>
        </p:spPr>
      </p:pic>
      <p:sp>
        <p:nvSpPr>
          <p:cNvPr id="4" name="Title 3">
            <a:extLst>
              <a:ext uri="{FF2B5EF4-FFF2-40B4-BE49-F238E27FC236}">
                <a16:creationId xmlns:a16="http://schemas.microsoft.com/office/drawing/2014/main" id="{016C2832-EF0D-45A1-AA94-54DFA7FC91DB}"/>
              </a:ext>
            </a:extLst>
          </p:cNvPr>
          <p:cNvSpPr>
            <a:spLocks noGrp="1"/>
          </p:cNvSpPr>
          <p:nvPr>
            <p:ph type="title"/>
          </p:nvPr>
        </p:nvSpPr>
        <p:spPr>
          <a:xfrm>
            <a:off x="1172029" y="-180975"/>
            <a:ext cx="10515600" cy="1325563"/>
          </a:xfrm>
        </p:spPr>
        <p:txBody>
          <a:bodyPr/>
          <a:lstStyle/>
          <a:p>
            <a:r>
              <a:rPr lang="en-US" dirty="0"/>
              <a:t>Goals/Objectives</a:t>
            </a:r>
          </a:p>
        </p:txBody>
      </p:sp>
      <p:sp>
        <p:nvSpPr>
          <p:cNvPr id="3" name="Content Placeholder 2">
            <a:extLst>
              <a:ext uri="{FF2B5EF4-FFF2-40B4-BE49-F238E27FC236}">
                <a16:creationId xmlns:a16="http://schemas.microsoft.com/office/drawing/2014/main" id="{A37021EB-2545-461B-AB41-95F6217EA34C}"/>
              </a:ext>
            </a:extLst>
          </p:cNvPr>
          <p:cNvSpPr>
            <a:spLocks noGrp="1"/>
          </p:cNvSpPr>
          <p:nvPr>
            <p:ph sz="half" idx="2"/>
          </p:nvPr>
        </p:nvSpPr>
        <p:spPr>
          <a:xfrm>
            <a:off x="293913" y="1636940"/>
            <a:ext cx="8777515" cy="4351338"/>
          </a:xfrm>
        </p:spPr>
        <p:txBody>
          <a:bodyPr/>
          <a:lstStyle/>
          <a:p>
            <a:pPr marL="0" indent="0">
              <a:buNone/>
            </a:pPr>
            <a:r>
              <a:rPr lang="en-US" dirty="0"/>
              <a:t>To improve the veteran experience and decrease Community Care costs through;</a:t>
            </a:r>
          </a:p>
          <a:p>
            <a:pPr lvl="1">
              <a:lnSpc>
                <a:spcPct val="150000"/>
              </a:lnSpc>
            </a:pPr>
            <a:r>
              <a:rPr lang="en-US" dirty="0"/>
              <a:t>Increased access in rural areas</a:t>
            </a:r>
          </a:p>
          <a:p>
            <a:pPr lvl="1">
              <a:lnSpc>
                <a:spcPct val="150000"/>
              </a:lnSpc>
            </a:pPr>
            <a:r>
              <a:rPr lang="en-US" dirty="0"/>
              <a:t>Keeping veterans care within the VA System</a:t>
            </a:r>
          </a:p>
          <a:p>
            <a:pPr lvl="1">
              <a:lnSpc>
                <a:spcPct val="150000"/>
              </a:lnSpc>
            </a:pPr>
            <a:r>
              <a:rPr lang="en-US" dirty="0"/>
              <a:t>Improved customer service due to less drive times</a:t>
            </a:r>
          </a:p>
          <a:p>
            <a:endParaRPr lang="en-US" dirty="0"/>
          </a:p>
        </p:txBody>
      </p:sp>
      <p:pic>
        <p:nvPicPr>
          <p:cNvPr id="6" name="Picture 5">
            <a:extLst>
              <a:ext uri="{FF2B5EF4-FFF2-40B4-BE49-F238E27FC236}">
                <a16:creationId xmlns:a16="http://schemas.microsoft.com/office/drawing/2014/main" id="{E42AD810-048A-4525-BC8C-32A26977B3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7778" l="3556" r="97778">
                        <a14:foregroundMark x1="83556" y1="23111" x2="83556" y2="23111"/>
                        <a14:foregroundMark x1="48000" y1="444" x2="47556" y2="444"/>
                        <a14:foregroundMark x1="38222" y1="9333" x2="30667" y2="14222"/>
                        <a14:foregroundMark x1="30667" y1="14222" x2="26222" y2="19556"/>
                        <a14:foregroundMark x1="26222" y1="19556" x2="20889" y2="23111"/>
                        <a14:foregroundMark x1="20889" y1="23111" x2="9778" y2="40444"/>
                        <a14:foregroundMark x1="9778" y1="40444" x2="10222" y2="62667"/>
                        <a14:foregroundMark x1="10222" y1="62667" x2="13778" y2="68889"/>
                        <a14:foregroundMark x1="13778" y1="68889" x2="29333" y2="81778"/>
                        <a14:foregroundMark x1="29333" y1="81778" x2="47111" y2="86667"/>
                        <a14:foregroundMark x1="47111" y1="86667" x2="56000" y2="87111"/>
                        <a14:foregroundMark x1="56000" y1="87111" x2="75111" y2="84889"/>
                        <a14:foregroundMark x1="75111" y1="84889" x2="80889" y2="79111"/>
                        <a14:foregroundMark x1="80889" y1="79111" x2="95111" y2="41778"/>
                        <a14:foregroundMark x1="95111" y1="41778" x2="91556" y2="31556"/>
                        <a14:foregroundMark x1="91556" y1="31556" x2="75111" y2="19111"/>
                        <a14:foregroundMark x1="75111" y1="19111" x2="35556" y2="12000"/>
                        <a14:foregroundMark x1="35556" y1="12000" x2="49333" y2="8000"/>
                        <a14:foregroundMark x1="98222" y1="44000" x2="96889" y2="47556"/>
                        <a14:foregroundMark x1="97333" y1="52444" x2="97333" y2="52444"/>
                        <a14:foregroundMark x1="95556" y1="64444" x2="95556" y2="64444"/>
                        <a14:foregroundMark x1="92889" y1="71556" x2="92889" y2="71556"/>
                        <a14:foregroundMark x1="74222" y1="90222" x2="74222" y2="90222"/>
                        <a14:foregroundMark x1="64889" y1="95556" x2="64889" y2="95556"/>
                        <a14:foregroundMark x1="54222" y1="97778" x2="54222" y2="98222"/>
                        <a14:foregroundMark x1="6222" y1="68889" x2="6222" y2="68889"/>
                        <a14:foregroundMark x1="3556" y1="53333" x2="3556" y2="53333"/>
                      </a14:backgroundRemoval>
                    </a14:imgEffect>
                  </a14:imgLayer>
                </a14:imgProps>
              </a:ext>
              <a:ext uri="{28A0092B-C50C-407E-A947-70E740481C1C}">
                <a14:useLocalDpi xmlns:a14="http://schemas.microsoft.com/office/drawing/2010/main"/>
              </a:ext>
            </a:extLst>
          </a:blip>
          <a:stretch>
            <a:fillRect/>
          </a:stretch>
        </p:blipFill>
        <p:spPr>
          <a:xfrm>
            <a:off x="7626906" y="2220686"/>
            <a:ext cx="3652239" cy="3652239"/>
          </a:xfrm>
          <a:prstGeom prst="rect">
            <a:avLst/>
          </a:prstGeom>
        </p:spPr>
      </p:pic>
      <p:pic>
        <p:nvPicPr>
          <p:cNvPr id="26" name="Audio 25">
            <a:hlinkClick r:id="" action="ppaction://media"/>
            <a:extLst>
              <a:ext uri="{FF2B5EF4-FFF2-40B4-BE49-F238E27FC236}">
                <a16:creationId xmlns:a16="http://schemas.microsoft.com/office/drawing/2014/main" id="{1EFF084A-86DB-434B-BB17-A873D92C12C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09479038"/>
      </p:ext>
    </p:extLst>
  </p:cSld>
  <p:clrMapOvr>
    <a:masterClrMapping/>
  </p:clrMapOvr>
  <mc:AlternateContent xmlns:mc="http://schemas.openxmlformats.org/markup-compatibility/2006" xmlns:p14="http://schemas.microsoft.com/office/powerpoint/2010/main">
    <mc:Choice Requires="p14">
      <p:transition spd="slow" p14:dur="2000" advTm="23396"/>
    </mc:Choice>
    <mc:Fallback xmlns="">
      <p:transition spd="slow" advTm="233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547FA15-D01F-4234-910C-70530FF9D3A4}"/>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p:spPr>
      </p:pic>
      <p:sp>
        <p:nvSpPr>
          <p:cNvPr id="4" name="Title 3">
            <a:extLst>
              <a:ext uri="{FF2B5EF4-FFF2-40B4-BE49-F238E27FC236}">
                <a16:creationId xmlns:a16="http://schemas.microsoft.com/office/drawing/2014/main" id="{016C2832-EF0D-45A1-AA94-54DFA7FC91DB}"/>
              </a:ext>
            </a:extLst>
          </p:cNvPr>
          <p:cNvSpPr>
            <a:spLocks noGrp="1"/>
          </p:cNvSpPr>
          <p:nvPr>
            <p:ph type="title"/>
          </p:nvPr>
        </p:nvSpPr>
        <p:spPr>
          <a:xfrm>
            <a:off x="1423283" y="0"/>
            <a:ext cx="10768717" cy="771277"/>
          </a:xfrm>
        </p:spPr>
        <p:txBody>
          <a:bodyPr/>
          <a:lstStyle/>
          <a:p>
            <a:r>
              <a:rPr lang="en-US" dirty="0"/>
              <a:t>Plan of Action</a:t>
            </a:r>
          </a:p>
        </p:txBody>
      </p:sp>
      <p:sp>
        <p:nvSpPr>
          <p:cNvPr id="21" name="Rectangle: Rounded Corners 20">
            <a:extLst>
              <a:ext uri="{FF2B5EF4-FFF2-40B4-BE49-F238E27FC236}">
                <a16:creationId xmlns:a16="http://schemas.microsoft.com/office/drawing/2014/main" id="{B96D6A4B-DD43-46CE-A89F-267F6E525BC6}"/>
              </a:ext>
            </a:extLst>
          </p:cNvPr>
          <p:cNvSpPr/>
          <p:nvPr/>
        </p:nvSpPr>
        <p:spPr>
          <a:xfrm>
            <a:off x="350981" y="1221112"/>
            <a:ext cx="11536219" cy="875543"/>
          </a:xfrm>
          <a:prstGeom prst="roundRect">
            <a:avLst/>
          </a:prstGeom>
          <a:solidFill>
            <a:schemeClr val="accent1">
              <a:lumMod val="75000"/>
            </a:schemeClr>
          </a:solidFill>
          <a:ln>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6" name="Rectangle: Rounded Corners 25">
            <a:extLst>
              <a:ext uri="{FF2B5EF4-FFF2-40B4-BE49-F238E27FC236}">
                <a16:creationId xmlns:a16="http://schemas.microsoft.com/office/drawing/2014/main" id="{E4FCFE30-D79A-4449-A2B3-12452BEA8881}"/>
              </a:ext>
            </a:extLst>
          </p:cNvPr>
          <p:cNvSpPr/>
          <p:nvPr/>
        </p:nvSpPr>
        <p:spPr>
          <a:xfrm>
            <a:off x="350981" y="2240194"/>
            <a:ext cx="11536219" cy="875543"/>
          </a:xfrm>
          <a:prstGeom prst="roundRect">
            <a:avLst/>
          </a:prstGeom>
          <a:solidFill>
            <a:schemeClr val="accent1">
              <a:lumMod val="75000"/>
            </a:schemeClr>
          </a:solidFill>
          <a:ln>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0DF4B071-504F-4001-A49E-1FCF07564324}"/>
              </a:ext>
            </a:extLst>
          </p:cNvPr>
          <p:cNvSpPr/>
          <p:nvPr/>
        </p:nvSpPr>
        <p:spPr>
          <a:xfrm>
            <a:off x="327888" y="3362951"/>
            <a:ext cx="11536219" cy="875543"/>
          </a:xfrm>
          <a:prstGeom prst="roundRect">
            <a:avLst/>
          </a:prstGeom>
          <a:solidFill>
            <a:schemeClr val="accent1">
              <a:lumMod val="75000"/>
            </a:schemeClr>
          </a:solidFill>
          <a:ln>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FA647BB2-0E8A-4C1A-B9E5-D80967048B59}"/>
              </a:ext>
            </a:extLst>
          </p:cNvPr>
          <p:cNvSpPr/>
          <p:nvPr/>
        </p:nvSpPr>
        <p:spPr>
          <a:xfrm>
            <a:off x="350981" y="4441712"/>
            <a:ext cx="11536219" cy="875543"/>
          </a:xfrm>
          <a:prstGeom prst="roundRect">
            <a:avLst/>
          </a:prstGeom>
          <a:solidFill>
            <a:schemeClr val="accent1">
              <a:lumMod val="75000"/>
            </a:schemeClr>
          </a:solidFill>
          <a:ln>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28983A5F-B400-43F2-B7AB-CC62FF33CFBE}"/>
              </a:ext>
            </a:extLst>
          </p:cNvPr>
          <p:cNvSpPr/>
          <p:nvPr/>
        </p:nvSpPr>
        <p:spPr>
          <a:xfrm>
            <a:off x="350981" y="5504790"/>
            <a:ext cx="11536219" cy="875543"/>
          </a:xfrm>
          <a:prstGeom prst="roundRect">
            <a:avLst/>
          </a:prstGeom>
          <a:solidFill>
            <a:schemeClr val="accent1">
              <a:lumMod val="75000"/>
            </a:schemeClr>
          </a:solidFill>
          <a:ln>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2B4336E-D072-4B3B-A01C-79CF312A946A}"/>
              </a:ext>
            </a:extLst>
          </p:cNvPr>
          <p:cNvSpPr txBox="1"/>
          <p:nvPr/>
        </p:nvSpPr>
        <p:spPr>
          <a:xfrm>
            <a:off x="3275484" y="1008675"/>
            <a:ext cx="5641031" cy="6001643"/>
          </a:xfrm>
          <a:prstGeom prst="rect">
            <a:avLst/>
          </a:prstGeom>
          <a:noFill/>
        </p:spPr>
        <p:txBody>
          <a:bodyPr wrap="none" rtlCol="0">
            <a:spAutoFit/>
          </a:bodyPr>
          <a:lstStyle/>
          <a:p>
            <a:pPr algn="ctr"/>
            <a:endParaRPr lang="en-US" sz="2400" dirty="0"/>
          </a:p>
          <a:p>
            <a:pPr algn="ctr"/>
            <a:r>
              <a:rPr lang="en-US" sz="2400" dirty="0"/>
              <a:t>Utilization of VVC and Telephone Clinics</a:t>
            </a:r>
          </a:p>
          <a:p>
            <a:pPr algn="ctr"/>
            <a:endParaRPr lang="en-US" sz="2400" dirty="0"/>
          </a:p>
          <a:p>
            <a:pPr algn="ctr"/>
            <a:endParaRPr lang="en-US" sz="2400" dirty="0"/>
          </a:p>
          <a:p>
            <a:pPr algn="ctr"/>
            <a:r>
              <a:rPr lang="en-US" sz="2400" dirty="0"/>
              <a:t>Identify Locations and Specialty Needs</a:t>
            </a:r>
          </a:p>
          <a:p>
            <a:pPr algn="ctr"/>
            <a:endParaRPr lang="en-US" sz="2400" dirty="0"/>
          </a:p>
          <a:p>
            <a:pPr algn="ctr"/>
            <a:endParaRPr lang="en-US" sz="2400" dirty="0"/>
          </a:p>
          <a:p>
            <a:pPr algn="ctr"/>
            <a:r>
              <a:rPr lang="en-US" sz="2400" dirty="0"/>
              <a:t>Utilize Different Space Routes</a:t>
            </a:r>
          </a:p>
          <a:p>
            <a:pPr algn="ctr"/>
            <a:endParaRPr lang="en-US" sz="2400" dirty="0"/>
          </a:p>
          <a:p>
            <a:pPr algn="ctr"/>
            <a:endParaRPr lang="en-US" sz="2400" dirty="0"/>
          </a:p>
          <a:p>
            <a:pPr algn="ctr"/>
            <a:r>
              <a:rPr lang="en-US" sz="2400" dirty="0"/>
              <a:t>Develop Clinic Structure (grids, staffing, etc)</a:t>
            </a:r>
          </a:p>
          <a:p>
            <a:pPr algn="ctr"/>
            <a:endParaRPr lang="en-US" sz="2400" dirty="0"/>
          </a:p>
          <a:p>
            <a:pPr algn="ctr"/>
            <a:endParaRPr lang="en-US" sz="2400" dirty="0"/>
          </a:p>
          <a:p>
            <a:pPr algn="ctr"/>
            <a:r>
              <a:rPr lang="en-US" sz="2400" dirty="0"/>
              <a:t>Activation of Clinic</a:t>
            </a:r>
          </a:p>
          <a:p>
            <a:pPr algn="ctr"/>
            <a:endParaRPr lang="en-US" sz="2400" dirty="0"/>
          </a:p>
          <a:p>
            <a:pPr algn="ctr"/>
            <a:endParaRPr lang="en-US" sz="2400" dirty="0"/>
          </a:p>
        </p:txBody>
      </p:sp>
      <p:sp>
        <p:nvSpPr>
          <p:cNvPr id="30" name="Arrow: Down 29">
            <a:extLst>
              <a:ext uri="{FF2B5EF4-FFF2-40B4-BE49-F238E27FC236}">
                <a16:creationId xmlns:a16="http://schemas.microsoft.com/office/drawing/2014/main" id="{1B1642E1-0A2E-4D48-9F2C-6FA69993E78E}"/>
              </a:ext>
            </a:extLst>
          </p:cNvPr>
          <p:cNvSpPr/>
          <p:nvPr/>
        </p:nvSpPr>
        <p:spPr>
          <a:xfrm>
            <a:off x="9873673" y="1658883"/>
            <a:ext cx="683491" cy="875543"/>
          </a:xfrm>
          <a:prstGeom prst="downArrow">
            <a:avLst/>
          </a:prstGeom>
          <a:solidFill>
            <a:srgbClr val="772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FDE13A99-B9CD-4398-8A31-2E319EB243B2}"/>
              </a:ext>
            </a:extLst>
          </p:cNvPr>
          <p:cNvSpPr/>
          <p:nvPr/>
        </p:nvSpPr>
        <p:spPr>
          <a:xfrm>
            <a:off x="9870764" y="2885284"/>
            <a:ext cx="683491" cy="875543"/>
          </a:xfrm>
          <a:prstGeom prst="downArrow">
            <a:avLst/>
          </a:prstGeom>
          <a:solidFill>
            <a:srgbClr val="772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38BA537C-E182-4F04-B49E-1605C18FEE1F}"/>
              </a:ext>
            </a:extLst>
          </p:cNvPr>
          <p:cNvSpPr/>
          <p:nvPr/>
        </p:nvSpPr>
        <p:spPr>
          <a:xfrm>
            <a:off x="9870765" y="4132916"/>
            <a:ext cx="683491" cy="875543"/>
          </a:xfrm>
          <a:prstGeom prst="downArrow">
            <a:avLst/>
          </a:prstGeom>
          <a:solidFill>
            <a:srgbClr val="772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8CF28128-573B-45F8-A510-FD4AE64AA4D2}"/>
              </a:ext>
            </a:extLst>
          </p:cNvPr>
          <p:cNvSpPr/>
          <p:nvPr/>
        </p:nvSpPr>
        <p:spPr>
          <a:xfrm>
            <a:off x="9893857" y="5211677"/>
            <a:ext cx="683491" cy="875543"/>
          </a:xfrm>
          <a:prstGeom prst="downArrow">
            <a:avLst/>
          </a:prstGeom>
          <a:solidFill>
            <a:srgbClr val="772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udio 7">
            <a:hlinkClick r:id="" action="ppaction://media"/>
            <a:extLst>
              <a:ext uri="{FF2B5EF4-FFF2-40B4-BE49-F238E27FC236}">
                <a16:creationId xmlns:a16="http://schemas.microsoft.com/office/drawing/2014/main" id="{F4DCF23D-3AC3-4550-B7D5-0764EE8B24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79755117"/>
      </p:ext>
    </p:extLst>
  </p:cSld>
  <p:clrMapOvr>
    <a:masterClrMapping/>
  </p:clrMapOvr>
  <mc:AlternateContent xmlns:mc="http://schemas.openxmlformats.org/markup-compatibility/2006" xmlns:p14="http://schemas.microsoft.com/office/powerpoint/2010/main">
    <mc:Choice Requires="p14">
      <p:transition spd="slow" p14:dur="2000" advTm="17011"/>
    </mc:Choice>
    <mc:Fallback xmlns="">
      <p:transition spd="slow" advTm="170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547FA15-D01F-4234-910C-70530FF9D3A4}"/>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p:spPr>
      </p:pic>
      <p:sp>
        <p:nvSpPr>
          <p:cNvPr id="4" name="Title 3">
            <a:extLst>
              <a:ext uri="{FF2B5EF4-FFF2-40B4-BE49-F238E27FC236}">
                <a16:creationId xmlns:a16="http://schemas.microsoft.com/office/drawing/2014/main" id="{016C2832-EF0D-45A1-AA94-54DFA7FC91DB}"/>
              </a:ext>
            </a:extLst>
          </p:cNvPr>
          <p:cNvSpPr>
            <a:spLocks noGrp="1"/>
          </p:cNvSpPr>
          <p:nvPr>
            <p:ph type="title"/>
          </p:nvPr>
        </p:nvSpPr>
        <p:spPr>
          <a:xfrm>
            <a:off x="1423283" y="0"/>
            <a:ext cx="10768717" cy="771277"/>
          </a:xfrm>
        </p:spPr>
        <p:txBody>
          <a:bodyPr/>
          <a:lstStyle/>
          <a:p>
            <a:r>
              <a:rPr lang="en-US" dirty="0"/>
              <a:t>Locations</a:t>
            </a:r>
          </a:p>
        </p:txBody>
      </p:sp>
      <p:pic>
        <p:nvPicPr>
          <p:cNvPr id="3" name="Picture 2" descr="Map&#10;&#10;Description automatically generated">
            <a:extLst>
              <a:ext uri="{FF2B5EF4-FFF2-40B4-BE49-F238E27FC236}">
                <a16:creationId xmlns:a16="http://schemas.microsoft.com/office/drawing/2014/main" id="{5A1494E5-313C-4D21-8371-B36F978197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6423" y="1186662"/>
            <a:ext cx="8650580" cy="5017336"/>
          </a:xfrm>
          <a:prstGeom prst="rect">
            <a:avLst/>
          </a:prstGeom>
          <a:ln w="228600" cap="sq" cmpd="thickThin">
            <a:solidFill>
              <a:srgbClr val="000000"/>
            </a:solidFill>
            <a:prstDash val="solid"/>
            <a:miter lim="800000"/>
          </a:ln>
          <a:effectLst>
            <a:innerShdw blurRad="76200">
              <a:srgbClr val="000000"/>
            </a:innerShdw>
          </a:effectLst>
        </p:spPr>
      </p:pic>
      <p:sp>
        <p:nvSpPr>
          <p:cNvPr id="6" name="Star: 4 Points 5">
            <a:extLst>
              <a:ext uri="{FF2B5EF4-FFF2-40B4-BE49-F238E27FC236}">
                <a16:creationId xmlns:a16="http://schemas.microsoft.com/office/drawing/2014/main" id="{C7388754-0B32-4006-8861-087767DBBFFB}"/>
              </a:ext>
            </a:extLst>
          </p:cNvPr>
          <p:cNvSpPr/>
          <p:nvPr/>
        </p:nvSpPr>
        <p:spPr>
          <a:xfrm>
            <a:off x="5459768" y="3429000"/>
            <a:ext cx="319596" cy="281866"/>
          </a:xfrm>
          <a:prstGeom prst="star4">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Star: 4 Points 7">
            <a:extLst>
              <a:ext uri="{FF2B5EF4-FFF2-40B4-BE49-F238E27FC236}">
                <a16:creationId xmlns:a16="http://schemas.microsoft.com/office/drawing/2014/main" id="{0BD9131F-9A17-4708-88FB-08947C76E952}"/>
              </a:ext>
            </a:extLst>
          </p:cNvPr>
          <p:cNvSpPr/>
          <p:nvPr/>
        </p:nvSpPr>
        <p:spPr>
          <a:xfrm>
            <a:off x="7005962" y="3794464"/>
            <a:ext cx="319596" cy="281866"/>
          </a:xfrm>
          <a:prstGeom prst="star4">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Star: 4 Points 8">
            <a:extLst>
              <a:ext uri="{FF2B5EF4-FFF2-40B4-BE49-F238E27FC236}">
                <a16:creationId xmlns:a16="http://schemas.microsoft.com/office/drawing/2014/main" id="{319B3AC8-012A-4DE3-A940-CFED0D15CE23}"/>
              </a:ext>
            </a:extLst>
          </p:cNvPr>
          <p:cNvSpPr/>
          <p:nvPr/>
        </p:nvSpPr>
        <p:spPr>
          <a:xfrm>
            <a:off x="7130250" y="3525175"/>
            <a:ext cx="319596" cy="281866"/>
          </a:xfrm>
          <a:prstGeom prst="star4">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Star: 4 Points 9">
            <a:extLst>
              <a:ext uri="{FF2B5EF4-FFF2-40B4-BE49-F238E27FC236}">
                <a16:creationId xmlns:a16="http://schemas.microsoft.com/office/drawing/2014/main" id="{79BD692D-C36C-4E2F-AE25-1C52222A9E3F}"/>
              </a:ext>
            </a:extLst>
          </p:cNvPr>
          <p:cNvSpPr/>
          <p:nvPr/>
        </p:nvSpPr>
        <p:spPr>
          <a:xfrm>
            <a:off x="6952698" y="3237021"/>
            <a:ext cx="319596" cy="281866"/>
          </a:xfrm>
          <a:prstGeom prst="star4">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Star: 4 Points 12">
            <a:extLst>
              <a:ext uri="{FF2B5EF4-FFF2-40B4-BE49-F238E27FC236}">
                <a16:creationId xmlns:a16="http://schemas.microsoft.com/office/drawing/2014/main" id="{468579CC-AD5A-4593-88BD-02958AA224DF}"/>
              </a:ext>
            </a:extLst>
          </p:cNvPr>
          <p:cNvSpPr/>
          <p:nvPr/>
        </p:nvSpPr>
        <p:spPr>
          <a:xfrm>
            <a:off x="6069368" y="4486922"/>
            <a:ext cx="319596" cy="281866"/>
          </a:xfrm>
          <a:prstGeom prst="star4">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Star: 4 Points 13">
            <a:extLst>
              <a:ext uri="{FF2B5EF4-FFF2-40B4-BE49-F238E27FC236}">
                <a16:creationId xmlns:a16="http://schemas.microsoft.com/office/drawing/2014/main" id="{6C9DA10E-4ED7-4653-B729-18B986280574}"/>
              </a:ext>
            </a:extLst>
          </p:cNvPr>
          <p:cNvSpPr/>
          <p:nvPr/>
        </p:nvSpPr>
        <p:spPr>
          <a:xfrm>
            <a:off x="5811915" y="5150142"/>
            <a:ext cx="319596" cy="281866"/>
          </a:xfrm>
          <a:prstGeom prst="star4">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Star: 4 Points 14">
            <a:extLst>
              <a:ext uri="{FF2B5EF4-FFF2-40B4-BE49-F238E27FC236}">
                <a16:creationId xmlns:a16="http://schemas.microsoft.com/office/drawing/2014/main" id="{9839EA13-D4F1-4D61-993D-811584EF994F}"/>
              </a:ext>
            </a:extLst>
          </p:cNvPr>
          <p:cNvSpPr/>
          <p:nvPr/>
        </p:nvSpPr>
        <p:spPr>
          <a:xfrm>
            <a:off x="7340355" y="2730240"/>
            <a:ext cx="319596" cy="281866"/>
          </a:xfrm>
          <a:prstGeom prst="star4">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Star: 4 Points 15">
            <a:extLst>
              <a:ext uri="{FF2B5EF4-FFF2-40B4-BE49-F238E27FC236}">
                <a16:creationId xmlns:a16="http://schemas.microsoft.com/office/drawing/2014/main" id="{EFA0F645-C0E4-4ADC-BE8B-3CD6B9F1448D}"/>
              </a:ext>
            </a:extLst>
          </p:cNvPr>
          <p:cNvSpPr/>
          <p:nvPr/>
        </p:nvSpPr>
        <p:spPr>
          <a:xfrm>
            <a:off x="7715791" y="4304177"/>
            <a:ext cx="319596" cy="281866"/>
          </a:xfrm>
          <a:prstGeom prst="star4">
            <a:avLst/>
          </a:prstGeom>
          <a:solidFill>
            <a:srgbClr val="00206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Star: 4 Points 16">
            <a:extLst>
              <a:ext uri="{FF2B5EF4-FFF2-40B4-BE49-F238E27FC236}">
                <a16:creationId xmlns:a16="http://schemas.microsoft.com/office/drawing/2014/main" id="{755189B4-A115-43DE-9B31-DA93BE7BBD88}"/>
              </a:ext>
            </a:extLst>
          </p:cNvPr>
          <p:cNvSpPr/>
          <p:nvPr/>
        </p:nvSpPr>
        <p:spPr>
          <a:xfrm>
            <a:off x="5115346" y="4412175"/>
            <a:ext cx="319596" cy="281866"/>
          </a:xfrm>
          <a:prstGeom prst="star4">
            <a:avLst/>
          </a:prstGeom>
          <a:solidFill>
            <a:srgbClr val="00206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Star: 4 Points 17">
            <a:extLst>
              <a:ext uri="{FF2B5EF4-FFF2-40B4-BE49-F238E27FC236}">
                <a16:creationId xmlns:a16="http://schemas.microsoft.com/office/drawing/2014/main" id="{41DFCF66-D2CC-438E-88A6-B5F4A31EA595}"/>
              </a:ext>
            </a:extLst>
          </p:cNvPr>
          <p:cNvSpPr/>
          <p:nvPr/>
        </p:nvSpPr>
        <p:spPr>
          <a:xfrm>
            <a:off x="7290048" y="5046199"/>
            <a:ext cx="319596" cy="281866"/>
          </a:xfrm>
          <a:prstGeom prst="star4">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Star: 4 Points 18">
            <a:extLst>
              <a:ext uri="{FF2B5EF4-FFF2-40B4-BE49-F238E27FC236}">
                <a16:creationId xmlns:a16="http://schemas.microsoft.com/office/drawing/2014/main" id="{1406DE6B-63DE-407E-88EE-856D70112C08}"/>
              </a:ext>
            </a:extLst>
          </p:cNvPr>
          <p:cNvSpPr/>
          <p:nvPr/>
        </p:nvSpPr>
        <p:spPr>
          <a:xfrm>
            <a:off x="7130577" y="1797361"/>
            <a:ext cx="319596" cy="281866"/>
          </a:xfrm>
          <a:prstGeom prst="star4">
            <a:avLst/>
          </a:prstGeom>
          <a:solidFill>
            <a:srgbClr val="00206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Star: 4 Points 19">
            <a:extLst>
              <a:ext uri="{FF2B5EF4-FFF2-40B4-BE49-F238E27FC236}">
                <a16:creationId xmlns:a16="http://schemas.microsoft.com/office/drawing/2014/main" id="{2F9B9C9E-5A54-4AF6-B2E2-7ABF8A6C3E45}"/>
              </a:ext>
            </a:extLst>
          </p:cNvPr>
          <p:cNvSpPr/>
          <p:nvPr/>
        </p:nvSpPr>
        <p:spPr>
          <a:xfrm>
            <a:off x="6555008" y="2291891"/>
            <a:ext cx="319596" cy="281866"/>
          </a:xfrm>
          <a:prstGeom prst="star4">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Star: 4 Points 20">
            <a:extLst>
              <a:ext uri="{FF2B5EF4-FFF2-40B4-BE49-F238E27FC236}">
                <a16:creationId xmlns:a16="http://schemas.microsoft.com/office/drawing/2014/main" id="{981C57CE-238C-4E5B-90E2-4044EF14026A}"/>
              </a:ext>
            </a:extLst>
          </p:cNvPr>
          <p:cNvSpPr/>
          <p:nvPr/>
        </p:nvSpPr>
        <p:spPr>
          <a:xfrm>
            <a:off x="5115346" y="2184676"/>
            <a:ext cx="319596" cy="281866"/>
          </a:xfrm>
          <a:prstGeom prst="star4">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Star: 4 Points 21">
            <a:extLst>
              <a:ext uri="{FF2B5EF4-FFF2-40B4-BE49-F238E27FC236}">
                <a16:creationId xmlns:a16="http://schemas.microsoft.com/office/drawing/2014/main" id="{19AA4C71-8100-47C5-BCFE-B48947B530A4}"/>
              </a:ext>
            </a:extLst>
          </p:cNvPr>
          <p:cNvSpPr/>
          <p:nvPr/>
        </p:nvSpPr>
        <p:spPr>
          <a:xfrm>
            <a:off x="7500153" y="3631150"/>
            <a:ext cx="319596" cy="281866"/>
          </a:xfrm>
          <a:prstGeom prst="star4">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Star: 4 Points 22">
            <a:extLst>
              <a:ext uri="{FF2B5EF4-FFF2-40B4-BE49-F238E27FC236}">
                <a16:creationId xmlns:a16="http://schemas.microsoft.com/office/drawing/2014/main" id="{0477899A-937C-4CDB-9AB2-28474EA311CF}"/>
              </a:ext>
            </a:extLst>
          </p:cNvPr>
          <p:cNvSpPr/>
          <p:nvPr/>
        </p:nvSpPr>
        <p:spPr>
          <a:xfrm>
            <a:off x="2024933" y="4627855"/>
            <a:ext cx="319596" cy="281866"/>
          </a:xfrm>
          <a:prstGeom prst="star4">
            <a:avLst/>
          </a:prstGeom>
          <a:solidFill>
            <a:srgbClr val="00206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Star: 4 Points 23">
            <a:extLst>
              <a:ext uri="{FF2B5EF4-FFF2-40B4-BE49-F238E27FC236}">
                <a16:creationId xmlns:a16="http://schemas.microsoft.com/office/drawing/2014/main" id="{5DBB9CE7-C424-40CE-92ED-CDE6DB04187A}"/>
              </a:ext>
            </a:extLst>
          </p:cNvPr>
          <p:cNvSpPr/>
          <p:nvPr/>
        </p:nvSpPr>
        <p:spPr>
          <a:xfrm>
            <a:off x="2024933" y="4035351"/>
            <a:ext cx="319596" cy="281866"/>
          </a:xfrm>
          <a:prstGeom prst="star4">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Star: 4 Points 24">
            <a:extLst>
              <a:ext uri="{FF2B5EF4-FFF2-40B4-BE49-F238E27FC236}">
                <a16:creationId xmlns:a16="http://schemas.microsoft.com/office/drawing/2014/main" id="{0F36AAFC-9ACA-42DB-B0EF-3E29BFD68771}"/>
              </a:ext>
            </a:extLst>
          </p:cNvPr>
          <p:cNvSpPr/>
          <p:nvPr/>
        </p:nvSpPr>
        <p:spPr>
          <a:xfrm>
            <a:off x="2024933" y="5150142"/>
            <a:ext cx="319596" cy="281866"/>
          </a:xfrm>
          <a:prstGeom prst="star4">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31A3F69-652E-4819-997C-F6B2ED327642}"/>
              </a:ext>
            </a:extLst>
          </p:cNvPr>
          <p:cNvSpPr txBox="1"/>
          <p:nvPr/>
        </p:nvSpPr>
        <p:spPr>
          <a:xfrm>
            <a:off x="2344529" y="4006578"/>
            <a:ext cx="1904367" cy="1477328"/>
          </a:xfrm>
          <a:prstGeom prst="rect">
            <a:avLst/>
          </a:prstGeom>
          <a:noFill/>
        </p:spPr>
        <p:txBody>
          <a:bodyPr wrap="none" rtlCol="0">
            <a:spAutoFit/>
          </a:bodyPr>
          <a:lstStyle/>
          <a:p>
            <a:r>
              <a:rPr lang="en-US" dirty="0"/>
              <a:t>VA Staffed Clinics</a:t>
            </a:r>
          </a:p>
          <a:p>
            <a:endParaRPr lang="en-US" dirty="0"/>
          </a:p>
          <a:p>
            <a:r>
              <a:rPr lang="en-US" dirty="0"/>
              <a:t>Contract Clinics</a:t>
            </a:r>
          </a:p>
          <a:p>
            <a:endParaRPr lang="en-US" dirty="0"/>
          </a:p>
          <a:p>
            <a:r>
              <a:rPr lang="en-US" dirty="0"/>
              <a:t>Anticipated Clinics</a:t>
            </a:r>
          </a:p>
        </p:txBody>
      </p:sp>
      <p:sp>
        <p:nvSpPr>
          <p:cNvPr id="27" name="Star: 4 Points 26">
            <a:extLst>
              <a:ext uri="{FF2B5EF4-FFF2-40B4-BE49-F238E27FC236}">
                <a16:creationId xmlns:a16="http://schemas.microsoft.com/office/drawing/2014/main" id="{993D76D2-55A1-42C3-B41F-D4EB809F0021}"/>
              </a:ext>
            </a:extLst>
          </p:cNvPr>
          <p:cNvSpPr/>
          <p:nvPr/>
        </p:nvSpPr>
        <p:spPr>
          <a:xfrm>
            <a:off x="6686366" y="3384242"/>
            <a:ext cx="319596" cy="281866"/>
          </a:xfrm>
          <a:prstGeom prst="star4">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6" name="Audio 25">
            <a:hlinkClick r:id="" action="ppaction://media"/>
            <a:extLst>
              <a:ext uri="{FF2B5EF4-FFF2-40B4-BE49-F238E27FC236}">
                <a16:creationId xmlns:a16="http://schemas.microsoft.com/office/drawing/2014/main" id="{4ED1DDCB-8D4A-44C1-BA5C-1B1B8531A8F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42433286"/>
      </p:ext>
    </p:extLst>
  </p:cSld>
  <p:clrMapOvr>
    <a:masterClrMapping/>
  </p:clrMapOvr>
  <mc:AlternateContent xmlns:mc="http://schemas.openxmlformats.org/markup-compatibility/2006" xmlns:p14="http://schemas.microsoft.com/office/powerpoint/2010/main">
    <mc:Choice Requires="p14">
      <p:transition spd="slow" p14:dur="2000" advTm="19788"/>
    </mc:Choice>
    <mc:Fallback xmlns="">
      <p:transition spd="slow" advTm="197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547FA15-D01F-4234-910C-70530FF9D3A4}"/>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p:spPr>
      </p:pic>
      <p:sp>
        <p:nvSpPr>
          <p:cNvPr id="4" name="Title 3">
            <a:extLst>
              <a:ext uri="{FF2B5EF4-FFF2-40B4-BE49-F238E27FC236}">
                <a16:creationId xmlns:a16="http://schemas.microsoft.com/office/drawing/2014/main" id="{016C2832-EF0D-45A1-AA94-54DFA7FC91DB}"/>
              </a:ext>
            </a:extLst>
          </p:cNvPr>
          <p:cNvSpPr>
            <a:spLocks noGrp="1"/>
          </p:cNvSpPr>
          <p:nvPr>
            <p:ph type="title"/>
          </p:nvPr>
        </p:nvSpPr>
        <p:spPr>
          <a:xfrm>
            <a:off x="1423283" y="0"/>
            <a:ext cx="10768717" cy="771277"/>
          </a:xfrm>
        </p:spPr>
        <p:txBody>
          <a:bodyPr/>
          <a:lstStyle/>
          <a:p>
            <a:r>
              <a:rPr lang="en-US" dirty="0"/>
              <a:t>Community Care Data</a:t>
            </a:r>
          </a:p>
        </p:txBody>
      </p:sp>
      <p:pic>
        <p:nvPicPr>
          <p:cNvPr id="5" name="Picture 4">
            <a:extLst>
              <a:ext uri="{FF2B5EF4-FFF2-40B4-BE49-F238E27FC236}">
                <a16:creationId xmlns:a16="http://schemas.microsoft.com/office/drawing/2014/main" id="{059C1B0C-743C-4F3D-9234-A1B603D5285F}"/>
              </a:ext>
            </a:extLst>
          </p:cNvPr>
          <p:cNvPicPr>
            <a:picLocks noChangeAspect="1"/>
          </p:cNvPicPr>
          <p:nvPr/>
        </p:nvPicPr>
        <p:blipFill>
          <a:blip r:embed="rId6"/>
          <a:stretch>
            <a:fillRect/>
          </a:stretch>
        </p:blipFill>
        <p:spPr>
          <a:xfrm>
            <a:off x="1053548" y="959069"/>
            <a:ext cx="10084904" cy="5506760"/>
          </a:xfrm>
          <a:prstGeom prst="rect">
            <a:avLst/>
          </a:prstGeom>
        </p:spPr>
      </p:pic>
      <p:pic>
        <p:nvPicPr>
          <p:cNvPr id="13" name="Audio 12">
            <a:hlinkClick r:id="" action="ppaction://media"/>
            <a:extLst>
              <a:ext uri="{FF2B5EF4-FFF2-40B4-BE49-F238E27FC236}">
                <a16:creationId xmlns:a16="http://schemas.microsoft.com/office/drawing/2014/main" id="{B26F7E71-6726-4471-967F-DC71CC42152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546073202"/>
      </p:ext>
    </p:extLst>
  </p:cSld>
  <p:clrMapOvr>
    <a:masterClrMapping/>
  </p:clrMapOvr>
  <mc:AlternateContent xmlns:mc="http://schemas.openxmlformats.org/markup-compatibility/2006" xmlns:p14="http://schemas.microsoft.com/office/powerpoint/2010/main">
    <mc:Choice Requires="p14">
      <p:transition spd="slow" p14:dur="2000" advTm="13247"/>
    </mc:Choice>
    <mc:Fallback xmlns="">
      <p:transition spd="slow" advTm="132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547FA15-D01F-4234-910C-70530FF9D3A4}"/>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p:spPr>
      </p:pic>
      <p:sp>
        <p:nvSpPr>
          <p:cNvPr id="4" name="Title 3">
            <a:extLst>
              <a:ext uri="{FF2B5EF4-FFF2-40B4-BE49-F238E27FC236}">
                <a16:creationId xmlns:a16="http://schemas.microsoft.com/office/drawing/2014/main" id="{016C2832-EF0D-45A1-AA94-54DFA7FC91DB}"/>
              </a:ext>
            </a:extLst>
          </p:cNvPr>
          <p:cNvSpPr>
            <a:spLocks noGrp="1"/>
          </p:cNvSpPr>
          <p:nvPr>
            <p:ph type="title"/>
          </p:nvPr>
        </p:nvSpPr>
        <p:spPr>
          <a:xfrm>
            <a:off x="1423283" y="0"/>
            <a:ext cx="10768717" cy="771277"/>
          </a:xfrm>
        </p:spPr>
        <p:txBody>
          <a:bodyPr/>
          <a:lstStyle/>
          <a:p>
            <a:r>
              <a:rPr lang="en-US" dirty="0"/>
              <a:t>Methods</a:t>
            </a:r>
          </a:p>
        </p:txBody>
      </p:sp>
      <p:sp>
        <p:nvSpPr>
          <p:cNvPr id="2" name="Rectangle 1">
            <a:extLst>
              <a:ext uri="{FF2B5EF4-FFF2-40B4-BE49-F238E27FC236}">
                <a16:creationId xmlns:a16="http://schemas.microsoft.com/office/drawing/2014/main" id="{03D1BAE8-A21F-49A4-9177-1C62661EC3B8}"/>
              </a:ext>
            </a:extLst>
          </p:cNvPr>
          <p:cNvSpPr/>
          <p:nvPr/>
        </p:nvSpPr>
        <p:spPr>
          <a:xfrm>
            <a:off x="500321" y="1270468"/>
            <a:ext cx="6854635" cy="4924425"/>
          </a:xfrm>
          <a:prstGeom prst="rect">
            <a:avLst/>
          </a:prstGeom>
        </p:spPr>
        <p:txBody>
          <a:bodyPr wrap="square">
            <a:spAutoFit/>
          </a:bodyPr>
          <a:lstStyle/>
          <a:p>
            <a:pPr>
              <a:spcAft>
                <a:spcPts val="600"/>
              </a:spcAft>
            </a:pPr>
            <a:r>
              <a:rPr lang="en-US" sz="2400" u="sng" dirty="0"/>
              <a:t>As Built</a:t>
            </a:r>
          </a:p>
          <a:p>
            <a:pPr marL="285750" indent="-285750">
              <a:spcAft>
                <a:spcPts val="600"/>
              </a:spcAft>
              <a:buFont typeface="Arial" panose="020B0604020202020204" pitchFamily="34" charset="0"/>
              <a:buChar char="•"/>
            </a:pPr>
            <a:r>
              <a:rPr lang="en-US" sz="2400" dirty="0"/>
              <a:t>Norman</a:t>
            </a:r>
          </a:p>
          <a:p>
            <a:pPr marL="285750" indent="-285750">
              <a:spcAft>
                <a:spcPts val="600"/>
              </a:spcAft>
              <a:buFont typeface="Arial" panose="020B0604020202020204" pitchFamily="34" charset="0"/>
              <a:buChar char="•"/>
            </a:pPr>
            <a:r>
              <a:rPr lang="en-US" sz="2400" dirty="0"/>
              <a:t>Yukon</a:t>
            </a:r>
          </a:p>
          <a:p>
            <a:pPr>
              <a:spcAft>
                <a:spcPts val="600"/>
              </a:spcAft>
            </a:pPr>
            <a:r>
              <a:rPr lang="en-US" sz="2400" u="sng" dirty="0"/>
              <a:t>New Leases</a:t>
            </a:r>
          </a:p>
          <a:p>
            <a:pPr marL="285750" indent="-285750">
              <a:spcAft>
                <a:spcPts val="600"/>
              </a:spcAft>
              <a:buFont typeface="Arial" panose="020B0604020202020204" pitchFamily="34" charset="0"/>
              <a:buChar char="•"/>
            </a:pPr>
            <a:r>
              <a:rPr lang="en-US" sz="2400" dirty="0"/>
              <a:t>Clinton VA Clinic</a:t>
            </a:r>
          </a:p>
          <a:p>
            <a:pPr marL="285750" indent="-285750">
              <a:spcAft>
                <a:spcPts val="600"/>
              </a:spcAft>
              <a:buFont typeface="Arial" panose="020B0604020202020204" pitchFamily="34" charset="0"/>
              <a:buChar char="•"/>
            </a:pPr>
            <a:r>
              <a:rPr lang="en-US" sz="2400" dirty="0"/>
              <a:t>Wichita Falls VA Clinic</a:t>
            </a:r>
          </a:p>
          <a:p>
            <a:pPr>
              <a:spcAft>
                <a:spcPts val="600"/>
              </a:spcAft>
            </a:pPr>
            <a:r>
              <a:rPr lang="en-US" sz="2400" u="sng" dirty="0"/>
              <a:t>MOU’s</a:t>
            </a:r>
          </a:p>
          <a:p>
            <a:pPr marL="285750" indent="-285750">
              <a:spcAft>
                <a:spcPts val="600"/>
              </a:spcAft>
              <a:buFont typeface="Arial" panose="020B0604020202020204" pitchFamily="34" charset="0"/>
              <a:buChar char="•"/>
            </a:pPr>
            <a:r>
              <a:rPr lang="en-US" sz="2400" dirty="0"/>
              <a:t>Tinker Air Force Base</a:t>
            </a:r>
          </a:p>
          <a:p>
            <a:pPr marL="285750" indent="-285750">
              <a:spcAft>
                <a:spcPts val="600"/>
              </a:spcAft>
              <a:buFont typeface="Arial" panose="020B0604020202020204" pitchFamily="34" charset="0"/>
              <a:buChar char="•"/>
            </a:pPr>
            <a:r>
              <a:rPr lang="en-US" sz="2400" dirty="0"/>
              <a:t>Ft. Sill Army Base</a:t>
            </a:r>
          </a:p>
          <a:p>
            <a:pPr>
              <a:spcAft>
                <a:spcPts val="600"/>
              </a:spcAft>
            </a:pPr>
            <a:r>
              <a:rPr lang="en-US" sz="2400" u="sng" dirty="0"/>
              <a:t>Redesign of Existing Space</a:t>
            </a:r>
          </a:p>
          <a:p>
            <a:pPr marL="285750" indent="-285750">
              <a:spcAft>
                <a:spcPts val="600"/>
              </a:spcAft>
              <a:buFont typeface="Arial" panose="020B0604020202020204" pitchFamily="34" charset="0"/>
              <a:buChar char="•"/>
            </a:pPr>
            <a:r>
              <a:rPr lang="en-US" sz="2400" dirty="0"/>
              <a:t>HRO Project- North May Clinic</a:t>
            </a:r>
          </a:p>
        </p:txBody>
      </p:sp>
      <p:pic>
        <p:nvPicPr>
          <p:cNvPr id="12" name="Picture 11" descr="A picture containing sky, road, outdoor, house&#10;&#10;Description automatically generated">
            <a:extLst>
              <a:ext uri="{FF2B5EF4-FFF2-40B4-BE49-F238E27FC236}">
                <a16:creationId xmlns:a16="http://schemas.microsoft.com/office/drawing/2014/main" id="{9EBD4A14-FC99-4FBF-8002-314846578281}"/>
              </a:ext>
            </a:extLst>
          </p:cNvPr>
          <p:cNvPicPr>
            <a:picLocks noChangeAspect="1"/>
          </p:cNvPicPr>
          <p:nvPr/>
        </p:nvPicPr>
        <p:blipFill>
          <a:blip r:embed="rId6"/>
          <a:stretch>
            <a:fillRect/>
          </a:stretch>
        </p:blipFill>
        <p:spPr>
          <a:xfrm>
            <a:off x="4128714" y="1109633"/>
            <a:ext cx="3934571" cy="26230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picture containing sky, grass, outdoor, building&#10;&#10;Description automatically generated">
            <a:extLst>
              <a:ext uri="{FF2B5EF4-FFF2-40B4-BE49-F238E27FC236}">
                <a16:creationId xmlns:a16="http://schemas.microsoft.com/office/drawing/2014/main" id="{6F73135E-3E18-4E63-B595-D9A395087F9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60357" y="3732680"/>
            <a:ext cx="3934571" cy="2613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Audio 16">
            <a:hlinkClick r:id="" action="ppaction://media"/>
            <a:extLst>
              <a:ext uri="{FF2B5EF4-FFF2-40B4-BE49-F238E27FC236}">
                <a16:creationId xmlns:a16="http://schemas.microsoft.com/office/drawing/2014/main" id="{E60B0494-566B-4EE9-8B82-99E005BA7A0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12818264"/>
      </p:ext>
    </p:extLst>
  </p:cSld>
  <p:clrMapOvr>
    <a:masterClrMapping/>
  </p:clrMapOvr>
  <mc:AlternateContent xmlns:mc="http://schemas.openxmlformats.org/markup-compatibility/2006" xmlns:p14="http://schemas.microsoft.com/office/powerpoint/2010/main">
    <mc:Choice Requires="p14">
      <p:transition spd="slow" p14:dur="2000" advTm="26185"/>
    </mc:Choice>
    <mc:Fallback xmlns="">
      <p:transition spd="slow" advTm="261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547FA15-D01F-4234-910C-70530FF9D3A4}"/>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p:spPr>
      </p:pic>
      <p:sp>
        <p:nvSpPr>
          <p:cNvPr id="4" name="Title 3">
            <a:extLst>
              <a:ext uri="{FF2B5EF4-FFF2-40B4-BE49-F238E27FC236}">
                <a16:creationId xmlns:a16="http://schemas.microsoft.com/office/drawing/2014/main" id="{016C2832-EF0D-45A1-AA94-54DFA7FC91DB}"/>
              </a:ext>
            </a:extLst>
          </p:cNvPr>
          <p:cNvSpPr>
            <a:spLocks noGrp="1"/>
          </p:cNvSpPr>
          <p:nvPr>
            <p:ph type="title"/>
          </p:nvPr>
        </p:nvSpPr>
        <p:spPr>
          <a:xfrm>
            <a:off x="1423283" y="0"/>
            <a:ext cx="10768717" cy="771277"/>
          </a:xfrm>
        </p:spPr>
        <p:txBody>
          <a:bodyPr/>
          <a:lstStyle/>
          <a:p>
            <a:r>
              <a:rPr lang="en-US" dirty="0"/>
              <a:t>Clinic Grids</a:t>
            </a:r>
          </a:p>
        </p:txBody>
      </p:sp>
      <p:pic>
        <p:nvPicPr>
          <p:cNvPr id="3" name="Picture 2">
            <a:extLst>
              <a:ext uri="{FF2B5EF4-FFF2-40B4-BE49-F238E27FC236}">
                <a16:creationId xmlns:a16="http://schemas.microsoft.com/office/drawing/2014/main" id="{63DE927A-E57B-4F8D-B892-86D3110CD895}"/>
              </a:ext>
            </a:extLst>
          </p:cNvPr>
          <p:cNvPicPr>
            <a:picLocks noChangeAspect="1"/>
          </p:cNvPicPr>
          <p:nvPr/>
        </p:nvPicPr>
        <p:blipFill>
          <a:blip r:embed="rId6"/>
          <a:stretch>
            <a:fillRect/>
          </a:stretch>
        </p:blipFill>
        <p:spPr>
          <a:xfrm>
            <a:off x="1146628" y="921795"/>
            <a:ext cx="9898743" cy="5482796"/>
          </a:xfrm>
          <a:prstGeom prst="rect">
            <a:avLst/>
          </a:prstGeom>
        </p:spPr>
      </p:pic>
      <p:pic>
        <p:nvPicPr>
          <p:cNvPr id="15" name="Audio 14">
            <a:hlinkClick r:id="" action="ppaction://media"/>
            <a:extLst>
              <a:ext uri="{FF2B5EF4-FFF2-40B4-BE49-F238E27FC236}">
                <a16:creationId xmlns:a16="http://schemas.microsoft.com/office/drawing/2014/main" id="{182DE225-7982-49BD-B2BC-1F4CDAB101B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33506699"/>
      </p:ext>
    </p:extLst>
  </p:cSld>
  <p:clrMapOvr>
    <a:masterClrMapping/>
  </p:clrMapOvr>
  <mc:AlternateContent xmlns:mc="http://schemas.openxmlformats.org/markup-compatibility/2006" xmlns:p14="http://schemas.microsoft.com/office/powerpoint/2010/main">
    <mc:Choice Requires="p14">
      <p:transition spd="slow" p14:dur="2000" advTm="7122"/>
    </mc:Choice>
    <mc:Fallback xmlns="">
      <p:transition spd="slow" advTm="7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547FA15-D01F-4234-910C-70530FF9D3A4}"/>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p:spPr>
      </p:pic>
      <p:sp>
        <p:nvSpPr>
          <p:cNvPr id="4" name="Title 3">
            <a:extLst>
              <a:ext uri="{FF2B5EF4-FFF2-40B4-BE49-F238E27FC236}">
                <a16:creationId xmlns:a16="http://schemas.microsoft.com/office/drawing/2014/main" id="{016C2832-EF0D-45A1-AA94-54DFA7FC91DB}"/>
              </a:ext>
            </a:extLst>
          </p:cNvPr>
          <p:cNvSpPr>
            <a:spLocks noGrp="1"/>
          </p:cNvSpPr>
          <p:nvPr>
            <p:ph type="title"/>
          </p:nvPr>
        </p:nvSpPr>
        <p:spPr>
          <a:xfrm>
            <a:off x="1423283" y="0"/>
            <a:ext cx="10768717" cy="771277"/>
          </a:xfrm>
        </p:spPr>
        <p:txBody>
          <a:bodyPr/>
          <a:lstStyle/>
          <a:p>
            <a:r>
              <a:rPr lang="en-US" dirty="0"/>
              <a:t>Barriers</a:t>
            </a:r>
          </a:p>
        </p:txBody>
      </p:sp>
      <p:sp>
        <p:nvSpPr>
          <p:cNvPr id="2" name="TextBox 1">
            <a:extLst>
              <a:ext uri="{FF2B5EF4-FFF2-40B4-BE49-F238E27FC236}">
                <a16:creationId xmlns:a16="http://schemas.microsoft.com/office/drawing/2014/main" id="{02405E53-ACAC-4228-B290-CBB9569A927D}"/>
              </a:ext>
            </a:extLst>
          </p:cNvPr>
          <p:cNvSpPr txBox="1"/>
          <p:nvPr/>
        </p:nvSpPr>
        <p:spPr>
          <a:xfrm>
            <a:off x="2252870" y="2928730"/>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638361AF-6FAC-4870-A833-7F636004A770}"/>
              </a:ext>
            </a:extLst>
          </p:cNvPr>
          <p:cNvSpPr txBox="1"/>
          <p:nvPr/>
        </p:nvSpPr>
        <p:spPr>
          <a:xfrm>
            <a:off x="631924" y="1405236"/>
            <a:ext cx="842767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Staffing</a:t>
            </a:r>
          </a:p>
          <a:p>
            <a:pPr marL="742950" lvl="1" indent="-285750">
              <a:buFont typeface="Arial" panose="020B0604020202020204" pitchFamily="34" charset="0"/>
              <a:buChar char="•"/>
            </a:pPr>
            <a:r>
              <a:rPr lang="en-US" sz="2400" dirty="0"/>
              <a:t>Difficult to hire providers/nurses in the more rural areas of Oklahoma</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COVID</a:t>
            </a:r>
          </a:p>
          <a:p>
            <a:pPr marL="742950" lvl="1" indent="-285750">
              <a:buFont typeface="Arial" panose="020B0604020202020204" pitchFamily="34" charset="0"/>
              <a:buChar char="•"/>
            </a:pPr>
            <a:r>
              <a:rPr lang="en-US" sz="2400" dirty="0"/>
              <a:t>During the initial hit of COVID we had to reduce outpatient appointments to 25% to limit exposure and utilize staff in the inpatient units.</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p:txBody>
      </p:sp>
      <p:pic>
        <p:nvPicPr>
          <p:cNvPr id="8" name="Picture 7">
            <a:extLst>
              <a:ext uri="{FF2B5EF4-FFF2-40B4-BE49-F238E27FC236}">
                <a16:creationId xmlns:a16="http://schemas.microsoft.com/office/drawing/2014/main" id="{22C07966-E48E-4AFE-BAF3-1D71377132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49904" y="4467240"/>
            <a:ext cx="3942096" cy="1971048"/>
          </a:xfrm>
          <a:prstGeom prst="rect">
            <a:avLst/>
          </a:prstGeom>
          <a:ln>
            <a:noFill/>
          </a:ln>
          <a:effectLst>
            <a:softEdge rad="112500"/>
          </a:effectLst>
        </p:spPr>
      </p:pic>
      <p:pic>
        <p:nvPicPr>
          <p:cNvPr id="27" name="Audio 26">
            <a:hlinkClick r:id="" action="ppaction://media"/>
            <a:extLst>
              <a:ext uri="{FF2B5EF4-FFF2-40B4-BE49-F238E27FC236}">
                <a16:creationId xmlns:a16="http://schemas.microsoft.com/office/drawing/2014/main" id="{55FC432B-90D4-4DDB-9110-EBB36D814D4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91972109"/>
      </p:ext>
    </p:extLst>
  </p:cSld>
  <p:clrMapOvr>
    <a:masterClrMapping/>
  </p:clrMapOvr>
  <mc:AlternateContent xmlns:mc="http://schemas.openxmlformats.org/markup-compatibility/2006" xmlns:p14="http://schemas.microsoft.com/office/powerpoint/2010/main">
    <mc:Choice Requires="p14">
      <p:transition spd="slow" p14:dur="2000" advTm="23114"/>
    </mc:Choice>
    <mc:Fallback xmlns="">
      <p:transition spd="slow" advTm="231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1171</TotalTime>
  <Words>473</Words>
  <Application>Microsoft Office PowerPoint</Application>
  <PresentationFormat>Widescreen</PresentationFormat>
  <Paragraphs>73</Paragraphs>
  <Slides>9</Slides>
  <Notes>9</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Expanding Specialty Care to Outpatient Clinics</vt:lpstr>
      <vt:lpstr>Background</vt:lpstr>
      <vt:lpstr>Goals/Objectives</vt:lpstr>
      <vt:lpstr>Plan of Action</vt:lpstr>
      <vt:lpstr>Locations</vt:lpstr>
      <vt:lpstr>Community Care Data</vt:lpstr>
      <vt:lpstr>Methods</vt:lpstr>
      <vt:lpstr>Clinic Grids</vt:lpstr>
      <vt:lpstr>Barriers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Wolff, Shawn A.</dc:creator>
  <cp:lastModifiedBy>Department of Veterans Affairs</cp:lastModifiedBy>
  <cp:revision>50</cp:revision>
  <dcterms:created xsi:type="dcterms:W3CDTF">2019-06-06T15:08:49Z</dcterms:created>
  <dcterms:modified xsi:type="dcterms:W3CDTF">2021-03-17T13:56:58Z</dcterms:modified>
</cp:coreProperties>
</file>