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11"/>
  </p:notesMasterIdLst>
  <p:handoutMasterIdLst>
    <p:handoutMasterId r:id="rId12"/>
  </p:handoutMasterIdLst>
  <p:sldIdLst>
    <p:sldId id="268" r:id="rId2"/>
    <p:sldId id="270" r:id="rId3"/>
    <p:sldId id="269" r:id="rId4"/>
    <p:sldId id="278" r:id="rId5"/>
    <p:sldId id="271" r:id="rId6"/>
    <p:sldId id="273" r:id="rId7"/>
    <p:sldId id="274" r:id="rId8"/>
    <p:sldId id="275" r:id="rId9"/>
    <p:sldId id="276"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76383" autoAdjust="0"/>
  </p:normalViewPr>
  <p:slideViewPr>
    <p:cSldViewPr>
      <p:cViewPr varScale="1">
        <p:scale>
          <a:sx n="51" d="100"/>
          <a:sy n="51" d="100"/>
        </p:scale>
        <p:origin x="1256" y="36"/>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3/12/2021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3/12/2021</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Hello ladies and gentlemen and welcome to the Initiative</a:t>
            </a:r>
            <a:r>
              <a:rPr lang="en-US" dirty="0"/>
              <a:t>.</a:t>
            </a:r>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growing LEAF program at JEVZ and as a learning org, we appreciate the business and application logic of this program. </a:t>
            </a:r>
          </a:p>
        </p:txBody>
      </p:sp>
      <p:sp>
        <p:nvSpPr>
          <p:cNvPr id="4" name="Slide Number Placeholder 3"/>
          <p:cNvSpPr>
            <a:spLocks noGrp="1"/>
          </p:cNvSpPr>
          <p:nvPr>
            <p:ph type="sldNum" sz="quarter" idx="10"/>
          </p:nvPr>
        </p:nvSpPr>
        <p:spPr/>
        <p:txBody>
          <a:bodyPr/>
          <a:lstStyle/>
          <a:p>
            <a:fld id="{BF105DB2-FD3E-441D-8B7E-7AE83ECE27B3}" type="slidenum">
              <a:rPr lang="en-US" smtClean="0"/>
              <a:t>2</a:t>
            </a:fld>
            <a:endParaRPr lang="en-US" dirty="0"/>
          </a:p>
        </p:txBody>
      </p:sp>
    </p:spTree>
    <p:extLst>
      <p:ext uri="{BB962C8B-B14F-4D97-AF65-F5344CB8AC3E}">
        <p14:creationId xmlns:p14="http://schemas.microsoft.com/office/powerpoint/2010/main" val="354644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 much that can get done in LEAF that it seemed under used and this was why I decided to do a LEAF project. For example, during a GHATP rotation I spent time with a service chief who was spending too much time doing data input. Now I know that LEAF could make life easier for that Chief.</a:t>
            </a:r>
          </a:p>
        </p:txBody>
      </p:sp>
      <p:sp>
        <p:nvSpPr>
          <p:cNvPr id="4" name="Slide Number Placeholder 3"/>
          <p:cNvSpPr>
            <a:spLocks noGrp="1"/>
          </p:cNvSpPr>
          <p:nvPr>
            <p:ph type="sldNum" sz="quarter" idx="10"/>
          </p:nvPr>
        </p:nvSpPr>
        <p:spPr/>
        <p:txBody>
          <a:bodyPr/>
          <a:lstStyle/>
          <a:p>
            <a:fld id="{BF105DB2-FD3E-441D-8B7E-7AE83ECE27B3}" type="slidenum">
              <a:rPr lang="en-US" smtClean="0"/>
              <a:t>3</a:t>
            </a:fld>
            <a:endParaRPr lang="en-US" dirty="0"/>
          </a:p>
        </p:txBody>
      </p:sp>
    </p:spTree>
    <p:extLst>
      <p:ext uri="{BB962C8B-B14F-4D97-AF65-F5344CB8AC3E}">
        <p14:creationId xmlns:p14="http://schemas.microsoft.com/office/powerpoint/2010/main" val="272560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highlight the JSON (JavaScript Object Notation) feature of LEAF. With this feature I can create recurring reports that update each time a staff member opens the corresponding spreadsheet. This feature eliminates the need to recreate recurring monthly reports from scratch.</a:t>
            </a:r>
          </a:p>
        </p:txBody>
      </p:sp>
      <p:sp>
        <p:nvSpPr>
          <p:cNvPr id="4" name="Slide Number Placeholder 3"/>
          <p:cNvSpPr>
            <a:spLocks noGrp="1"/>
          </p:cNvSpPr>
          <p:nvPr>
            <p:ph type="sldNum" sz="quarter" idx="10"/>
          </p:nvPr>
        </p:nvSpPr>
        <p:spPr/>
        <p:txBody>
          <a:bodyPr/>
          <a:lstStyle/>
          <a:p>
            <a:fld id="{BF105DB2-FD3E-441D-8B7E-7AE83ECE27B3}" type="slidenum">
              <a:rPr lang="en-US" smtClean="0"/>
              <a:t>4</a:t>
            </a:fld>
            <a:endParaRPr lang="en-US" dirty="0"/>
          </a:p>
        </p:txBody>
      </p:sp>
    </p:spTree>
    <p:extLst>
      <p:ext uri="{BB962C8B-B14F-4D97-AF65-F5344CB8AC3E}">
        <p14:creationId xmlns:p14="http://schemas.microsoft.com/office/powerpoint/2010/main" val="83341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first received the go-ahead for this LEAF initiative my first task was to gain the buy-in from my team members. I started by going office to office and promoting the continuous process improvements that are possible with this application.</a:t>
            </a:r>
          </a:p>
        </p:txBody>
      </p:sp>
      <p:sp>
        <p:nvSpPr>
          <p:cNvPr id="4" name="Slide Number Placeholder 3"/>
          <p:cNvSpPr>
            <a:spLocks noGrp="1"/>
          </p:cNvSpPr>
          <p:nvPr>
            <p:ph type="sldNum" sz="quarter" idx="10"/>
          </p:nvPr>
        </p:nvSpPr>
        <p:spPr/>
        <p:txBody>
          <a:bodyPr/>
          <a:lstStyle/>
          <a:p>
            <a:fld id="{BF105DB2-FD3E-441D-8B7E-7AE83ECE27B3}" type="slidenum">
              <a:rPr lang="en-US" smtClean="0"/>
              <a:t>5</a:t>
            </a:fld>
            <a:endParaRPr lang="en-US" dirty="0"/>
          </a:p>
        </p:txBody>
      </p:sp>
    </p:spTree>
    <p:extLst>
      <p:ext uri="{BB962C8B-B14F-4D97-AF65-F5344CB8AC3E}">
        <p14:creationId xmlns:p14="http://schemas.microsoft.com/office/powerpoint/2010/main" val="280573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start of this initiative, I’ve created several LEAF portals in ED. For example, I’ve created a portal for on-boarding student trainees. This portal is used to track all the important benchmarks the trainee’s must complete to be successful during their time at JEVZ. Once the trainee completes their time with us their corresponding documents are scanned and uploaded into LEAF.</a:t>
            </a:r>
          </a:p>
        </p:txBody>
      </p:sp>
      <p:sp>
        <p:nvSpPr>
          <p:cNvPr id="4" name="Slide Number Placeholder 3"/>
          <p:cNvSpPr>
            <a:spLocks noGrp="1"/>
          </p:cNvSpPr>
          <p:nvPr>
            <p:ph type="sldNum" sz="quarter" idx="10"/>
          </p:nvPr>
        </p:nvSpPr>
        <p:spPr/>
        <p:txBody>
          <a:bodyPr/>
          <a:lstStyle/>
          <a:p>
            <a:fld id="{BF105DB2-FD3E-441D-8B7E-7AE83ECE27B3}" type="slidenum">
              <a:rPr lang="en-US" smtClean="0"/>
              <a:t>6</a:t>
            </a:fld>
            <a:endParaRPr lang="en-US" dirty="0"/>
          </a:p>
        </p:txBody>
      </p:sp>
    </p:spTree>
    <p:extLst>
      <p:ext uri="{BB962C8B-B14F-4D97-AF65-F5344CB8AC3E}">
        <p14:creationId xmlns:p14="http://schemas.microsoft.com/office/powerpoint/2010/main" val="140048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The TimeLine Explorer feature in LEAF is unique because quantitative and qualitative data is available for analysis. Service chiefs can review the quantitative data and then communicate to the staff areas for CPI.</a:t>
            </a:r>
          </a:p>
          <a:p>
            <a:endParaRPr lang="en-US" sz="1400" dirty="0"/>
          </a:p>
        </p:txBody>
      </p:sp>
      <p:sp>
        <p:nvSpPr>
          <p:cNvPr id="4" name="Slide Number Placeholder 3"/>
          <p:cNvSpPr>
            <a:spLocks noGrp="1"/>
          </p:cNvSpPr>
          <p:nvPr>
            <p:ph type="sldNum" sz="quarter" idx="10"/>
          </p:nvPr>
        </p:nvSpPr>
        <p:spPr/>
        <p:txBody>
          <a:bodyPr/>
          <a:lstStyle/>
          <a:p>
            <a:fld id="{BF105DB2-FD3E-441D-8B7E-7AE83ECE27B3}" type="slidenum">
              <a:rPr lang="en-US" smtClean="0"/>
              <a:t>7</a:t>
            </a:fld>
            <a:endParaRPr lang="en-US" dirty="0"/>
          </a:p>
        </p:txBody>
      </p:sp>
    </p:spTree>
    <p:extLst>
      <p:ext uri="{BB962C8B-B14F-4D97-AF65-F5344CB8AC3E}">
        <p14:creationId xmlns:p14="http://schemas.microsoft.com/office/powerpoint/2010/main" val="116934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Initiative produced positive outcomes early-on. I’d recommend a LEAF committee for the continuity of this project. A committee would bring different ideas and varying opinions. A committee would also help to target areas for CPI via LEAF.</a:t>
            </a:r>
          </a:p>
        </p:txBody>
      </p:sp>
      <p:sp>
        <p:nvSpPr>
          <p:cNvPr id="4" name="Slide Number Placeholder 3"/>
          <p:cNvSpPr>
            <a:spLocks noGrp="1"/>
          </p:cNvSpPr>
          <p:nvPr>
            <p:ph type="sldNum" sz="quarter" idx="10"/>
          </p:nvPr>
        </p:nvSpPr>
        <p:spPr/>
        <p:txBody>
          <a:bodyPr/>
          <a:lstStyle/>
          <a:p>
            <a:fld id="{BF105DB2-FD3E-441D-8B7E-7AE83ECE27B3}" type="slidenum">
              <a:rPr lang="en-US" smtClean="0"/>
              <a:t>8</a:t>
            </a:fld>
            <a:endParaRPr lang="en-US" dirty="0"/>
          </a:p>
        </p:txBody>
      </p:sp>
    </p:spTree>
    <p:extLst>
      <p:ext uri="{BB962C8B-B14F-4D97-AF65-F5344CB8AC3E}">
        <p14:creationId xmlns:p14="http://schemas.microsoft.com/office/powerpoint/2010/main" val="335831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simplicity of LEAF and the application logic of this program is impressive because someone like me who is new to the VHA can learn to work with it in a reasonable amount of time. I have even started studying HTML computer coding in order to customize LEAF launch pads and reports.</a:t>
            </a:r>
          </a:p>
          <a:p>
            <a:endParaRPr lang="en-US" dirty="0"/>
          </a:p>
          <a:p>
            <a:r>
              <a:rPr lang="en-US" dirty="0"/>
              <a:t>Thanks for your time today and goodbye!</a:t>
            </a:r>
          </a:p>
        </p:txBody>
      </p:sp>
      <p:sp>
        <p:nvSpPr>
          <p:cNvPr id="4" name="Slide Number Placeholder 3"/>
          <p:cNvSpPr>
            <a:spLocks noGrp="1"/>
          </p:cNvSpPr>
          <p:nvPr>
            <p:ph type="sldNum" sz="quarter" idx="10"/>
          </p:nvPr>
        </p:nvSpPr>
        <p:spPr/>
        <p:txBody>
          <a:bodyPr/>
          <a:lstStyle/>
          <a:p>
            <a:fld id="{BF105DB2-FD3E-441D-8B7E-7AE83ECE27B3}" type="slidenum">
              <a:rPr lang="en-US" smtClean="0"/>
              <a:t>9</a:t>
            </a:fld>
            <a:endParaRPr lang="en-US" dirty="0"/>
          </a:p>
        </p:txBody>
      </p:sp>
    </p:spTree>
    <p:extLst>
      <p:ext uri="{BB962C8B-B14F-4D97-AF65-F5344CB8AC3E}">
        <p14:creationId xmlns:p14="http://schemas.microsoft.com/office/powerpoint/2010/main" val="397400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bwMode="invGray">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dirty="0"/>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333B76B7-5811-4114-8A95-998148FFD529}" type="datetime1">
              <a:rPr lang="en-US" smtClean="0"/>
              <a:t>3/12/2021</a:t>
            </a:fld>
            <a:endParaRPr lang="en-US" dirty="0"/>
          </a:p>
        </p:txBody>
      </p:sp>
      <p:sp>
        <p:nvSpPr>
          <p:cNvPr id="22" name="Slide Number Placeholder 21"/>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75C077A-EF7A-41AA-8976-110EB7416C60}" type="datetime1">
              <a:rPr lang="en-US" smtClean="0"/>
              <a:t>3/12/2021</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FF5912B-6681-4BDF-AE10-F59636249FF3}" type="datetime1">
              <a:rPr lang="en-US" smtClean="0"/>
              <a:t>3/12/2021</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05C8E22-D0BA-4CB4-9C32-B27533199514}" type="datetime1">
              <a:rPr lang="en-US" smtClean="0"/>
              <a:t>3/12/2021</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3/12/2021</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1"/>
                </a:solidFill>
              </a:defRPr>
            </a:lvl1pPr>
          </a:lstStyle>
          <a:p>
            <a:fld id="{6A563DF0-FDDF-4143-9D8C-6AF41892E174}" type="datetime1">
              <a:rPr lang="en-US" smtClean="0"/>
              <a:t>3/12/2021</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8BB83F9-4677-4C31-8407-7919061A580B}" type="datetime1">
              <a:rPr lang="en-US" smtClean="0"/>
              <a:t>3/12/2021</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33939A6-3450-434F-A872-BEE63F7EB093}" type="datetime1">
              <a:rPr lang="en-US" smtClean="0"/>
              <a:t>3/12/2021</a:t>
            </a:fld>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BABB1C-FA00-4171-BA31-4C5E719472F3}" type="datetime1">
              <a:rPr lang="en-US" smtClean="0"/>
              <a:t>3/12/2021</a:t>
            </a:fld>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76C8610-5B57-4C6B-BF9F-F5397A1F60B8}" type="datetime1">
              <a:rPr lang="en-US" smtClean="0"/>
              <a:t>3/12/2021</a:t>
            </a:fld>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ADBF3DD-8B6D-46AA-BCA9-242D4EF63DDF}" type="datetime1">
              <a:rPr lang="en-US" smtClean="0"/>
              <a:t>3/12/2021</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3C41AE9-3D4A-4A08-B03D-DC6D2ADF5464}" type="datetime1">
              <a:rPr lang="en-US" smtClean="0"/>
              <a:t>3/12/2021</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5C6E67D0-0200-42BE-A0B2-78C70FBBB312}" type="datetime1">
              <a:rPr lang="en-US" smtClean="0"/>
              <a:pPr/>
              <a:t>3/12/2021</a:t>
            </a:fld>
            <a:endParaRPr lang="en-US" dirty="0"/>
          </a:p>
        </p:txBody>
      </p:sp>
      <p:sp>
        <p:nvSpPr>
          <p:cNvPr id="6" name="Slide Number Placeholder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JEVZ LEAF Optimization Initiative</a:t>
            </a:r>
          </a:p>
        </p:txBody>
      </p:sp>
      <p:sp>
        <p:nvSpPr>
          <p:cNvPr id="3" name="Content Placeholder 2"/>
          <p:cNvSpPr>
            <a:spLocks noGrp="1"/>
          </p:cNvSpPr>
          <p:nvPr>
            <p:ph type="subTitle" idx="1"/>
          </p:nvPr>
        </p:nvSpPr>
        <p:spPr/>
        <p:txBody>
          <a:bodyPr/>
          <a:lstStyle/>
          <a:p>
            <a:r>
              <a:rPr lang="en-US" dirty="0"/>
              <a:t>James E Van Zandt VAMC, Altoona, PA | James Cavanagh, GHATP Trainee, 2020-2021</a:t>
            </a:r>
          </a:p>
        </p:txBody>
      </p:sp>
      <p:pic>
        <p:nvPicPr>
          <p:cNvPr id="6" name="Audio 5">
            <a:hlinkClick r:id="" action="ppaction://media"/>
            <a:extLst>
              <a:ext uri="{FF2B5EF4-FFF2-40B4-BE49-F238E27FC236}">
                <a16:creationId xmlns:a16="http://schemas.microsoft.com/office/drawing/2014/main" id="{909A2FCA-0C36-4F82-8C68-54147EFE59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0025" y="6299200"/>
            <a:ext cx="406400" cy="406400"/>
          </a:xfrm>
          <a:prstGeom prst="rect">
            <a:avLst/>
          </a:prstGeom>
        </p:spPr>
      </p:pic>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advTm="5861">
        <p:fade/>
      </p:transition>
    </mc:Choice>
    <mc:Fallback xmlns="">
      <p:transition spd="med" advTm="58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876" y="609600"/>
            <a:ext cx="9143538" cy="645935"/>
          </a:xfrm>
        </p:spPr>
        <p:txBody>
          <a:bodyPr/>
          <a:lstStyle/>
          <a:p>
            <a:pPr algn="ctr"/>
            <a:r>
              <a:rPr lang="en-US" dirty="0">
                <a:solidFill>
                  <a:schemeClr val="tx1"/>
                </a:solidFill>
              </a:rPr>
              <a:t>LEAF Description and Background</a:t>
            </a:r>
          </a:p>
        </p:txBody>
      </p:sp>
      <p:sp>
        <p:nvSpPr>
          <p:cNvPr id="2" name="Content Placeholder 1"/>
          <p:cNvSpPr>
            <a:spLocks noGrp="1"/>
          </p:cNvSpPr>
          <p:nvPr>
            <p:ph idx="1"/>
          </p:nvPr>
        </p:nvSpPr>
        <p:spPr/>
        <p:txBody>
          <a:bodyPr/>
          <a:lstStyle/>
          <a:p>
            <a:pPr algn="ctr">
              <a:buFont typeface="Arial" panose="020B0604020202020204" pitchFamily="34" charset="0"/>
              <a:buChar char="•"/>
            </a:pPr>
            <a:r>
              <a:rPr lang="en-US" sz="2800" dirty="0"/>
              <a:t>VHA proprietary web-based application</a:t>
            </a:r>
          </a:p>
          <a:p>
            <a:pPr algn="ctr">
              <a:buFont typeface="Arial" panose="020B0604020202020204" pitchFamily="34" charset="0"/>
              <a:buChar char="•"/>
            </a:pPr>
            <a:r>
              <a:rPr lang="en-US" sz="2800" dirty="0"/>
              <a:t>Business and application logic</a:t>
            </a:r>
          </a:p>
          <a:p>
            <a:pPr algn="ctr">
              <a:buFont typeface="Arial" panose="020B0604020202020204" pitchFamily="34" charset="0"/>
              <a:buChar char="•"/>
            </a:pPr>
            <a:r>
              <a:rPr lang="en-US" sz="2800" dirty="0"/>
              <a:t>Efficient</a:t>
            </a:r>
          </a:p>
          <a:p>
            <a:pPr algn="ctr">
              <a:buFont typeface="Arial" panose="020B0604020202020204" pitchFamily="34" charset="0"/>
              <a:buChar char="•"/>
            </a:pPr>
            <a:r>
              <a:rPr lang="en-US" sz="2800" dirty="0"/>
              <a:t>Automated recurring reports with JSON feature</a:t>
            </a:r>
          </a:p>
          <a:p>
            <a:pPr algn="ctr">
              <a:buFont typeface="Arial" panose="020B0604020202020204" pitchFamily="34" charset="0"/>
              <a:buChar char="•"/>
            </a:pPr>
            <a:r>
              <a:rPr lang="en-US" sz="2800" dirty="0"/>
              <a:t>Tangible assets</a:t>
            </a:r>
          </a:p>
          <a:p>
            <a:pPr algn="ctr">
              <a:buFont typeface="Arial" panose="020B0604020202020204" pitchFamily="34" charset="0"/>
              <a:buChar char="•"/>
            </a:pPr>
            <a:r>
              <a:rPr lang="en-US" sz="2800" dirty="0"/>
              <a:t>VHA is a learning organization</a:t>
            </a:r>
          </a:p>
          <a:p>
            <a:pPr algn="ctr">
              <a:buFont typeface="Arial" panose="020B0604020202020204" pitchFamily="34" charset="0"/>
              <a:buChar char="•"/>
            </a:pPr>
            <a:endParaRPr lang="en-US" sz="2800" dirty="0"/>
          </a:p>
        </p:txBody>
      </p:sp>
      <p:pic>
        <p:nvPicPr>
          <p:cNvPr id="5" name="Picture 4">
            <a:extLst>
              <a:ext uri="{FF2B5EF4-FFF2-40B4-BE49-F238E27FC236}">
                <a16:creationId xmlns:a16="http://schemas.microsoft.com/office/drawing/2014/main" id="{FA189ED2-2C2B-478E-BD0A-C93131E04A33}"/>
              </a:ext>
            </a:extLst>
          </p:cNvPr>
          <p:cNvPicPr>
            <a:picLocks noChangeAspect="1"/>
          </p:cNvPicPr>
          <p:nvPr/>
        </p:nvPicPr>
        <p:blipFill>
          <a:blip r:embed="rId5"/>
          <a:stretch>
            <a:fillRect/>
          </a:stretch>
        </p:blipFill>
        <p:spPr>
          <a:xfrm>
            <a:off x="9828212" y="1286015"/>
            <a:ext cx="2011854" cy="3651821"/>
          </a:xfrm>
          <a:prstGeom prst="rect">
            <a:avLst/>
          </a:prstGeom>
        </p:spPr>
      </p:pic>
      <p:pic>
        <p:nvPicPr>
          <p:cNvPr id="7" name="Audio 6">
            <a:hlinkClick r:id="" action="ppaction://media"/>
            <a:extLst>
              <a:ext uri="{FF2B5EF4-FFF2-40B4-BE49-F238E27FC236}">
                <a16:creationId xmlns:a16="http://schemas.microsoft.com/office/drawing/2014/main" id="{64B95E06-1840-4C89-BC77-60E016CD62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0025" y="6299200"/>
            <a:ext cx="406400" cy="406400"/>
          </a:xfrm>
          <a:prstGeom prst="rect">
            <a:avLst/>
          </a:prstGeom>
        </p:spPr>
      </p:pic>
    </p:spTree>
    <p:extLst>
      <p:ext uri="{BB962C8B-B14F-4D97-AF65-F5344CB8AC3E}">
        <p14:creationId xmlns:p14="http://schemas.microsoft.com/office/powerpoint/2010/main" val="1152966011"/>
      </p:ext>
    </p:extLst>
  </p:cSld>
  <p:clrMapOvr>
    <a:masterClrMapping/>
  </p:clrMapOvr>
  <mc:AlternateContent xmlns:mc="http://schemas.openxmlformats.org/markup-compatibility/2006" xmlns:p14="http://schemas.microsoft.com/office/powerpoint/2010/main">
    <mc:Choice Requires="p14">
      <p:transition spd="med" p14:dur="700" advTm="11200">
        <p:fade/>
      </p:transition>
    </mc:Choice>
    <mc:Fallback xmlns="">
      <p:transition spd="med" advTm="112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1371600"/>
            <a:ext cx="9295936" cy="2895600"/>
          </a:xfrm>
        </p:spPr>
        <p:txBody>
          <a:bodyPr>
            <a:noAutofit/>
          </a:bodyPr>
          <a:lstStyle/>
          <a:p>
            <a:r>
              <a:rPr lang="en-US" sz="3600" b="1" dirty="0">
                <a:solidFill>
                  <a:schemeClr val="tx1"/>
                </a:solidFill>
                <a:latin typeface="Arial" panose="020B0604020202020204" pitchFamily="34" charset="0"/>
                <a:cs typeface="Arial" panose="020B0604020202020204" pitchFamily="34" charset="0"/>
              </a:rPr>
              <a:t>Project Goal</a:t>
            </a:r>
            <a:r>
              <a:rPr lang="en-US" sz="3600" dirty="0">
                <a:latin typeface="Arial" panose="020B0604020202020204" pitchFamily="34" charset="0"/>
                <a:cs typeface="Arial" panose="020B0604020202020204" pitchFamily="34" charset="0"/>
              </a:rPr>
              <a:t>: </a:t>
            </a:r>
            <a:r>
              <a:rPr lang="en-US" sz="3600" dirty="0">
                <a:solidFill>
                  <a:schemeClr val="tx1"/>
                </a:solidFill>
                <a:latin typeface="Arial" panose="020B0604020202020204" pitchFamily="34" charset="0"/>
                <a:cs typeface="Arial" panose="020B0604020202020204" pitchFamily="34" charset="0"/>
              </a:rPr>
              <a:t>Improve the efficacy of the Light Electronic Action Framework (LEAF) system at James E. Van Zandt (JEVZ) by creating a robust LEAF program for the facility.</a:t>
            </a:r>
          </a:p>
        </p:txBody>
      </p:sp>
      <p:pic>
        <p:nvPicPr>
          <p:cNvPr id="5" name="Picture 4">
            <a:extLst>
              <a:ext uri="{FF2B5EF4-FFF2-40B4-BE49-F238E27FC236}">
                <a16:creationId xmlns:a16="http://schemas.microsoft.com/office/drawing/2014/main" id="{9B8DABA1-F39F-4962-9DDE-C0E7FDEF2F5B}"/>
              </a:ext>
            </a:extLst>
          </p:cNvPr>
          <p:cNvPicPr>
            <a:picLocks noChangeAspect="1"/>
          </p:cNvPicPr>
          <p:nvPr/>
        </p:nvPicPr>
        <p:blipFill>
          <a:blip r:embed="rId5"/>
          <a:stretch>
            <a:fillRect/>
          </a:stretch>
        </p:blipFill>
        <p:spPr>
          <a:xfrm>
            <a:off x="10361612" y="2057400"/>
            <a:ext cx="1731414" cy="3804234"/>
          </a:xfrm>
          <a:prstGeom prst="rect">
            <a:avLst/>
          </a:prstGeom>
        </p:spPr>
      </p:pic>
      <p:pic>
        <p:nvPicPr>
          <p:cNvPr id="6" name="Audio 5">
            <a:hlinkClick r:id="" action="ppaction://media"/>
            <a:extLst>
              <a:ext uri="{FF2B5EF4-FFF2-40B4-BE49-F238E27FC236}">
                <a16:creationId xmlns:a16="http://schemas.microsoft.com/office/drawing/2014/main" id="{10F6DDC2-E443-4343-B315-AFF2D2A76B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0025" y="6299200"/>
            <a:ext cx="406400" cy="406400"/>
          </a:xfrm>
          <a:prstGeom prst="rect">
            <a:avLst/>
          </a:prstGeom>
        </p:spPr>
      </p:pic>
    </p:spTree>
    <p:extLst>
      <p:ext uri="{BB962C8B-B14F-4D97-AF65-F5344CB8AC3E}">
        <p14:creationId xmlns:p14="http://schemas.microsoft.com/office/powerpoint/2010/main" val="3148110083"/>
      </p:ext>
    </p:extLst>
  </p:cSld>
  <p:clrMapOvr>
    <a:masterClrMapping/>
  </p:clrMapOvr>
  <mc:AlternateContent xmlns:mc="http://schemas.openxmlformats.org/markup-compatibility/2006" xmlns:p14="http://schemas.microsoft.com/office/powerpoint/2010/main">
    <mc:Choice Requires="p14">
      <p:transition spd="med" p14:dur="700" advTm="9340">
        <p:fade/>
      </p:transition>
    </mc:Choice>
    <mc:Fallback xmlns="">
      <p:transition spd="med" advTm="93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03612" y="1066801"/>
            <a:ext cx="5715000" cy="4305300"/>
          </a:xfrm>
        </p:spPr>
        <p:txBody>
          <a:bodyPr>
            <a:normAutofit/>
          </a:bodyPr>
          <a:lstStyle/>
          <a:p>
            <a:pPr marL="0" indent="0">
              <a:buNone/>
            </a:pPr>
            <a:r>
              <a:rPr lang="en-US" b="1" dirty="0"/>
              <a:t>Objectives:</a:t>
            </a:r>
          </a:p>
          <a:p>
            <a:r>
              <a:rPr lang="en-US" dirty="0"/>
              <a:t>Expand existing LEAF usage</a:t>
            </a:r>
          </a:p>
          <a:p>
            <a:r>
              <a:rPr lang="en-US" dirty="0"/>
              <a:t>Create reoccurring JSON reports</a:t>
            </a:r>
          </a:p>
          <a:p>
            <a:r>
              <a:rPr lang="en-US" dirty="0"/>
              <a:t>Realize tangible benefits</a:t>
            </a:r>
          </a:p>
          <a:p>
            <a:r>
              <a:rPr lang="en-US" dirty="0"/>
              <a:t>Track and store documents in LEAF</a:t>
            </a:r>
          </a:p>
          <a:p>
            <a:r>
              <a:rPr lang="en-US" dirty="0"/>
              <a:t>Excellent customer service</a:t>
            </a:r>
          </a:p>
          <a:p>
            <a:r>
              <a:rPr lang="en-US" dirty="0"/>
              <a:t>Streamline business processes</a:t>
            </a:r>
          </a:p>
        </p:txBody>
      </p:sp>
      <p:pic>
        <p:nvPicPr>
          <p:cNvPr id="7" name="Picture 6">
            <a:extLst>
              <a:ext uri="{FF2B5EF4-FFF2-40B4-BE49-F238E27FC236}">
                <a16:creationId xmlns:a16="http://schemas.microsoft.com/office/drawing/2014/main" id="{E42479DD-B913-46E0-BBEF-02AB860D3AB3}"/>
              </a:ext>
            </a:extLst>
          </p:cNvPr>
          <p:cNvPicPr>
            <a:picLocks noChangeAspect="1"/>
          </p:cNvPicPr>
          <p:nvPr/>
        </p:nvPicPr>
        <p:blipFill>
          <a:blip r:embed="rId5"/>
          <a:stretch>
            <a:fillRect/>
          </a:stretch>
        </p:blipFill>
        <p:spPr>
          <a:xfrm>
            <a:off x="896635" y="1371600"/>
            <a:ext cx="2073578" cy="3304239"/>
          </a:xfrm>
          <a:prstGeom prst="rect">
            <a:avLst/>
          </a:prstGeom>
        </p:spPr>
      </p:pic>
      <p:pic>
        <p:nvPicPr>
          <p:cNvPr id="5" name="Audio 4">
            <a:hlinkClick r:id="" action="ppaction://media"/>
            <a:extLst>
              <a:ext uri="{FF2B5EF4-FFF2-40B4-BE49-F238E27FC236}">
                <a16:creationId xmlns:a16="http://schemas.microsoft.com/office/drawing/2014/main" id="{C7C6B8E6-D833-4B3E-A70D-6B49539F40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0025" y="6299200"/>
            <a:ext cx="406400" cy="406400"/>
          </a:xfrm>
          <a:prstGeom prst="rect">
            <a:avLst/>
          </a:prstGeom>
        </p:spPr>
      </p:pic>
    </p:spTree>
    <p:extLst>
      <p:ext uri="{BB962C8B-B14F-4D97-AF65-F5344CB8AC3E}">
        <p14:creationId xmlns:p14="http://schemas.microsoft.com/office/powerpoint/2010/main" val="2080321545"/>
      </p:ext>
    </p:extLst>
  </p:cSld>
  <p:clrMapOvr>
    <a:masterClrMapping/>
  </p:clrMapOvr>
  <mc:AlternateContent xmlns:mc="http://schemas.openxmlformats.org/markup-compatibility/2006" xmlns:p14="http://schemas.microsoft.com/office/powerpoint/2010/main">
    <mc:Choice Requires="p14">
      <p:transition spd="med" p14:dur="700" advTm="17141">
        <p:fade/>
      </p:transition>
    </mc:Choice>
    <mc:Fallback xmlns="">
      <p:transition spd="med" advTm="171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Planning and Development</a:t>
            </a:r>
          </a:p>
        </p:txBody>
      </p:sp>
      <p:sp>
        <p:nvSpPr>
          <p:cNvPr id="2" name="Content Placeholder 1"/>
          <p:cNvSpPr>
            <a:spLocks noGrp="1"/>
          </p:cNvSpPr>
          <p:nvPr>
            <p:ph idx="1"/>
          </p:nvPr>
        </p:nvSpPr>
        <p:spPr>
          <a:xfrm>
            <a:off x="1522876" y="1905001"/>
            <a:ext cx="6247936" cy="2667000"/>
          </a:xfrm>
        </p:spPr>
        <p:txBody>
          <a:bodyPr/>
          <a:lstStyle/>
          <a:p>
            <a:r>
              <a:rPr lang="en-US" dirty="0"/>
              <a:t>Evaluate the current level of LEAF  usage</a:t>
            </a:r>
          </a:p>
          <a:p>
            <a:r>
              <a:rPr lang="en-US" dirty="0"/>
              <a:t>Initiate department level training</a:t>
            </a:r>
          </a:p>
          <a:p>
            <a:r>
              <a:rPr lang="en-US" dirty="0"/>
              <a:t>Increase the use of LEAF in the department</a:t>
            </a:r>
          </a:p>
          <a:p>
            <a:r>
              <a:rPr lang="en-US" dirty="0"/>
              <a:t>Further develop LEAF skills</a:t>
            </a:r>
          </a:p>
          <a:p>
            <a:endParaRPr lang="en-US" dirty="0"/>
          </a:p>
        </p:txBody>
      </p:sp>
      <p:pic>
        <p:nvPicPr>
          <p:cNvPr id="5" name="Picture 4">
            <a:extLst>
              <a:ext uri="{FF2B5EF4-FFF2-40B4-BE49-F238E27FC236}">
                <a16:creationId xmlns:a16="http://schemas.microsoft.com/office/drawing/2014/main" id="{1BE31606-27EE-4467-B9B2-2AFF13ECDA26}"/>
              </a:ext>
            </a:extLst>
          </p:cNvPr>
          <p:cNvPicPr>
            <a:picLocks noChangeAspect="1"/>
          </p:cNvPicPr>
          <p:nvPr/>
        </p:nvPicPr>
        <p:blipFill>
          <a:blip r:embed="rId5"/>
          <a:stretch>
            <a:fillRect/>
          </a:stretch>
        </p:blipFill>
        <p:spPr>
          <a:xfrm>
            <a:off x="8837612" y="770534"/>
            <a:ext cx="1731361" cy="3801467"/>
          </a:xfrm>
          <a:prstGeom prst="rect">
            <a:avLst/>
          </a:prstGeom>
        </p:spPr>
      </p:pic>
      <p:pic>
        <p:nvPicPr>
          <p:cNvPr id="7" name="Audio 6">
            <a:hlinkClick r:id="" action="ppaction://media"/>
            <a:extLst>
              <a:ext uri="{FF2B5EF4-FFF2-40B4-BE49-F238E27FC236}">
                <a16:creationId xmlns:a16="http://schemas.microsoft.com/office/drawing/2014/main" id="{F1CE7A51-4ECD-441E-BB1D-7AED47FCA4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0025" y="6299200"/>
            <a:ext cx="406400" cy="406400"/>
          </a:xfrm>
          <a:prstGeom prst="rect">
            <a:avLst/>
          </a:prstGeom>
        </p:spPr>
      </p:pic>
    </p:spTree>
    <p:extLst>
      <p:ext uri="{BB962C8B-B14F-4D97-AF65-F5344CB8AC3E}">
        <p14:creationId xmlns:p14="http://schemas.microsoft.com/office/powerpoint/2010/main" val="1255868717"/>
      </p:ext>
    </p:extLst>
  </p:cSld>
  <p:clrMapOvr>
    <a:masterClrMapping/>
  </p:clrMapOvr>
  <mc:AlternateContent xmlns:mc="http://schemas.openxmlformats.org/markup-compatibility/2006" xmlns:p14="http://schemas.microsoft.com/office/powerpoint/2010/main">
    <mc:Choice Requires="p14">
      <p:transition spd="med" p14:dur="700" advTm="15659">
        <p:fade/>
      </p:transition>
    </mc:Choice>
    <mc:Fallback xmlns="">
      <p:transition spd="med" advTm="156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Implementation</a:t>
            </a:r>
          </a:p>
        </p:txBody>
      </p:sp>
      <p:sp>
        <p:nvSpPr>
          <p:cNvPr id="2" name="Content Placeholder 1"/>
          <p:cNvSpPr>
            <a:spLocks noGrp="1"/>
          </p:cNvSpPr>
          <p:nvPr>
            <p:ph idx="1"/>
          </p:nvPr>
        </p:nvSpPr>
        <p:spPr>
          <a:xfrm>
            <a:off x="1522876" y="1905000"/>
            <a:ext cx="6552736" cy="3697465"/>
          </a:xfrm>
        </p:spPr>
        <p:txBody>
          <a:bodyPr/>
          <a:lstStyle/>
          <a:p>
            <a:r>
              <a:rPr lang="en-US" dirty="0"/>
              <a:t>Expand existing LEAF usage</a:t>
            </a:r>
          </a:p>
          <a:p>
            <a:r>
              <a:rPr lang="en-US" dirty="0"/>
              <a:t>Pilot additional LEAF portals</a:t>
            </a:r>
          </a:p>
          <a:p>
            <a:r>
              <a:rPr lang="en-US" dirty="0"/>
              <a:t>Awareness campaign; Education Newsletter</a:t>
            </a:r>
          </a:p>
          <a:p>
            <a:endParaRPr lang="en-US" dirty="0"/>
          </a:p>
          <a:p>
            <a:endParaRPr lang="en-US" dirty="0"/>
          </a:p>
        </p:txBody>
      </p:sp>
      <p:pic>
        <p:nvPicPr>
          <p:cNvPr id="6" name="Picture 5">
            <a:extLst>
              <a:ext uri="{FF2B5EF4-FFF2-40B4-BE49-F238E27FC236}">
                <a16:creationId xmlns:a16="http://schemas.microsoft.com/office/drawing/2014/main" id="{86AC80D1-646F-4147-8E0A-14B712F9C525}"/>
              </a:ext>
            </a:extLst>
          </p:cNvPr>
          <p:cNvPicPr>
            <a:picLocks noChangeAspect="1"/>
          </p:cNvPicPr>
          <p:nvPr/>
        </p:nvPicPr>
        <p:blipFill>
          <a:blip r:embed="rId5"/>
          <a:stretch>
            <a:fillRect/>
          </a:stretch>
        </p:blipFill>
        <p:spPr>
          <a:xfrm>
            <a:off x="9066212" y="1143000"/>
            <a:ext cx="2011854" cy="3651821"/>
          </a:xfrm>
          <a:prstGeom prst="rect">
            <a:avLst/>
          </a:prstGeom>
        </p:spPr>
      </p:pic>
      <p:pic>
        <p:nvPicPr>
          <p:cNvPr id="7" name="Audio 6">
            <a:hlinkClick r:id="" action="ppaction://media"/>
            <a:extLst>
              <a:ext uri="{FF2B5EF4-FFF2-40B4-BE49-F238E27FC236}">
                <a16:creationId xmlns:a16="http://schemas.microsoft.com/office/drawing/2014/main" id="{3B2B102A-D515-4EDD-8D5D-43E874D530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0025" y="6299200"/>
            <a:ext cx="406400" cy="406400"/>
          </a:xfrm>
          <a:prstGeom prst="rect">
            <a:avLst/>
          </a:prstGeom>
        </p:spPr>
      </p:pic>
    </p:spTree>
    <p:extLst>
      <p:ext uri="{BB962C8B-B14F-4D97-AF65-F5344CB8AC3E}">
        <p14:creationId xmlns:p14="http://schemas.microsoft.com/office/powerpoint/2010/main" val="3519010733"/>
      </p:ext>
    </p:extLst>
  </p:cSld>
  <p:clrMapOvr>
    <a:masterClrMapping/>
  </p:clrMapOvr>
  <mc:AlternateContent xmlns:mc="http://schemas.openxmlformats.org/markup-compatibility/2006" xmlns:p14="http://schemas.microsoft.com/office/powerpoint/2010/main">
    <mc:Choice Requires="p14">
      <p:transition spd="med" p14:dur="700" advTm="23597">
        <p:fade/>
      </p:transition>
    </mc:Choice>
    <mc:Fallback xmlns="">
      <p:transition spd="med" advTm="235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9012" y="1676400"/>
            <a:ext cx="4114336" cy="3697465"/>
          </a:xfrm>
        </p:spPr>
        <p:txBody>
          <a:bodyPr/>
          <a:lstStyle/>
          <a:p>
            <a:pPr marL="0" indent="0">
              <a:buNone/>
            </a:pPr>
            <a:r>
              <a:rPr lang="en-US" b="1" dirty="0"/>
              <a:t>Outcome:</a:t>
            </a:r>
          </a:p>
          <a:p>
            <a:pPr>
              <a:buFont typeface="Arial" panose="020B0604020202020204" pitchFamily="34" charset="0"/>
              <a:buChar char="•"/>
            </a:pPr>
            <a:r>
              <a:rPr lang="en-US" dirty="0"/>
              <a:t>Real process improvements</a:t>
            </a:r>
          </a:p>
          <a:p>
            <a:pPr>
              <a:buFont typeface="Arial" panose="020B0604020202020204" pitchFamily="34" charset="0"/>
              <a:buChar char="•"/>
            </a:pPr>
            <a:r>
              <a:rPr lang="en-US" dirty="0"/>
              <a:t>Tangible assets savings</a:t>
            </a:r>
          </a:p>
          <a:p>
            <a:pPr>
              <a:buFont typeface="Arial" panose="020B0604020202020204" pitchFamily="34" charset="0"/>
              <a:buChar char="•"/>
            </a:pPr>
            <a:r>
              <a:rPr lang="en-US" dirty="0"/>
              <a:t>Contributions to mission, vision &amp; goals</a:t>
            </a:r>
          </a:p>
        </p:txBody>
      </p:sp>
      <p:sp>
        <p:nvSpPr>
          <p:cNvPr id="4" name="Title 3">
            <a:extLst>
              <a:ext uri="{FF2B5EF4-FFF2-40B4-BE49-F238E27FC236}">
                <a16:creationId xmlns:a16="http://schemas.microsoft.com/office/drawing/2014/main" id="{7159AAC6-F1DE-40FD-A473-2EA9E01BE0D8}"/>
              </a:ext>
            </a:extLst>
          </p:cNvPr>
          <p:cNvSpPr>
            <a:spLocks noGrp="1"/>
          </p:cNvSpPr>
          <p:nvPr>
            <p:ph type="title"/>
          </p:nvPr>
        </p:nvSpPr>
        <p:spPr>
          <a:xfrm>
            <a:off x="9448494" y="533400"/>
            <a:ext cx="2437936" cy="609600"/>
          </a:xfrm>
        </p:spPr>
        <p:txBody>
          <a:bodyPr>
            <a:normAutofit fontScale="90000"/>
          </a:bodyPr>
          <a:lstStyle/>
          <a:p>
            <a:pPr algn="ctr"/>
            <a:r>
              <a:rPr lang="en-US" sz="4000" dirty="0">
                <a:solidFill>
                  <a:schemeClr val="tx1"/>
                </a:solidFill>
              </a:rPr>
              <a:t>Results</a:t>
            </a:r>
          </a:p>
        </p:txBody>
      </p:sp>
      <p:sp>
        <p:nvSpPr>
          <p:cNvPr id="5" name="TextBox 4">
            <a:extLst>
              <a:ext uri="{FF2B5EF4-FFF2-40B4-BE49-F238E27FC236}">
                <a16:creationId xmlns:a16="http://schemas.microsoft.com/office/drawing/2014/main" id="{B01FFE74-05A7-4CB9-B2DD-51369575EC5C}"/>
              </a:ext>
            </a:extLst>
          </p:cNvPr>
          <p:cNvSpPr txBox="1"/>
          <p:nvPr/>
        </p:nvSpPr>
        <p:spPr>
          <a:xfrm>
            <a:off x="7380219" y="3962400"/>
            <a:ext cx="4495800" cy="1754326"/>
          </a:xfrm>
          <a:prstGeom prst="rect">
            <a:avLst/>
          </a:prstGeom>
          <a:noFill/>
          <a:ln>
            <a:solidFill>
              <a:schemeClr val="accent1">
                <a:lumMod val="20000"/>
                <a:lumOff val="80000"/>
              </a:schemeClr>
            </a:solidFill>
          </a:ln>
        </p:spPr>
        <p:txBody>
          <a:bodyPr wrap="square" rtlCol="0" anchor="ctr" anchorCtr="1">
            <a:spAutoFit/>
          </a:bodyPr>
          <a:lstStyle/>
          <a:p>
            <a:r>
              <a:rPr lang="en-US" sz="2400" b="1" dirty="0"/>
              <a:t>Measures:</a:t>
            </a:r>
          </a:p>
          <a:p>
            <a:pPr marL="285750" indent="-285750">
              <a:buFont typeface="Arial" panose="020B0604020202020204" pitchFamily="34" charset="0"/>
              <a:buChar char="•"/>
            </a:pPr>
            <a:r>
              <a:rPr lang="en-US" sz="2800" dirty="0"/>
              <a:t>TimeLine Explorer</a:t>
            </a:r>
          </a:p>
          <a:p>
            <a:pPr marL="285750" indent="-285750">
              <a:buFont typeface="Arial" panose="020B0604020202020204" pitchFamily="34" charset="0"/>
              <a:buChar char="•"/>
            </a:pPr>
            <a:r>
              <a:rPr lang="en-US" sz="2800" dirty="0"/>
              <a:t>Quantitative data analysis</a:t>
            </a:r>
          </a:p>
          <a:p>
            <a:pPr marL="285750" indent="-285750">
              <a:buFont typeface="Arial" panose="020B0604020202020204" pitchFamily="34" charset="0"/>
              <a:buChar char="•"/>
            </a:pPr>
            <a:r>
              <a:rPr lang="en-US" sz="2800" dirty="0"/>
              <a:t>Qualitative data analysis</a:t>
            </a:r>
          </a:p>
        </p:txBody>
      </p:sp>
      <p:pic>
        <p:nvPicPr>
          <p:cNvPr id="7" name="Picture 6">
            <a:extLst>
              <a:ext uri="{FF2B5EF4-FFF2-40B4-BE49-F238E27FC236}">
                <a16:creationId xmlns:a16="http://schemas.microsoft.com/office/drawing/2014/main" id="{A2ADB835-39A9-4C61-9A10-17E837FEE593}"/>
              </a:ext>
            </a:extLst>
          </p:cNvPr>
          <p:cNvPicPr>
            <a:picLocks noChangeAspect="1"/>
          </p:cNvPicPr>
          <p:nvPr/>
        </p:nvPicPr>
        <p:blipFill>
          <a:blip r:embed="rId5"/>
          <a:stretch>
            <a:fillRect/>
          </a:stretch>
        </p:blipFill>
        <p:spPr>
          <a:xfrm>
            <a:off x="5150849" y="1760005"/>
            <a:ext cx="2010363" cy="3655444"/>
          </a:xfrm>
          <a:prstGeom prst="rect">
            <a:avLst/>
          </a:prstGeom>
        </p:spPr>
      </p:pic>
      <p:pic>
        <p:nvPicPr>
          <p:cNvPr id="8" name="Audio 7">
            <a:hlinkClick r:id="" action="ppaction://media"/>
            <a:extLst>
              <a:ext uri="{FF2B5EF4-FFF2-40B4-BE49-F238E27FC236}">
                <a16:creationId xmlns:a16="http://schemas.microsoft.com/office/drawing/2014/main" id="{6E16D32B-F387-4CCB-A733-2C37065B13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0025" y="6299200"/>
            <a:ext cx="406400" cy="406400"/>
          </a:xfrm>
          <a:prstGeom prst="rect">
            <a:avLst/>
          </a:prstGeom>
        </p:spPr>
      </p:pic>
    </p:spTree>
    <p:extLst>
      <p:ext uri="{BB962C8B-B14F-4D97-AF65-F5344CB8AC3E}">
        <p14:creationId xmlns:p14="http://schemas.microsoft.com/office/powerpoint/2010/main" val="515381222"/>
      </p:ext>
    </p:extLst>
  </p:cSld>
  <p:clrMapOvr>
    <a:masterClrMapping/>
  </p:clrMapOvr>
  <mc:AlternateContent xmlns:mc="http://schemas.openxmlformats.org/markup-compatibility/2006" xmlns:p14="http://schemas.microsoft.com/office/powerpoint/2010/main">
    <mc:Choice Requires="p14">
      <p:transition spd="med" p14:dur="700" advTm="17851">
        <p:fade/>
      </p:transition>
    </mc:Choice>
    <mc:Fallback xmlns="">
      <p:transition spd="med" advTm="178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876" y="609600"/>
            <a:ext cx="1599736" cy="1066800"/>
          </a:xfrm>
        </p:spPr>
        <p:txBody>
          <a:bodyPr/>
          <a:lstStyle/>
          <a:p>
            <a:r>
              <a:rPr lang="en-US" dirty="0">
                <a:solidFill>
                  <a:schemeClr val="tx1"/>
                </a:solidFill>
              </a:rPr>
              <a:t>Benefits</a:t>
            </a:r>
          </a:p>
        </p:txBody>
      </p:sp>
      <p:sp>
        <p:nvSpPr>
          <p:cNvPr id="2" name="Content Placeholder 1"/>
          <p:cNvSpPr>
            <a:spLocks noGrp="1"/>
          </p:cNvSpPr>
          <p:nvPr>
            <p:ph idx="1"/>
          </p:nvPr>
        </p:nvSpPr>
        <p:spPr>
          <a:xfrm>
            <a:off x="1522876" y="1905001"/>
            <a:ext cx="4571536" cy="3733799"/>
          </a:xfrm>
        </p:spPr>
        <p:txBody>
          <a:bodyPr/>
          <a:lstStyle/>
          <a:p>
            <a:r>
              <a:rPr lang="en-US" dirty="0"/>
              <a:t>Business/application logic sense</a:t>
            </a:r>
          </a:p>
          <a:p>
            <a:r>
              <a:rPr lang="en-US" dirty="0"/>
              <a:t>Saves money</a:t>
            </a:r>
          </a:p>
          <a:p>
            <a:r>
              <a:rPr lang="en-US" dirty="0"/>
              <a:t>Raise the computer knowledge of staff</a:t>
            </a:r>
          </a:p>
          <a:p>
            <a:r>
              <a:rPr lang="en-US" dirty="0"/>
              <a:t>Efficacy, effectiveness, CPI, ICARE, teamwork/communication</a:t>
            </a:r>
          </a:p>
          <a:p>
            <a:r>
              <a:rPr lang="en-US" dirty="0"/>
              <a:t>Do zero harm, the ICARE ethos</a:t>
            </a:r>
          </a:p>
        </p:txBody>
      </p:sp>
      <p:sp>
        <p:nvSpPr>
          <p:cNvPr id="5" name="TextBox 4">
            <a:extLst>
              <a:ext uri="{FF2B5EF4-FFF2-40B4-BE49-F238E27FC236}">
                <a16:creationId xmlns:a16="http://schemas.microsoft.com/office/drawing/2014/main" id="{9685AE1F-D474-4C85-BF8A-DE2CC4CEE9C7}"/>
              </a:ext>
            </a:extLst>
          </p:cNvPr>
          <p:cNvSpPr txBox="1"/>
          <p:nvPr/>
        </p:nvSpPr>
        <p:spPr>
          <a:xfrm>
            <a:off x="6856412" y="1981200"/>
            <a:ext cx="4495800" cy="1692771"/>
          </a:xfrm>
          <a:prstGeom prst="rect">
            <a:avLst/>
          </a:prstGeom>
          <a:noFill/>
          <a:ln>
            <a:solidFill>
              <a:schemeClr val="accent1">
                <a:lumMod val="20000"/>
                <a:lumOff val="80000"/>
              </a:schemeClr>
            </a:solidFill>
          </a:ln>
        </p:spPr>
        <p:txBody>
          <a:bodyPr wrap="square" rtlCol="0" anchor="ctr" anchorCtr="1">
            <a:spAutoFit/>
          </a:bodyPr>
          <a:lstStyle/>
          <a:p>
            <a:r>
              <a:rPr lang="en-US" sz="2400" b="1" dirty="0"/>
              <a:t>Recommendation:</a:t>
            </a:r>
          </a:p>
          <a:p>
            <a:r>
              <a:rPr lang="en-US" sz="4000" dirty="0"/>
              <a:t>LEAF committee for continuity of project</a:t>
            </a:r>
          </a:p>
        </p:txBody>
      </p:sp>
      <p:pic>
        <p:nvPicPr>
          <p:cNvPr id="6" name="Picture 5">
            <a:extLst>
              <a:ext uri="{FF2B5EF4-FFF2-40B4-BE49-F238E27FC236}">
                <a16:creationId xmlns:a16="http://schemas.microsoft.com/office/drawing/2014/main" id="{0A159767-7F57-4707-9541-874376F1A1AF}"/>
              </a:ext>
            </a:extLst>
          </p:cNvPr>
          <p:cNvPicPr>
            <a:picLocks noChangeAspect="1"/>
          </p:cNvPicPr>
          <p:nvPr/>
        </p:nvPicPr>
        <p:blipFill>
          <a:blip r:embed="rId5"/>
          <a:stretch>
            <a:fillRect/>
          </a:stretch>
        </p:blipFill>
        <p:spPr>
          <a:xfrm>
            <a:off x="6704013" y="3804879"/>
            <a:ext cx="1143000" cy="2481022"/>
          </a:xfrm>
          <a:prstGeom prst="rect">
            <a:avLst/>
          </a:prstGeom>
        </p:spPr>
      </p:pic>
      <p:pic>
        <p:nvPicPr>
          <p:cNvPr id="8" name="Audio 7">
            <a:hlinkClick r:id="" action="ppaction://media"/>
            <a:extLst>
              <a:ext uri="{FF2B5EF4-FFF2-40B4-BE49-F238E27FC236}">
                <a16:creationId xmlns:a16="http://schemas.microsoft.com/office/drawing/2014/main" id="{D77D5248-E995-4BC1-BB9B-CB17FF8CB3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0025" y="6299200"/>
            <a:ext cx="406400" cy="406400"/>
          </a:xfrm>
          <a:prstGeom prst="rect">
            <a:avLst/>
          </a:prstGeom>
        </p:spPr>
      </p:pic>
    </p:spTree>
    <p:extLst>
      <p:ext uri="{BB962C8B-B14F-4D97-AF65-F5344CB8AC3E}">
        <p14:creationId xmlns:p14="http://schemas.microsoft.com/office/powerpoint/2010/main" val="2819748410"/>
      </p:ext>
    </p:extLst>
  </p:cSld>
  <p:clrMapOvr>
    <a:masterClrMapping/>
  </p:clrMapOvr>
  <mc:AlternateContent xmlns:mc="http://schemas.openxmlformats.org/markup-compatibility/2006" xmlns:p14="http://schemas.microsoft.com/office/powerpoint/2010/main">
    <mc:Choice Requires="p14">
      <p:transition spd="med" p14:dur="700" advTm="18967">
        <p:fade/>
      </p:transition>
    </mc:Choice>
    <mc:Fallback xmlns="">
      <p:transition spd="med" advTm="189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1012" y="986454"/>
            <a:ext cx="8915402" cy="689946"/>
          </a:xfrm>
        </p:spPr>
        <p:txBody>
          <a:bodyPr/>
          <a:lstStyle/>
          <a:p>
            <a:pPr algn="ctr"/>
            <a:r>
              <a:rPr lang="en-US" dirty="0">
                <a:solidFill>
                  <a:schemeClr val="tx1"/>
                </a:solidFill>
              </a:rPr>
              <a:t>Application Potential in other Facilities</a:t>
            </a:r>
          </a:p>
        </p:txBody>
      </p:sp>
      <p:sp>
        <p:nvSpPr>
          <p:cNvPr id="2" name="Content Placeholder 1"/>
          <p:cNvSpPr>
            <a:spLocks noGrp="1"/>
          </p:cNvSpPr>
          <p:nvPr>
            <p:ph idx="1"/>
          </p:nvPr>
        </p:nvSpPr>
        <p:spPr/>
        <p:txBody>
          <a:bodyPr/>
          <a:lstStyle/>
          <a:p>
            <a:r>
              <a:rPr lang="en-US" dirty="0"/>
              <a:t>Yes</a:t>
            </a:r>
          </a:p>
          <a:p>
            <a:r>
              <a:rPr lang="en-US" dirty="0"/>
              <a:t>LEAF program has global access</a:t>
            </a:r>
          </a:p>
        </p:txBody>
      </p:sp>
      <p:pic>
        <p:nvPicPr>
          <p:cNvPr id="1026" name="Picture 2">
            <a:extLst>
              <a:ext uri="{FF2B5EF4-FFF2-40B4-BE49-F238E27FC236}">
                <a16:creationId xmlns:a16="http://schemas.microsoft.com/office/drawing/2014/main" id="{B40E3365-C618-4645-8EB6-7E8D29C326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411" y="3688557"/>
            <a:ext cx="7947583" cy="9953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8517E0-287B-400A-8F81-A215804B0FFA}"/>
              </a:ext>
            </a:extLst>
          </p:cNvPr>
          <p:cNvPicPr>
            <a:picLocks noChangeAspect="1"/>
          </p:cNvPicPr>
          <p:nvPr/>
        </p:nvPicPr>
        <p:blipFill>
          <a:blip r:embed="rId6"/>
          <a:stretch>
            <a:fillRect/>
          </a:stretch>
        </p:blipFill>
        <p:spPr>
          <a:xfrm>
            <a:off x="9489261" y="1603089"/>
            <a:ext cx="2011854" cy="3651821"/>
          </a:xfrm>
          <a:prstGeom prst="rect">
            <a:avLst/>
          </a:prstGeom>
        </p:spPr>
      </p:pic>
      <p:pic>
        <p:nvPicPr>
          <p:cNvPr id="7" name="Audio 6">
            <a:hlinkClick r:id="" action="ppaction://media"/>
            <a:extLst>
              <a:ext uri="{FF2B5EF4-FFF2-40B4-BE49-F238E27FC236}">
                <a16:creationId xmlns:a16="http://schemas.microsoft.com/office/drawing/2014/main" id="{A93BDA38-11B7-4014-9F25-5199A4EF90E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0025" y="6299200"/>
            <a:ext cx="406400" cy="406400"/>
          </a:xfrm>
          <a:prstGeom prst="rect">
            <a:avLst/>
          </a:prstGeom>
        </p:spPr>
      </p:pic>
    </p:spTree>
    <p:extLst>
      <p:ext uri="{BB962C8B-B14F-4D97-AF65-F5344CB8AC3E}">
        <p14:creationId xmlns:p14="http://schemas.microsoft.com/office/powerpoint/2010/main" val="2585531345"/>
      </p:ext>
    </p:extLst>
  </p:cSld>
  <p:clrMapOvr>
    <a:masterClrMapping/>
  </p:clrMapOvr>
  <mc:AlternateContent xmlns:mc="http://schemas.openxmlformats.org/markup-compatibility/2006" xmlns:p14="http://schemas.microsoft.com/office/powerpoint/2010/main">
    <mc:Choice Requires="p14">
      <p:transition spd="med" p14:dur="700" advTm="31500">
        <p:fade/>
      </p:transition>
    </mc:Choice>
    <mc:Fallback xmlns="">
      <p:transition spd="med" advTm="3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planning overview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project planning overview presentation.potx" id="{0D6D6775-FC9F-484B-A889-C0FCD86449E3}" vid="{CBE6795F-D548-4056-89FC-5BC618C494F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CB7DDF1937DD4E883F5C91DA104960" ma:contentTypeVersion="2" ma:contentTypeDescription="Create a new document." ma:contentTypeScope="" ma:versionID="2270691f7ae09d17a0ea8bec0ded8cb6">
  <xsd:schema xmlns:xsd="http://www.w3.org/2001/XMLSchema" xmlns:xs="http://www.w3.org/2001/XMLSchema" xmlns:p="http://schemas.microsoft.com/office/2006/metadata/properties" xmlns:ns2="0ada467a-2d2d-44c3-8d4f-1e368c7472cc" targetNamespace="http://schemas.microsoft.com/office/2006/metadata/properties" ma:root="true" ma:fieldsID="d63ad706eacc458b56f499deaea3abe8" ns2:_="">
    <xsd:import namespace="0ada467a-2d2d-44c3-8d4f-1e368c7472c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a467a-2d2d-44c3-8d4f-1e368c7472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D080C9-9C80-4E10-84A0-4CEA1F40D7AD}"/>
</file>

<file path=customXml/itemProps2.xml><?xml version="1.0" encoding="utf-8"?>
<ds:datastoreItem xmlns:ds="http://schemas.openxmlformats.org/officeDocument/2006/customXml" ds:itemID="{9A2626CA-8418-492A-B5F6-AB823866ABAF}"/>
</file>

<file path=customXml/itemProps3.xml><?xml version="1.0" encoding="utf-8"?>
<ds:datastoreItem xmlns:ds="http://schemas.openxmlformats.org/officeDocument/2006/customXml" ds:itemID="{684AEA88-E699-4782-8AE9-200464AE2D37}"/>
</file>

<file path=docProps/app.xml><?xml version="1.0" encoding="utf-8"?>
<Properties xmlns="http://schemas.openxmlformats.org/officeDocument/2006/extended-properties" xmlns:vt="http://schemas.openxmlformats.org/officeDocument/2006/docPropsVTypes">
  <Template>Business project planning overview presentation</Template>
  <TotalTime>6557</TotalTime>
  <Words>630</Words>
  <Application>Microsoft Office PowerPoint</Application>
  <PresentationFormat>Custom</PresentationFormat>
  <Paragraphs>66</Paragraphs>
  <Slides>9</Slides>
  <Notes>9</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Project planning overview presentation</vt:lpstr>
      <vt:lpstr>JEVZ LEAF Optimization Initiative</vt:lpstr>
      <vt:lpstr>LEAF Description and Background</vt:lpstr>
      <vt:lpstr>Project Goal: Improve the efficacy of the Light Electronic Action Framework (LEAF) system at James E. Van Zandt (JEVZ) by creating a robust LEAF program for the facility.</vt:lpstr>
      <vt:lpstr>PowerPoint Presentation</vt:lpstr>
      <vt:lpstr>Planning and Development</vt:lpstr>
      <vt:lpstr>Implementation</vt:lpstr>
      <vt:lpstr>Results</vt:lpstr>
      <vt:lpstr>Benefits</vt:lpstr>
      <vt:lpstr>Application Potential in other Facilities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Cavanagh, James V.</dc:creator>
  <cp:lastModifiedBy>Cavanagh, James V.</cp:lastModifiedBy>
  <cp:revision>60</cp:revision>
  <dcterms:created xsi:type="dcterms:W3CDTF">2021-02-26T13:49:57Z</dcterms:created>
  <dcterms:modified xsi:type="dcterms:W3CDTF">2021-03-12T17:43:40Z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0x01010008CB7DDF1937DD4E883F5C91DA104960</vt:lpwstr>
  </property>
</Properties>
</file>