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9"/>
  </p:notesMasterIdLst>
  <p:handoutMasterIdLst>
    <p:handoutMasterId r:id="rId10"/>
  </p:handoutMasterIdLst>
  <p:sldIdLst>
    <p:sldId id="412" r:id="rId5"/>
    <p:sldId id="587" r:id="rId6"/>
    <p:sldId id="588" r:id="rId7"/>
    <p:sldId id="395"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1" clrIdx="0"/>
  <p:cmAuthor id="1" name="Fennell, Kimberly N." initials="FN" lastIdx="1" clrIdx="1">
    <p:extLst>
      <p:ext uri="{19B8F6BF-5375-455C-9EA6-DF929625EA0E}">
        <p15:presenceInfo xmlns:p15="http://schemas.microsoft.com/office/powerpoint/2012/main" userId="S::kimberly.fennell1@va.gov::c99f5312-bc55-4fbd-95ea-06052acee7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967" autoAdjust="0"/>
  </p:normalViewPr>
  <p:slideViewPr>
    <p:cSldViewPr snapToGrid="0">
      <p:cViewPr varScale="1">
        <p:scale>
          <a:sx n="85" d="100"/>
          <a:sy n="85" d="100"/>
        </p:scale>
        <p:origin x="2364" y="9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DC0D98-AA5A-41FB-949F-831838626B9D}"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3C9DF3D-6594-4042-B0DB-BAC54F3C4621}">
      <dgm:prSet phldr="0"/>
      <dgm:spPr/>
      <dgm:t>
        <a:bodyPr/>
        <a:lstStyle/>
        <a:p>
          <a:pPr>
            <a:lnSpc>
              <a:spcPct val="100000"/>
            </a:lnSpc>
          </a:pPr>
          <a:r>
            <a:rPr lang="en-US" dirty="0">
              <a:latin typeface="Calibri"/>
            </a:rPr>
            <a:t>Centralize All Medical Support Assistants (MSA) Under Health Administration Service (HAS)</a:t>
          </a:r>
          <a:endParaRPr lang="en-US" dirty="0"/>
        </a:p>
      </dgm:t>
    </dgm:pt>
    <dgm:pt modelId="{BFEA1A8C-4D39-4338-924A-DD7282696720}" type="parTrans" cxnId="{B2313486-A1DD-4D70-8610-5A015F38055A}">
      <dgm:prSet/>
      <dgm:spPr/>
      <dgm:t>
        <a:bodyPr/>
        <a:lstStyle/>
        <a:p>
          <a:endParaRPr lang="en-US"/>
        </a:p>
      </dgm:t>
    </dgm:pt>
    <dgm:pt modelId="{26C77D4D-D78F-484C-B796-DA0C6624A252}" type="sibTrans" cxnId="{B2313486-A1DD-4D70-8610-5A015F38055A}">
      <dgm:prSet/>
      <dgm:spPr/>
      <dgm:t>
        <a:bodyPr/>
        <a:lstStyle/>
        <a:p>
          <a:endParaRPr lang="en-US"/>
        </a:p>
      </dgm:t>
    </dgm:pt>
    <dgm:pt modelId="{FED9C5CF-0AE3-4A75-B7DC-87B92F4D77A6}">
      <dgm:prSet/>
      <dgm:spPr/>
      <dgm:t>
        <a:bodyPr/>
        <a:lstStyle/>
        <a:p>
          <a:pPr>
            <a:lnSpc>
              <a:spcPct val="100000"/>
            </a:lnSpc>
          </a:pPr>
          <a:r>
            <a:rPr lang="en-US" dirty="0">
              <a:latin typeface="Calibri"/>
            </a:rPr>
            <a:t>Provide Customer</a:t>
          </a:r>
          <a:r>
            <a:rPr lang="en-US" dirty="0"/>
            <a:t> Service Training to MSAs</a:t>
          </a:r>
        </a:p>
      </dgm:t>
    </dgm:pt>
    <dgm:pt modelId="{F463608E-056F-40CA-806C-933BFDA08C7C}" type="parTrans" cxnId="{595E7565-25A1-4815-8CC3-37FB1D027BDE}">
      <dgm:prSet/>
      <dgm:spPr/>
      <dgm:t>
        <a:bodyPr/>
        <a:lstStyle/>
        <a:p>
          <a:endParaRPr lang="en-US"/>
        </a:p>
      </dgm:t>
    </dgm:pt>
    <dgm:pt modelId="{1C7401A3-5E7E-4296-B219-498A705E0C53}" type="sibTrans" cxnId="{595E7565-25A1-4815-8CC3-37FB1D027BDE}">
      <dgm:prSet/>
      <dgm:spPr/>
      <dgm:t>
        <a:bodyPr/>
        <a:lstStyle/>
        <a:p>
          <a:endParaRPr lang="en-US"/>
        </a:p>
      </dgm:t>
    </dgm:pt>
    <dgm:pt modelId="{B08DF61E-7DD4-41B4-BE72-DFDEFF84B760}">
      <dgm:prSet/>
      <dgm:spPr/>
      <dgm:t>
        <a:bodyPr/>
        <a:lstStyle/>
        <a:p>
          <a:pPr>
            <a:lnSpc>
              <a:spcPct val="100000"/>
            </a:lnSpc>
          </a:pPr>
          <a:r>
            <a:rPr lang="en-US" dirty="0"/>
            <a:t>Provide Automated Call Distribution (ACD) Lines to All Clinics</a:t>
          </a:r>
        </a:p>
      </dgm:t>
    </dgm:pt>
    <dgm:pt modelId="{98369511-ED37-49EE-B295-A668EF89BB17}" type="parTrans" cxnId="{7EE9EEA3-45F9-40F7-8F48-4C5D2A4C1AF5}">
      <dgm:prSet/>
      <dgm:spPr/>
      <dgm:t>
        <a:bodyPr/>
        <a:lstStyle/>
        <a:p>
          <a:endParaRPr lang="en-US"/>
        </a:p>
      </dgm:t>
    </dgm:pt>
    <dgm:pt modelId="{85EAEA39-A040-47E1-AA46-20EC15E0D650}" type="sibTrans" cxnId="{7EE9EEA3-45F9-40F7-8F48-4C5D2A4C1AF5}">
      <dgm:prSet/>
      <dgm:spPr/>
      <dgm:t>
        <a:bodyPr/>
        <a:lstStyle/>
        <a:p>
          <a:endParaRPr lang="en-US"/>
        </a:p>
      </dgm:t>
    </dgm:pt>
    <dgm:pt modelId="{33D6047E-E9ED-42F9-B2A3-D1F3A352E99E}">
      <dgm:prSet/>
      <dgm:spPr/>
      <dgm:t>
        <a:bodyPr/>
        <a:lstStyle/>
        <a:p>
          <a:pPr>
            <a:lnSpc>
              <a:spcPct val="100000"/>
            </a:lnSpc>
          </a:pPr>
          <a:r>
            <a:rPr lang="en-US" dirty="0">
              <a:solidFill>
                <a:schemeClr val="tx1"/>
              </a:solidFill>
              <a:latin typeface="Calibri"/>
            </a:rPr>
            <a:t>Evaluate Staffing Models</a:t>
          </a:r>
        </a:p>
      </dgm:t>
    </dgm:pt>
    <dgm:pt modelId="{5E4C9059-A29A-47E8-848C-23B3060E8CA0}" type="parTrans" cxnId="{1B74838C-7943-4134-8772-1406E17F9C07}">
      <dgm:prSet/>
      <dgm:spPr/>
      <dgm:t>
        <a:bodyPr/>
        <a:lstStyle/>
        <a:p>
          <a:endParaRPr lang="en-US"/>
        </a:p>
      </dgm:t>
    </dgm:pt>
    <dgm:pt modelId="{54BC4C2B-DA0D-470B-9DA7-28D8BD773049}" type="sibTrans" cxnId="{1B74838C-7943-4134-8772-1406E17F9C07}">
      <dgm:prSet/>
      <dgm:spPr/>
      <dgm:t>
        <a:bodyPr/>
        <a:lstStyle/>
        <a:p>
          <a:endParaRPr lang="en-US"/>
        </a:p>
      </dgm:t>
    </dgm:pt>
    <dgm:pt modelId="{A20C12FB-92BC-4906-9B54-A3B886505BF0}" type="pres">
      <dgm:prSet presAssocID="{1DDC0D98-AA5A-41FB-949F-831838626B9D}" presName="root" presStyleCnt="0">
        <dgm:presLayoutVars>
          <dgm:dir/>
          <dgm:resizeHandles val="exact"/>
        </dgm:presLayoutVars>
      </dgm:prSet>
      <dgm:spPr/>
    </dgm:pt>
    <dgm:pt modelId="{3F9818A8-B864-432D-B41C-11FD311C79BD}" type="pres">
      <dgm:prSet presAssocID="{33C9DF3D-6594-4042-B0DB-BAC54F3C4621}" presName="compNode" presStyleCnt="0"/>
      <dgm:spPr/>
    </dgm:pt>
    <dgm:pt modelId="{2FB232AB-505F-4985-852F-1888E0F0987D}" type="pres">
      <dgm:prSet presAssocID="{33C9DF3D-6594-4042-B0DB-BAC54F3C4621}" presName="bgRect" presStyleLbl="bgShp" presStyleIdx="0" presStyleCnt="4"/>
      <dgm:spPr/>
    </dgm:pt>
    <dgm:pt modelId="{87CE2D25-E4B7-457C-B9AB-10750435F4AB}" type="pres">
      <dgm:prSet presAssocID="{33C9DF3D-6594-4042-B0DB-BAC54F3C462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eb Design"/>
        </a:ext>
      </dgm:extLst>
    </dgm:pt>
    <dgm:pt modelId="{128A8235-878E-4309-AD10-CF18A8331007}" type="pres">
      <dgm:prSet presAssocID="{33C9DF3D-6594-4042-B0DB-BAC54F3C4621}" presName="spaceRect" presStyleCnt="0"/>
      <dgm:spPr/>
    </dgm:pt>
    <dgm:pt modelId="{388202BC-65EB-456E-B53A-53124B4B03AC}" type="pres">
      <dgm:prSet presAssocID="{33C9DF3D-6594-4042-B0DB-BAC54F3C4621}" presName="parTx" presStyleLbl="revTx" presStyleIdx="0" presStyleCnt="4">
        <dgm:presLayoutVars>
          <dgm:chMax val="0"/>
          <dgm:chPref val="0"/>
        </dgm:presLayoutVars>
      </dgm:prSet>
      <dgm:spPr/>
    </dgm:pt>
    <dgm:pt modelId="{9DF4132E-374E-4252-9AED-FED50F17B465}" type="pres">
      <dgm:prSet presAssocID="{26C77D4D-D78F-484C-B796-DA0C6624A252}" presName="sibTrans" presStyleCnt="0"/>
      <dgm:spPr/>
    </dgm:pt>
    <dgm:pt modelId="{BF82EBD5-AB64-44C2-AA82-FFF5F74BCFBF}" type="pres">
      <dgm:prSet presAssocID="{FED9C5CF-0AE3-4A75-B7DC-87B92F4D77A6}" presName="compNode" presStyleCnt="0"/>
      <dgm:spPr/>
    </dgm:pt>
    <dgm:pt modelId="{B8E3CE64-03DC-4F30-A219-20E488F73E7A}" type="pres">
      <dgm:prSet presAssocID="{FED9C5CF-0AE3-4A75-B7DC-87B92F4D77A6}" presName="bgRect" presStyleLbl="bgShp" presStyleIdx="1" presStyleCnt="4"/>
      <dgm:spPr/>
    </dgm:pt>
    <dgm:pt modelId="{CE1AE2E3-E753-49D6-9916-34D8E4182216}" type="pres">
      <dgm:prSet presAssocID="{FED9C5CF-0AE3-4A75-B7DC-87B92F4D77A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1D1886C6-29DE-45FC-8C15-4E153E2F6A58}" type="pres">
      <dgm:prSet presAssocID="{FED9C5CF-0AE3-4A75-B7DC-87B92F4D77A6}" presName="spaceRect" presStyleCnt="0"/>
      <dgm:spPr/>
    </dgm:pt>
    <dgm:pt modelId="{3D9BE69C-3319-4504-8068-F70185BF85A5}" type="pres">
      <dgm:prSet presAssocID="{FED9C5CF-0AE3-4A75-B7DC-87B92F4D77A6}" presName="parTx" presStyleLbl="revTx" presStyleIdx="1" presStyleCnt="4">
        <dgm:presLayoutVars>
          <dgm:chMax val="0"/>
          <dgm:chPref val="0"/>
        </dgm:presLayoutVars>
      </dgm:prSet>
      <dgm:spPr/>
    </dgm:pt>
    <dgm:pt modelId="{32B0A0F4-E1EF-427C-AB8C-7E26CAE40875}" type="pres">
      <dgm:prSet presAssocID="{1C7401A3-5E7E-4296-B219-498A705E0C53}" presName="sibTrans" presStyleCnt="0"/>
      <dgm:spPr/>
    </dgm:pt>
    <dgm:pt modelId="{25E8CE42-D542-42AC-8398-4BC3A96193B4}" type="pres">
      <dgm:prSet presAssocID="{B08DF61E-7DD4-41B4-BE72-DFDEFF84B760}" presName="compNode" presStyleCnt="0"/>
      <dgm:spPr/>
    </dgm:pt>
    <dgm:pt modelId="{397473D4-60C7-4EA1-9ACF-57380E1FAE04}" type="pres">
      <dgm:prSet presAssocID="{B08DF61E-7DD4-41B4-BE72-DFDEFF84B760}" presName="bgRect" presStyleLbl="bgShp" presStyleIdx="2" presStyleCnt="4"/>
      <dgm:spPr/>
    </dgm:pt>
    <dgm:pt modelId="{ADC8E31F-6F26-43CC-ABD0-5EC52BBC4C26}" type="pres">
      <dgm:prSet presAssocID="{B08DF61E-7DD4-41B4-BE72-DFDEFF84B76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se"/>
        </a:ext>
      </dgm:extLst>
    </dgm:pt>
    <dgm:pt modelId="{3C7F4D17-1E52-4BE3-A5EE-2EDCAB8463F6}" type="pres">
      <dgm:prSet presAssocID="{B08DF61E-7DD4-41B4-BE72-DFDEFF84B760}" presName="spaceRect" presStyleCnt="0"/>
      <dgm:spPr/>
    </dgm:pt>
    <dgm:pt modelId="{0111158A-7D1B-4592-BB6B-363B4DE0CCC5}" type="pres">
      <dgm:prSet presAssocID="{B08DF61E-7DD4-41B4-BE72-DFDEFF84B760}" presName="parTx" presStyleLbl="revTx" presStyleIdx="2" presStyleCnt="4">
        <dgm:presLayoutVars>
          <dgm:chMax val="0"/>
          <dgm:chPref val="0"/>
        </dgm:presLayoutVars>
      </dgm:prSet>
      <dgm:spPr/>
    </dgm:pt>
    <dgm:pt modelId="{AF793589-E0E1-476F-8281-DAF83762EE70}" type="pres">
      <dgm:prSet presAssocID="{85EAEA39-A040-47E1-AA46-20EC15E0D650}" presName="sibTrans" presStyleCnt="0"/>
      <dgm:spPr/>
    </dgm:pt>
    <dgm:pt modelId="{2A2DA93B-1299-4314-AD1B-FC1BB9AAF7B5}" type="pres">
      <dgm:prSet presAssocID="{33D6047E-E9ED-42F9-B2A3-D1F3A352E99E}" presName="compNode" presStyleCnt="0"/>
      <dgm:spPr/>
    </dgm:pt>
    <dgm:pt modelId="{A65CFA28-8AF8-4787-9CBD-DF38DF4A2D1A}" type="pres">
      <dgm:prSet presAssocID="{33D6047E-E9ED-42F9-B2A3-D1F3A352E99E}" presName="bgRect" presStyleLbl="bgShp" presStyleIdx="3" presStyleCnt="4"/>
      <dgm:spPr/>
    </dgm:pt>
    <dgm:pt modelId="{83FF9A5A-D44A-4903-A62C-553C3E20EAAD}" type="pres">
      <dgm:prSet presAssocID="{33D6047E-E9ED-42F9-B2A3-D1F3A352E99E}"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Group of people"/>
        </a:ext>
      </dgm:extLst>
    </dgm:pt>
    <dgm:pt modelId="{6A31781B-2059-4EAE-8CDB-EC718329CEC3}" type="pres">
      <dgm:prSet presAssocID="{33D6047E-E9ED-42F9-B2A3-D1F3A352E99E}" presName="spaceRect" presStyleCnt="0"/>
      <dgm:spPr/>
    </dgm:pt>
    <dgm:pt modelId="{6DD1C4D0-3312-4BE8-A31E-B999A2AF3DD5}" type="pres">
      <dgm:prSet presAssocID="{33D6047E-E9ED-42F9-B2A3-D1F3A352E99E}" presName="parTx" presStyleLbl="revTx" presStyleIdx="3" presStyleCnt="4">
        <dgm:presLayoutVars>
          <dgm:chMax val="0"/>
          <dgm:chPref val="0"/>
        </dgm:presLayoutVars>
      </dgm:prSet>
      <dgm:spPr/>
    </dgm:pt>
  </dgm:ptLst>
  <dgm:cxnLst>
    <dgm:cxn modelId="{BB289215-32A9-4B19-B330-07ED4723840C}" type="presOf" srcId="{FED9C5CF-0AE3-4A75-B7DC-87B92F4D77A6}" destId="{3D9BE69C-3319-4504-8068-F70185BF85A5}" srcOrd="0" destOrd="0" presId="urn:microsoft.com/office/officeart/2018/2/layout/IconVerticalSolidList"/>
    <dgm:cxn modelId="{EF1BC415-1B73-469F-AA2B-42FD51D7BEEE}" type="presOf" srcId="{B08DF61E-7DD4-41B4-BE72-DFDEFF84B760}" destId="{0111158A-7D1B-4592-BB6B-363B4DE0CCC5}" srcOrd="0" destOrd="0" presId="urn:microsoft.com/office/officeart/2018/2/layout/IconVerticalSolidList"/>
    <dgm:cxn modelId="{595E7565-25A1-4815-8CC3-37FB1D027BDE}" srcId="{1DDC0D98-AA5A-41FB-949F-831838626B9D}" destId="{FED9C5CF-0AE3-4A75-B7DC-87B92F4D77A6}" srcOrd="1" destOrd="0" parTransId="{F463608E-056F-40CA-806C-933BFDA08C7C}" sibTransId="{1C7401A3-5E7E-4296-B219-498A705E0C53}"/>
    <dgm:cxn modelId="{B2313486-A1DD-4D70-8610-5A015F38055A}" srcId="{1DDC0D98-AA5A-41FB-949F-831838626B9D}" destId="{33C9DF3D-6594-4042-B0DB-BAC54F3C4621}" srcOrd="0" destOrd="0" parTransId="{BFEA1A8C-4D39-4338-924A-DD7282696720}" sibTransId="{26C77D4D-D78F-484C-B796-DA0C6624A252}"/>
    <dgm:cxn modelId="{1B74838C-7943-4134-8772-1406E17F9C07}" srcId="{1DDC0D98-AA5A-41FB-949F-831838626B9D}" destId="{33D6047E-E9ED-42F9-B2A3-D1F3A352E99E}" srcOrd="3" destOrd="0" parTransId="{5E4C9059-A29A-47E8-848C-23B3060E8CA0}" sibTransId="{54BC4C2B-DA0D-470B-9DA7-28D8BD773049}"/>
    <dgm:cxn modelId="{EC608190-E660-4C73-83D5-DF293098DE66}" type="presOf" srcId="{33D6047E-E9ED-42F9-B2A3-D1F3A352E99E}" destId="{6DD1C4D0-3312-4BE8-A31E-B999A2AF3DD5}" srcOrd="0" destOrd="0" presId="urn:microsoft.com/office/officeart/2018/2/layout/IconVerticalSolidList"/>
    <dgm:cxn modelId="{2BA7F9A2-DFF7-46B0-A7D0-DBBFE96A5E2E}" type="presOf" srcId="{1DDC0D98-AA5A-41FB-949F-831838626B9D}" destId="{A20C12FB-92BC-4906-9B54-A3B886505BF0}" srcOrd="0" destOrd="0" presId="urn:microsoft.com/office/officeart/2018/2/layout/IconVerticalSolidList"/>
    <dgm:cxn modelId="{7EE9EEA3-45F9-40F7-8F48-4C5D2A4C1AF5}" srcId="{1DDC0D98-AA5A-41FB-949F-831838626B9D}" destId="{B08DF61E-7DD4-41B4-BE72-DFDEFF84B760}" srcOrd="2" destOrd="0" parTransId="{98369511-ED37-49EE-B295-A668EF89BB17}" sibTransId="{85EAEA39-A040-47E1-AA46-20EC15E0D650}"/>
    <dgm:cxn modelId="{4EF22EB7-04CA-4C54-B29C-EC31CFC5F362}" type="presOf" srcId="{33C9DF3D-6594-4042-B0DB-BAC54F3C4621}" destId="{388202BC-65EB-456E-B53A-53124B4B03AC}" srcOrd="0" destOrd="0" presId="urn:microsoft.com/office/officeart/2018/2/layout/IconVerticalSolidList"/>
    <dgm:cxn modelId="{3E7BDC8C-4A9F-4EC1-B9DC-7D7069EB2B0D}" type="presParOf" srcId="{A20C12FB-92BC-4906-9B54-A3B886505BF0}" destId="{3F9818A8-B864-432D-B41C-11FD311C79BD}" srcOrd="0" destOrd="0" presId="urn:microsoft.com/office/officeart/2018/2/layout/IconVerticalSolidList"/>
    <dgm:cxn modelId="{98A647C0-8ECF-43A9-9D93-7577C59E42D5}" type="presParOf" srcId="{3F9818A8-B864-432D-B41C-11FD311C79BD}" destId="{2FB232AB-505F-4985-852F-1888E0F0987D}" srcOrd="0" destOrd="0" presId="urn:microsoft.com/office/officeart/2018/2/layout/IconVerticalSolidList"/>
    <dgm:cxn modelId="{CA933E1F-AF29-4CA9-8354-C8C320260F38}" type="presParOf" srcId="{3F9818A8-B864-432D-B41C-11FD311C79BD}" destId="{87CE2D25-E4B7-457C-B9AB-10750435F4AB}" srcOrd="1" destOrd="0" presId="urn:microsoft.com/office/officeart/2018/2/layout/IconVerticalSolidList"/>
    <dgm:cxn modelId="{180D4ABC-8959-41B6-9F9B-A47929F32A20}" type="presParOf" srcId="{3F9818A8-B864-432D-B41C-11FD311C79BD}" destId="{128A8235-878E-4309-AD10-CF18A8331007}" srcOrd="2" destOrd="0" presId="urn:microsoft.com/office/officeart/2018/2/layout/IconVerticalSolidList"/>
    <dgm:cxn modelId="{66DF2A35-0760-4A09-9956-93295F20D5C7}" type="presParOf" srcId="{3F9818A8-B864-432D-B41C-11FD311C79BD}" destId="{388202BC-65EB-456E-B53A-53124B4B03AC}" srcOrd="3" destOrd="0" presId="urn:microsoft.com/office/officeart/2018/2/layout/IconVerticalSolidList"/>
    <dgm:cxn modelId="{94F94CF8-008A-4538-8C90-2E6869AEA8F6}" type="presParOf" srcId="{A20C12FB-92BC-4906-9B54-A3B886505BF0}" destId="{9DF4132E-374E-4252-9AED-FED50F17B465}" srcOrd="1" destOrd="0" presId="urn:microsoft.com/office/officeart/2018/2/layout/IconVerticalSolidList"/>
    <dgm:cxn modelId="{5B64FFAD-404A-4560-9CC9-85806A428846}" type="presParOf" srcId="{A20C12FB-92BC-4906-9B54-A3B886505BF0}" destId="{BF82EBD5-AB64-44C2-AA82-FFF5F74BCFBF}" srcOrd="2" destOrd="0" presId="urn:microsoft.com/office/officeart/2018/2/layout/IconVerticalSolidList"/>
    <dgm:cxn modelId="{64CDB082-A054-46C5-A2A2-8EF36E756AF6}" type="presParOf" srcId="{BF82EBD5-AB64-44C2-AA82-FFF5F74BCFBF}" destId="{B8E3CE64-03DC-4F30-A219-20E488F73E7A}" srcOrd="0" destOrd="0" presId="urn:microsoft.com/office/officeart/2018/2/layout/IconVerticalSolidList"/>
    <dgm:cxn modelId="{C88BDFB5-6BF7-4B8C-AB94-BB3F1517AB88}" type="presParOf" srcId="{BF82EBD5-AB64-44C2-AA82-FFF5F74BCFBF}" destId="{CE1AE2E3-E753-49D6-9916-34D8E4182216}" srcOrd="1" destOrd="0" presId="urn:microsoft.com/office/officeart/2018/2/layout/IconVerticalSolidList"/>
    <dgm:cxn modelId="{B4A66A11-8298-400D-B303-20F93E5630CB}" type="presParOf" srcId="{BF82EBD5-AB64-44C2-AA82-FFF5F74BCFBF}" destId="{1D1886C6-29DE-45FC-8C15-4E153E2F6A58}" srcOrd="2" destOrd="0" presId="urn:microsoft.com/office/officeart/2018/2/layout/IconVerticalSolidList"/>
    <dgm:cxn modelId="{76D1A03C-33E8-42EB-BFD1-C08F77704CE1}" type="presParOf" srcId="{BF82EBD5-AB64-44C2-AA82-FFF5F74BCFBF}" destId="{3D9BE69C-3319-4504-8068-F70185BF85A5}" srcOrd="3" destOrd="0" presId="urn:microsoft.com/office/officeart/2018/2/layout/IconVerticalSolidList"/>
    <dgm:cxn modelId="{8980CB8F-8220-4137-B120-849CBFE4FD0D}" type="presParOf" srcId="{A20C12FB-92BC-4906-9B54-A3B886505BF0}" destId="{32B0A0F4-E1EF-427C-AB8C-7E26CAE40875}" srcOrd="3" destOrd="0" presId="urn:microsoft.com/office/officeart/2018/2/layout/IconVerticalSolidList"/>
    <dgm:cxn modelId="{2098B6A3-B68B-4119-A6EB-A051F35A5F2D}" type="presParOf" srcId="{A20C12FB-92BC-4906-9B54-A3B886505BF0}" destId="{25E8CE42-D542-42AC-8398-4BC3A96193B4}" srcOrd="4" destOrd="0" presId="urn:microsoft.com/office/officeart/2018/2/layout/IconVerticalSolidList"/>
    <dgm:cxn modelId="{2788459A-F73C-47E3-B4B2-0714EB43E225}" type="presParOf" srcId="{25E8CE42-D542-42AC-8398-4BC3A96193B4}" destId="{397473D4-60C7-4EA1-9ACF-57380E1FAE04}" srcOrd="0" destOrd="0" presId="urn:microsoft.com/office/officeart/2018/2/layout/IconVerticalSolidList"/>
    <dgm:cxn modelId="{34695B44-0980-4D34-9EF0-F99A7BB34F15}" type="presParOf" srcId="{25E8CE42-D542-42AC-8398-4BC3A96193B4}" destId="{ADC8E31F-6F26-43CC-ABD0-5EC52BBC4C26}" srcOrd="1" destOrd="0" presId="urn:microsoft.com/office/officeart/2018/2/layout/IconVerticalSolidList"/>
    <dgm:cxn modelId="{2905BA03-2CC4-4D75-9D10-00A3C0292E54}" type="presParOf" srcId="{25E8CE42-D542-42AC-8398-4BC3A96193B4}" destId="{3C7F4D17-1E52-4BE3-A5EE-2EDCAB8463F6}" srcOrd="2" destOrd="0" presId="urn:microsoft.com/office/officeart/2018/2/layout/IconVerticalSolidList"/>
    <dgm:cxn modelId="{090E72F2-B156-4E84-A18F-5E9D97A427E9}" type="presParOf" srcId="{25E8CE42-D542-42AC-8398-4BC3A96193B4}" destId="{0111158A-7D1B-4592-BB6B-363B4DE0CCC5}" srcOrd="3" destOrd="0" presId="urn:microsoft.com/office/officeart/2018/2/layout/IconVerticalSolidList"/>
    <dgm:cxn modelId="{9008F437-C980-4B43-8D5A-07CE684EC7E4}" type="presParOf" srcId="{A20C12FB-92BC-4906-9B54-A3B886505BF0}" destId="{AF793589-E0E1-476F-8281-DAF83762EE70}" srcOrd="5" destOrd="0" presId="urn:microsoft.com/office/officeart/2018/2/layout/IconVerticalSolidList"/>
    <dgm:cxn modelId="{A71BD552-2013-4AF8-815C-81F683F58990}" type="presParOf" srcId="{A20C12FB-92BC-4906-9B54-A3B886505BF0}" destId="{2A2DA93B-1299-4314-AD1B-FC1BB9AAF7B5}" srcOrd="6" destOrd="0" presId="urn:microsoft.com/office/officeart/2018/2/layout/IconVerticalSolidList"/>
    <dgm:cxn modelId="{85B9A9DE-3530-47C8-9675-EB3855D6A818}" type="presParOf" srcId="{2A2DA93B-1299-4314-AD1B-FC1BB9AAF7B5}" destId="{A65CFA28-8AF8-4787-9CBD-DF38DF4A2D1A}" srcOrd="0" destOrd="0" presId="urn:microsoft.com/office/officeart/2018/2/layout/IconVerticalSolidList"/>
    <dgm:cxn modelId="{97F27D57-CB2F-42DC-8F7D-C99B7D4E1425}" type="presParOf" srcId="{2A2DA93B-1299-4314-AD1B-FC1BB9AAF7B5}" destId="{83FF9A5A-D44A-4903-A62C-553C3E20EAAD}" srcOrd="1" destOrd="0" presId="urn:microsoft.com/office/officeart/2018/2/layout/IconVerticalSolidList"/>
    <dgm:cxn modelId="{281C55C3-A78C-4139-AE2A-0804F70117B8}" type="presParOf" srcId="{2A2DA93B-1299-4314-AD1B-FC1BB9AAF7B5}" destId="{6A31781B-2059-4EAE-8CDB-EC718329CEC3}" srcOrd="2" destOrd="0" presId="urn:microsoft.com/office/officeart/2018/2/layout/IconVerticalSolidList"/>
    <dgm:cxn modelId="{15CCE704-0006-41BB-AB84-6A426B14AEFC}" type="presParOf" srcId="{2A2DA93B-1299-4314-AD1B-FC1BB9AAF7B5}" destId="{6DD1C4D0-3312-4BE8-A31E-B999A2AF3DD5}"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232AB-505F-4985-852F-1888E0F0987D}">
      <dsp:nvSpPr>
        <dsp:cNvPr id="0" name=""/>
        <dsp:cNvSpPr/>
      </dsp:nvSpPr>
      <dsp:spPr>
        <a:xfrm>
          <a:off x="0" y="1615"/>
          <a:ext cx="7227519" cy="8190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CE2D25-E4B7-457C-B9AB-10750435F4AB}">
      <dsp:nvSpPr>
        <dsp:cNvPr id="0" name=""/>
        <dsp:cNvSpPr/>
      </dsp:nvSpPr>
      <dsp:spPr>
        <a:xfrm>
          <a:off x="247751" y="185894"/>
          <a:ext cx="450457" cy="4504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8202BC-65EB-456E-B53A-53124B4B03AC}">
      <dsp:nvSpPr>
        <dsp:cNvPr id="0" name=""/>
        <dsp:cNvSpPr/>
      </dsp:nvSpPr>
      <dsp:spPr>
        <a:xfrm>
          <a:off x="945961" y="1615"/>
          <a:ext cx="6281557" cy="819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9" tIns="86679" rIns="86679" bIns="86679"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Calibri"/>
            </a:rPr>
            <a:t>Centralize All Medical Support Assistants (MSA) Under Health Administration Service (HAS)</a:t>
          </a:r>
          <a:endParaRPr lang="en-US" sz="2000" kern="1200" dirty="0"/>
        </a:p>
      </dsp:txBody>
      <dsp:txXfrm>
        <a:off x="945961" y="1615"/>
        <a:ext cx="6281557" cy="819013"/>
      </dsp:txXfrm>
    </dsp:sp>
    <dsp:sp modelId="{B8E3CE64-03DC-4F30-A219-20E488F73E7A}">
      <dsp:nvSpPr>
        <dsp:cNvPr id="0" name=""/>
        <dsp:cNvSpPr/>
      </dsp:nvSpPr>
      <dsp:spPr>
        <a:xfrm>
          <a:off x="0" y="1025383"/>
          <a:ext cx="7227519" cy="8190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1AE2E3-E753-49D6-9916-34D8E4182216}">
      <dsp:nvSpPr>
        <dsp:cNvPr id="0" name=""/>
        <dsp:cNvSpPr/>
      </dsp:nvSpPr>
      <dsp:spPr>
        <a:xfrm>
          <a:off x="247751" y="1209661"/>
          <a:ext cx="450457" cy="4504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9BE69C-3319-4504-8068-F70185BF85A5}">
      <dsp:nvSpPr>
        <dsp:cNvPr id="0" name=""/>
        <dsp:cNvSpPr/>
      </dsp:nvSpPr>
      <dsp:spPr>
        <a:xfrm>
          <a:off x="945961" y="1025383"/>
          <a:ext cx="6281557" cy="819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9" tIns="86679" rIns="86679" bIns="86679"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Calibri"/>
            </a:rPr>
            <a:t>Provide Customer</a:t>
          </a:r>
          <a:r>
            <a:rPr lang="en-US" sz="2000" kern="1200" dirty="0"/>
            <a:t> Service Training to MSAs</a:t>
          </a:r>
        </a:p>
      </dsp:txBody>
      <dsp:txXfrm>
        <a:off x="945961" y="1025383"/>
        <a:ext cx="6281557" cy="819013"/>
      </dsp:txXfrm>
    </dsp:sp>
    <dsp:sp modelId="{397473D4-60C7-4EA1-9ACF-57380E1FAE04}">
      <dsp:nvSpPr>
        <dsp:cNvPr id="0" name=""/>
        <dsp:cNvSpPr/>
      </dsp:nvSpPr>
      <dsp:spPr>
        <a:xfrm>
          <a:off x="0" y="2049150"/>
          <a:ext cx="7227519" cy="8190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C8E31F-6F26-43CC-ABD0-5EC52BBC4C26}">
      <dsp:nvSpPr>
        <dsp:cNvPr id="0" name=""/>
        <dsp:cNvSpPr/>
      </dsp:nvSpPr>
      <dsp:spPr>
        <a:xfrm>
          <a:off x="247751" y="2233428"/>
          <a:ext cx="450457" cy="4504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11158A-7D1B-4592-BB6B-363B4DE0CCC5}">
      <dsp:nvSpPr>
        <dsp:cNvPr id="0" name=""/>
        <dsp:cNvSpPr/>
      </dsp:nvSpPr>
      <dsp:spPr>
        <a:xfrm>
          <a:off x="945961" y="2049150"/>
          <a:ext cx="6281557" cy="819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9" tIns="86679" rIns="86679" bIns="86679" numCol="1" spcCol="1270" anchor="ctr" anchorCtr="0">
          <a:noAutofit/>
        </a:bodyPr>
        <a:lstStyle/>
        <a:p>
          <a:pPr marL="0" lvl="0" indent="0" algn="l" defTabSz="889000">
            <a:lnSpc>
              <a:spcPct val="100000"/>
            </a:lnSpc>
            <a:spcBef>
              <a:spcPct val="0"/>
            </a:spcBef>
            <a:spcAft>
              <a:spcPct val="35000"/>
            </a:spcAft>
            <a:buNone/>
          </a:pPr>
          <a:r>
            <a:rPr lang="en-US" sz="2000" kern="1200" dirty="0"/>
            <a:t>Provide Automated Call Distribution (ACD) Lines to All Clinics</a:t>
          </a:r>
        </a:p>
      </dsp:txBody>
      <dsp:txXfrm>
        <a:off x="945961" y="2049150"/>
        <a:ext cx="6281557" cy="819013"/>
      </dsp:txXfrm>
    </dsp:sp>
    <dsp:sp modelId="{A65CFA28-8AF8-4787-9CBD-DF38DF4A2D1A}">
      <dsp:nvSpPr>
        <dsp:cNvPr id="0" name=""/>
        <dsp:cNvSpPr/>
      </dsp:nvSpPr>
      <dsp:spPr>
        <a:xfrm>
          <a:off x="0" y="3072918"/>
          <a:ext cx="7227519" cy="8190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FF9A5A-D44A-4903-A62C-553C3E20EAAD}">
      <dsp:nvSpPr>
        <dsp:cNvPr id="0" name=""/>
        <dsp:cNvSpPr/>
      </dsp:nvSpPr>
      <dsp:spPr>
        <a:xfrm>
          <a:off x="247751" y="3257196"/>
          <a:ext cx="450457" cy="450457"/>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DD1C4D0-3312-4BE8-A31E-B999A2AF3DD5}">
      <dsp:nvSpPr>
        <dsp:cNvPr id="0" name=""/>
        <dsp:cNvSpPr/>
      </dsp:nvSpPr>
      <dsp:spPr>
        <a:xfrm>
          <a:off x="945961" y="3072918"/>
          <a:ext cx="6281557" cy="819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9" tIns="86679" rIns="86679" bIns="86679"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tx1"/>
              </a:solidFill>
              <a:latin typeface="Calibri"/>
            </a:rPr>
            <a:t>Evaluate Staffing Models</a:t>
          </a:r>
        </a:p>
      </dsp:txBody>
      <dsp:txXfrm>
        <a:off x="945961" y="3072918"/>
        <a:ext cx="6281557" cy="81901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475"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40" y="2"/>
            <a:ext cx="3038475" cy="464980"/>
          </a:xfrm>
          <a:prstGeom prst="rect">
            <a:avLst/>
          </a:prstGeom>
        </p:spPr>
        <p:txBody>
          <a:bodyPr vert="horz" lIns="91440" tIns="45720" rIns="91440" bIns="45720" rtlCol="0"/>
          <a:lstStyle>
            <a:lvl1pPr algn="r">
              <a:defRPr sz="1200"/>
            </a:lvl1pPr>
          </a:lstStyle>
          <a:p>
            <a:fld id="{152577FB-44B2-4316-A7FA-F0F3418FA71F}" type="datetimeFigureOut">
              <a:rPr lang="en-US" smtClean="0"/>
              <a:t>3/17/2021</a:t>
            </a:fld>
            <a:endParaRPr lang="en-US"/>
          </a:p>
        </p:txBody>
      </p:sp>
      <p:sp>
        <p:nvSpPr>
          <p:cNvPr id="4" name="Footer Placeholder 3"/>
          <p:cNvSpPr>
            <a:spLocks noGrp="1"/>
          </p:cNvSpPr>
          <p:nvPr>
            <p:ph type="ftr" sz="quarter" idx="2"/>
          </p:nvPr>
        </p:nvSpPr>
        <p:spPr>
          <a:xfrm>
            <a:off x="2" y="8829824"/>
            <a:ext cx="3038475"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824"/>
            <a:ext cx="3038475" cy="464980"/>
          </a:xfrm>
          <a:prstGeom prst="rect">
            <a:avLst/>
          </a:prstGeom>
        </p:spPr>
        <p:txBody>
          <a:bodyPr vert="horz" lIns="91440" tIns="45720" rIns="91440" bIns="45720" rtlCol="0" anchor="b"/>
          <a:lstStyle>
            <a:lvl1pPr algn="r">
              <a:defRPr sz="1200"/>
            </a:lvl1pPr>
          </a:lstStyle>
          <a:p>
            <a:fld id="{23486AF1-06C4-45BA-8036-7D22F96101E0}" type="slidenum">
              <a:rPr lang="en-US" smtClean="0"/>
              <a:t>‹#›</a:t>
            </a:fld>
            <a:endParaRPr lang="en-US"/>
          </a:p>
        </p:txBody>
      </p:sp>
    </p:spTree>
    <p:extLst>
      <p:ext uri="{BB962C8B-B14F-4D97-AF65-F5344CB8AC3E}">
        <p14:creationId xmlns:p14="http://schemas.microsoft.com/office/powerpoint/2010/main" val="1797705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830" tIns="46415" rIns="92830" bIns="46415" rtlCol="0"/>
          <a:lstStyle>
            <a:lvl1pPr algn="r">
              <a:defRPr sz="1200"/>
            </a:lvl1pPr>
          </a:lstStyle>
          <a:p>
            <a:fld id="{0F4647B1-4C1E-43F7-8B6F-9F1EAA07F5F9}" type="datetimeFigureOut">
              <a:rPr lang="en-US" smtClean="0"/>
              <a:t>3/17/2021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830" tIns="46415" rIns="92830" bIns="46415" rtlCol="0" anchor="b"/>
          <a:lstStyle>
            <a:lvl1pPr algn="r">
              <a:defRPr sz="1200"/>
            </a:lvl1pPr>
          </a:lstStyle>
          <a:p>
            <a:fld id="{3FC8A0C1-7BCA-4724-B10B-69207E648ED6}" type="slidenum">
              <a:rPr lang="en-US" smtClean="0"/>
              <a:t>‹#›</a:t>
            </a:fld>
            <a:endParaRPr lang="en-US"/>
          </a:p>
        </p:txBody>
      </p:sp>
    </p:spTree>
    <p:extLst>
      <p:ext uri="{BB962C8B-B14F-4D97-AF65-F5344CB8AC3E}">
        <p14:creationId xmlns:p14="http://schemas.microsoft.com/office/powerpoint/2010/main" val="1848067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Everyone. My name is Kimberly Fennell. I am a GHATP Trainee from the Central Virginia VA Health Care System. This morning I’d like to share with you all the process, results and recommendations of the Clinic Phone System Audit that I performed on the outpatient clinics within my Health Care System. </a:t>
            </a:r>
          </a:p>
          <a:p>
            <a:endParaRPr lang="en-US" dirty="0"/>
          </a:p>
          <a:p>
            <a:r>
              <a:rPr lang="en-US" dirty="0"/>
              <a:t>This audit was performed in response to frequent Veteran feedback about not having access to care in a timely manner, specifically via telephone. Our Veterans shared that the (1) phone lines were often busy, (2) they experienced being placed on hold for excessive times and (3) they reported having calls dropped on a frequent basis. </a:t>
            </a:r>
          </a:p>
          <a:p>
            <a:endParaRPr lang="en-US" dirty="0"/>
          </a:p>
          <a:p>
            <a:r>
              <a:rPr lang="en-US" dirty="0"/>
              <a:t>So, I was tasked with gathering some official data by calling each of our clinics on their public-facing phone numbers at various times over the course of a two week period to test just how far the access issue extended.</a:t>
            </a:r>
          </a:p>
        </p:txBody>
      </p:sp>
      <p:sp>
        <p:nvSpPr>
          <p:cNvPr id="4" name="Slide Number Placeholder 3"/>
          <p:cNvSpPr>
            <a:spLocks noGrp="1"/>
          </p:cNvSpPr>
          <p:nvPr>
            <p:ph type="sldNum" sz="quarter" idx="5"/>
          </p:nvPr>
        </p:nvSpPr>
        <p:spPr/>
        <p:txBody>
          <a:bodyPr/>
          <a:lstStyle/>
          <a:p>
            <a:fld id="{3FC8A0C1-7BCA-4724-B10B-69207E648ED6}" type="slidenum">
              <a:rPr lang="en-US" smtClean="0"/>
              <a:t>1</a:t>
            </a:fld>
            <a:endParaRPr lang="en-US"/>
          </a:p>
        </p:txBody>
      </p:sp>
    </p:spTree>
    <p:extLst>
      <p:ext uri="{BB962C8B-B14F-4D97-AF65-F5344CB8AC3E}">
        <p14:creationId xmlns:p14="http://schemas.microsoft.com/office/powerpoint/2010/main" val="2402006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performing the audit, I did notice several distinctly qualitative and quantitative observations. </a:t>
            </a:r>
          </a:p>
          <a:p>
            <a:endParaRPr lang="en-US" dirty="0"/>
          </a:p>
          <a:p>
            <a:r>
              <a:rPr lang="en-US" dirty="0"/>
              <a:t>In the interest of time, I won’t go into detail about all of them, but in short – there was severe inconsistency between each of the clinics in terms of customer service and whether or not the clinic answered the phone, how they answered the phone, if they had an updated phone tree, a continuous ring or an immediate voicemail. </a:t>
            </a:r>
          </a:p>
          <a:p>
            <a:endParaRPr lang="en-US" dirty="0"/>
          </a:p>
          <a:p>
            <a:r>
              <a:rPr lang="en-US" dirty="0"/>
              <a:t>On the quantitative side, about 54% of the total calls were answered. 16 Clinics answered at least 60% of the time and 15 clinics answered less than that. </a:t>
            </a:r>
          </a:p>
        </p:txBody>
      </p:sp>
      <p:sp>
        <p:nvSpPr>
          <p:cNvPr id="4" name="Slide Number Placeholder 3"/>
          <p:cNvSpPr>
            <a:spLocks noGrp="1"/>
          </p:cNvSpPr>
          <p:nvPr>
            <p:ph type="sldNum" sz="quarter" idx="5"/>
          </p:nvPr>
        </p:nvSpPr>
        <p:spPr/>
        <p:txBody>
          <a:bodyPr/>
          <a:lstStyle/>
          <a:p>
            <a:fld id="{3FC8A0C1-7BCA-4724-B10B-69207E648ED6}" type="slidenum">
              <a:rPr lang="en-US" smtClean="0"/>
              <a:t>2</a:t>
            </a:fld>
            <a:endParaRPr lang="en-US"/>
          </a:p>
        </p:txBody>
      </p:sp>
    </p:spTree>
    <p:extLst>
      <p:ext uri="{BB962C8B-B14F-4D97-AF65-F5344CB8AC3E}">
        <p14:creationId xmlns:p14="http://schemas.microsoft.com/office/powerpoint/2010/main" val="1215906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audit and the current status quo within my Health Care System, I made the following four recommendations to help fix what I discovered was the dual issue of access and customer service. </a:t>
            </a:r>
          </a:p>
          <a:p>
            <a:endParaRPr lang="en-US" dirty="0"/>
          </a:p>
          <a:p>
            <a:r>
              <a:rPr lang="en-US" dirty="0"/>
              <a:t>Our facility’s MSAs are not currently centralized under one service and that was evident during this audit. Some are held to high standards of customer service, while others are not. So, my first recommendation is to centralize them all under HAS. Naturally, the next recommendation is to provide customer service training to those MSAs.</a:t>
            </a:r>
          </a:p>
          <a:p>
            <a:endParaRPr lang="en-US" dirty="0"/>
          </a:p>
          <a:p>
            <a:r>
              <a:rPr lang="en-US" dirty="0"/>
              <a:t>My third recommendation is to provide ACD Lines to all clinics – currently not all clinics have the capability to roll over incoming calls to an available agent on the ACD Line.</a:t>
            </a:r>
          </a:p>
          <a:p>
            <a:endParaRPr lang="en-US" dirty="0"/>
          </a:p>
          <a:p>
            <a:r>
              <a:rPr lang="en-US" dirty="0"/>
              <a:t>Lastly, the age-old recommendation is evaluating staffing models to see where more bodies can assist with the issue of access.</a:t>
            </a:r>
          </a:p>
        </p:txBody>
      </p:sp>
      <p:sp>
        <p:nvSpPr>
          <p:cNvPr id="4" name="Slide Number Placeholder 3"/>
          <p:cNvSpPr>
            <a:spLocks noGrp="1"/>
          </p:cNvSpPr>
          <p:nvPr>
            <p:ph type="sldNum" sz="quarter" idx="5"/>
          </p:nvPr>
        </p:nvSpPr>
        <p:spPr/>
        <p:txBody>
          <a:bodyPr/>
          <a:lstStyle/>
          <a:p>
            <a:fld id="{3FC8A0C1-7BCA-4724-B10B-69207E648ED6}" type="slidenum">
              <a:rPr lang="en-US" smtClean="0"/>
              <a:t>3</a:t>
            </a:fld>
            <a:endParaRPr lang="en-US"/>
          </a:p>
        </p:txBody>
      </p:sp>
    </p:spTree>
    <p:extLst>
      <p:ext uri="{BB962C8B-B14F-4D97-AF65-F5344CB8AC3E}">
        <p14:creationId xmlns:p14="http://schemas.microsoft.com/office/powerpoint/2010/main" val="2559754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FC8A0C1-7BCA-4724-B10B-69207E648ED6}" type="slidenum">
              <a:rPr lang="en-US" smtClean="0"/>
              <a:t>4</a:t>
            </a:fld>
            <a:endParaRPr lang="en-US"/>
          </a:p>
        </p:txBody>
      </p:sp>
    </p:spTree>
    <p:extLst>
      <p:ext uri="{BB962C8B-B14F-4D97-AF65-F5344CB8AC3E}">
        <p14:creationId xmlns:p14="http://schemas.microsoft.com/office/powerpoint/2010/main" val="847691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8CDE5F6-865C-45A3-8467-4858CAC7A275}" type="datetime1">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B3881-BB84-4431-AA28-13A4D9A21BA6}" type="slidenum">
              <a:rPr lang="en-US" smtClean="0"/>
              <a:t>‹#›</a:t>
            </a:fld>
            <a:endParaRPr lang="en-US"/>
          </a:p>
        </p:txBody>
      </p:sp>
      <p:sp>
        <p:nvSpPr>
          <p:cNvPr id="7" name="Title 1"/>
          <p:cNvSpPr>
            <a:spLocks noGrp="1"/>
          </p:cNvSpPr>
          <p:nvPr>
            <p:ph type="ctrTitle" hasCustomPrompt="1"/>
          </p:nvPr>
        </p:nvSpPr>
        <p:spPr>
          <a:xfrm>
            <a:off x="338880" y="1586843"/>
            <a:ext cx="7772400" cy="730127"/>
          </a:xfrm>
        </p:spPr>
        <p:txBody>
          <a:bodyPr anchor="b" anchorCtr="0">
            <a:normAutofit/>
          </a:bodyPr>
          <a:lstStyle>
            <a:lvl1pPr algn="l">
              <a:defRPr sz="2000" b="1">
                <a:latin typeface="Calibri"/>
                <a:cs typeface="Calibri"/>
              </a:defRPr>
            </a:lvl1pPr>
          </a:lstStyle>
          <a:p>
            <a:r>
              <a:rPr lang="en-US"/>
              <a:t>CLICK TO EDIT MASTER TITLE STYLE</a:t>
            </a:r>
          </a:p>
        </p:txBody>
      </p:sp>
      <p:sp>
        <p:nvSpPr>
          <p:cNvPr id="8" name="Subtitle 2"/>
          <p:cNvSpPr>
            <a:spLocks noGrp="1"/>
          </p:cNvSpPr>
          <p:nvPr>
            <p:ph type="subTitle" idx="1"/>
          </p:nvPr>
        </p:nvSpPr>
        <p:spPr>
          <a:xfrm>
            <a:off x="357696" y="2413135"/>
            <a:ext cx="7753584" cy="914813"/>
          </a:xfrm>
        </p:spPr>
        <p:txBody>
          <a:bodyPr>
            <a:noAutofit/>
          </a:bodyPr>
          <a:lstStyle>
            <a:lvl1pPr marL="0" indent="0" algn="l">
              <a:buNone/>
              <a:defRPr sz="16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image2.jpeg" descr="cover93.jpg"/>
          <p:cNvPicPr/>
          <p:nvPr userDrawn="1"/>
        </p:nvPicPr>
        <p:blipFill>
          <a:blip r:embed="rId2"/>
          <a:stretch>
            <a:fillRect/>
          </a:stretch>
        </p:blipFill>
        <p:spPr>
          <a:xfrm>
            <a:off x="2969" y="0"/>
            <a:ext cx="9144000" cy="6858000"/>
          </a:xfrm>
          <a:prstGeom prst="rect">
            <a:avLst/>
          </a:prstGeom>
          <a:ln w="12700">
            <a:miter lim="400000"/>
          </a:ln>
        </p:spPr>
      </p:pic>
      <p:sp>
        <p:nvSpPr>
          <p:cNvPr id="10" name="Rectangle 9"/>
          <p:cNvSpPr/>
          <p:nvPr userDrawn="1"/>
        </p:nvSpPr>
        <p:spPr>
          <a:xfrm>
            <a:off x="2968" y="6096000"/>
            <a:ext cx="9144001"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2133600"/>
            <a:ext cx="9144000" cy="14811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2" name="Picture 11" descr="3. VA-PRIMARY-HORIZONTAL-WHITE-VECTOR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2400" y="2286000"/>
            <a:ext cx="4763604" cy="1060562"/>
          </a:xfrm>
          <a:prstGeom prst="rect">
            <a:avLst/>
          </a:prstGeom>
        </p:spPr>
      </p:pic>
    </p:spTree>
    <p:extLst>
      <p:ext uri="{BB962C8B-B14F-4D97-AF65-F5344CB8AC3E}">
        <p14:creationId xmlns:p14="http://schemas.microsoft.com/office/powerpoint/2010/main" val="2624649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B6541B-25A7-4C27-AB1F-8B6B0CEC780D}" type="datetime1">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defTabSz="457200"/>
            <a:fld id="{9B27D237-6C0D-5549-BE11-2040A22CBC71}"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77659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23B21B-64FE-4B3A-A3C0-2D38B8D97743}" type="datetime1">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defTabSz="457200"/>
            <a:fld id="{9B27D237-6C0D-5549-BE11-2040A22CBC71}"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886146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B27D237-6C0D-5549-BE11-2040A22CBC71}" type="slidenum">
              <a:rPr lang="en-US" smtClean="0">
                <a:solidFill>
                  <a:prstClr val="black">
                    <a:tint val="75000"/>
                  </a:prstClr>
                </a:solidFill>
              </a:rPr>
              <a:pPr/>
              <a:t>‹#›</a:t>
            </a:fld>
            <a:endParaRPr lang="en-US">
              <a:solidFill>
                <a:prstClr val="black">
                  <a:tint val="75000"/>
                </a:prstClr>
              </a:solidFill>
            </a:endParaRP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6399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B27D237-6C0D-5549-BE11-2040A22CBC71}" type="slidenum">
              <a:rPr lang="en-US" smtClean="0">
                <a:solidFill>
                  <a:prstClr val="black">
                    <a:tint val="75000"/>
                  </a:prstClr>
                </a:solidFill>
              </a:rPr>
              <a:pPr/>
              <a:t>‹#›</a:t>
            </a:fld>
            <a:endParaRPr lang="en-US">
              <a:solidFill>
                <a:prstClr val="black">
                  <a:tint val="75000"/>
                </a:prstClr>
              </a:solidFill>
            </a:endParaRP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27944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28C067-E52A-47D7-B962-C90631A41291}" type="datetime1">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7D237-6C0D-5549-BE11-2040A22CBC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8769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870E1A-3B63-440B-A82E-92D84601798B}" type="datetime1">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B3881-BB84-4431-AA28-13A4D9A21BA6}" type="slidenum">
              <a:rPr lang="en-US" smtClean="0"/>
              <a:t>‹#›</a:t>
            </a:fld>
            <a:endParaRPr lang="en-US"/>
          </a:p>
        </p:txBody>
      </p:sp>
    </p:spTree>
    <p:extLst>
      <p:ext uri="{BB962C8B-B14F-4D97-AF65-F5344CB8AC3E}">
        <p14:creationId xmlns:p14="http://schemas.microsoft.com/office/powerpoint/2010/main" val="2889258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8DF788-2D2E-4E25-B714-2BD23D397CCE}" type="datetime1">
              <a:rPr lang="en-US" smtClean="0"/>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7D237-6C0D-5549-BE11-2040A22CBC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1603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E60124-9F44-48F6-A83A-78B1A75A54B0}" type="datetime1">
              <a:rPr lang="en-US" smtClean="0"/>
              <a:t>3/17/2021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27D237-6C0D-5549-BE11-2040A22CBC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236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F1CEB4-5901-4EC2-8FE0-C43663DA244B}" type="datetime1">
              <a:rPr lang="en-US" smtClean="0"/>
              <a:t>3/17/2021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27D237-6C0D-5549-BE11-2040A22CBC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16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B3FF39-616A-4385-B8A8-A356B9AB6FDE}" type="datetime1">
              <a:rPr lang="en-US" smtClean="0"/>
              <a:t>3/17/2021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27D237-6C0D-5549-BE11-2040A22CBC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010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B1A3EF-F8D7-49CA-8DA7-A0F0D5B745C5}" type="datetime1">
              <a:rPr lang="en-US" smtClean="0"/>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7D237-6C0D-5549-BE11-2040A22CBC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46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A01FDF-074D-4116-9D64-5519E5DCA609}" type="datetime1">
              <a:rPr lang="en-US" smtClean="0"/>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7D237-6C0D-5549-BE11-2040A22CBC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565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0" name="image1.jpg" descr="background interior.pdf"/>
          <p:cNvPicPr/>
          <p:nvPr userDrawn="1"/>
        </p:nvPicPr>
        <p:blipFill>
          <a:blip r:embed="rId15"/>
          <a:stretch>
            <a:fillRect/>
          </a:stretch>
        </p:blipFill>
        <p:spPr>
          <a:xfrm>
            <a:off x="0" y="-15766"/>
            <a:ext cx="9144000" cy="6858000"/>
          </a:xfrm>
          <a:prstGeom prst="rect">
            <a:avLst/>
          </a:prstGeom>
          <a:ln w="12700">
            <a:miter lim="400000"/>
          </a:ln>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EA49E-4661-4558-B50B-E27AEE801670}" type="datetime1">
              <a:rPr lang="en-US" smtClean="0"/>
              <a:t>3/17/2021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B27D237-6C0D-5549-BE11-2040A22CBC71}" type="slidenum">
              <a:rPr lang="en-US" smtClean="0">
                <a:solidFill>
                  <a:prstClr val="black">
                    <a:tint val="75000"/>
                  </a:prstClr>
                </a:solidFill>
              </a:rPr>
              <a:pPr defTabSz="457200"/>
              <a:t>‹#›</a:t>
            </a:fld>
            <a:endParaRPr lang="en-US">
              <a:solidFill>
                <a:prstClr val="black">
                  <a:tint val="75000"/>
                </a:prstClr>
              </a:solidFill>
            </a:endParaRPr>
          </a:p>
        </p:txBody>
      </p:sp>
      <p:sp>
        <p:nvSpPr>
          <p:cNvPr id="7" name="Rectangle 6"/>
          <p:cNvSpPr/>
          <p:nvPr userDrawn="1"/>
        </p:nvSpPr>
        <p:spPr>
          <a:xfrm>
            <a:off x="-21128" y="5931100"/>
            <a:ext cx="9165128" cy="91440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fld id="{9B27D237-6C0D-5549-BE11-2040A22CBC71}" type="slidenum">
              <a:rPr lang="en-US" smtClean="0">
                <a:solidFill>
                  <a:schemeClr val="bg1"/>
                </a:solidFill>
              </a:rPr>
              <a:pPr algn="ctr"/>
              <a:t>‹#›</a:t>
            </a:fld>
            <a:endParaRPr lang="en-US">
              <a:solidFill>
                <a:schemeClr val="bg1"/>
              </a:solidFill>
            </a:endParaRPr>
          </a:p>
        </p:txBody>
      </p:sp>
      <p:pic>
        <p:nvPicPr>
          <p:cNvPr id="9" name="Picture 8" descr="3. VA-PRIMARY-HORIZONTAL-WHITE-VECTOR2.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638800" y="6036152"/>
            <a:ext cx="3163404" cy="704296"/>
          </a:xfrm>
          <a:prstGeom prst="rect">
            <a:avLst/>
          </a:prstGeom>
        </p:spPr>
      </p:pic>
    </p:spTree>
    <p:extLst>
      <p:ext uri="{BB962C8B-B14F-4D97-AF65-F5344CB8AC3E}">
        <p14:creationId xmlns:p14="http://schemas.microsoft.com/office/powerpoint/2010/main" val="14791249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68" r:id="rId12"/>
    <p:sldLayoutId id="2147483669" r:id="rId13"/>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5.png"/><Relationship Id="rId4" Type="http://schemas.openxmlformats.org/officeDocument/2006/relationships/notesSlide" Target="../notesSlides/notesSlide3.xml"/><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5.pn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4191000"/>
            <a:ext cx="8077200" cy="1447800"/>
          </a:xfrm>
        </p:spPr>
        <p:txBody>
          <a:bodyPr vert="horz" lIns="91440" tIns="45720" rIns="91440" bIns="45720" rtlCol="0" anchor="t">
            <a:noAutofit/>
          </a:bodyPr>
          <a:lstStyle/>
          <a:p>
            <a:r>
              <a:rPr lang="en-US" sz="2400" b="1" dirty="0">
                <a:solidFill>
                  <a:schemeClr val="bg1"/>
                </a:solidFill>
              </a:rPr>
              <a:t>Central Virginia VA Health Care System</a:t>
            </a:r>
          </a:p>
          <a:p>
            <a:r>
              <a:rPr lang="en-US" sz="2400" b="1" dirty="0">
                <a:solidFill>
                  <a:schemeClr val="bg1"/>
                </a:solidFill>
              </a:rPr>
              <a:t>Clinic Phone System Audit</a:t>
            </a:r>
            <a:br>
              <a:rPr lang="en-US" sz="2400" b="1" dirty="0"/>
            </a:br>
            <a:r>
              <a:rPr lang="en-US" sz="2400" b="1" dirty="0">
                <a:solidFill>
                  <a:schemeClr val="bg1"/>
                </a:solidFill>
              </a:rPr>
              <a:t>Kimberly N. Fennell</a:t>
            </a:r>
          </a:p>
        </p:txBody>
      </p:sp>
      <p:sp>
        <p:nvSpPr>
          <p:cNvPr id="4" name="Date Placeholder 3"/>
          <p:cNvSpPr>
            <a:spLocks noGrp="1"/>
          </p:cNvSpPr>
          <p:nvPr>
            <p:ph type="dt" sz="half" idx="10"/>
          </p:nvPr>
        </p:nvSpPr>
        <p:spPr/>
        <p:txBody>
          <a:bodyPr/>
          <a:lstStyle/>
          <a:p>
            <a:fld id="{75F39C85-EB9C-448C-838A-37DD4D98804B}" type="datetime1">
              <a:rPr lang="en-US" smtClean="0"/>
              <a:t>3/17/2021</a:t>
            </a:fld>
            <a:endParaRPr lang="en-US"/>
          </a:p>
        </p:txBody>
      </p:sp>
      <p:sp>
        <p:nvSpPr>
          <p:cNvPr id="2" name="Slide Number Placeholder 1">
            <a:extLst>
              <a:ext uri="{FF2B5EF4-FFF2-40B4-BE49-F238E27FC236}">
                <a16:creationId xmlns:a16="http://schemas.microsoft.com/office/drawing/2014/main" id="{71FE8C95-29AF-46E2-87E4-B6524070278B}"/>
              </a:ext>
            </a:extLst>
          </p:cNvPr>
          <p:cNvSpPr>
            <a:spLocks noGrp="1"/>
          </p:cNvSpPr>
          <p:nvPr>
            <p:ph type="sldNum" sz="quarter" idx="12"/>
          </p:nvPr>
        </p:nvSpPr>
        <p:spPr/>
        <p:txBody>
          <a:bodyPr/>
          <a:lstStyle/>
          <a:p>
            <a:fld id="{E79B3881-BB84-4431-AA28-13A4D9A21BA6}" type="slidenum">
              <a:rPr lang="en-US" smtClean="0"/>
              <a:t>1</a:t>
            </a:fld>
            <a:endParaRPr lang="en-US"/>
          </a:p>
        </p:txBody>
      </p:sp>
      <p:pic>
        <p:nvPicPr>
          <p:cNvPr id="5" name="Recorded Sound">
            <a:hlinkClick r:id="" action="ppaction://media"/>
            <a:extLst>
              <a:ext uri="{FF2B5EF4-FFF2-40B4-BE49-F238E27FC236}">
                <a16:creationId xmlns:a16="http://schemas.microsoft.com/office/drawing/2014/main" id="{3D73BB24-CCCB-4C32-85CA-5372C5E6156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77200" y="5334000"/>
            <a:ext cx="609600" cy="609600"/>
          </a:xfrm>
          <a:prstGeom prst="rect">
            <a:avLst/>
          </a:prstGeom>
        </p:spPr>
      </p:pic>
    </p:spTree>
    <p:extLst>
      <p:ext uri="{BB962C8B-B14F-4D97-AF65-F5344CB8AC3E}">
        <p14:creationId xmlns:p14="http://schemas.microsoft.com/office/powerpoint/2010/main" val="3310321573"/>
      </p:ext>
    </p:extLst>
  </p:cSld>
  <p:clrMapOvr>
    <a:masterClrMapping/>
  </p:clrMapOvr>
  <mc:AlternateContent xmlns:mc="http://schemas.openxmlformats.org/markup-compatibility/2006">
    <mc:Choice xmlns:p14="http://schemas.microsoft.com/office/powerpoint/2010/main" Requires="p14">
      <p:transition spd="slow" p14:dur="2000" advClick="0" advTm="580"/>
    </mc:Choice>
    <mc:Fallback>
      <p:transition spd="slow" advClick="0" advTm="5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01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03BE1-6957-4D38-9FC6-B9E9D1BEF547}"/>
              </a:ext>
            </a:extLst>
          </p:cNvPr>
          <p:cNvSpPr>
            <a:spLocks noGrp="1"/>
          </p:cNvSpPr>
          <p:nvPr>
            <p:ph type="title"/>
          </p:nvPr>
        </p:nvSpPr>
        <p:spPr>
          <a:xfrm>
            <a:off x="457200" y="345282"/>
            <a:ext cx="8229600" cy="1143000"/>
          </a:xfrm>
        </p:spPr>
        <p:txBody>
          <a:bodyPr>
            <a:normAutofit/>
          </a:bodyPr>
          <a:lstStyle/>
          <a:p>
            <a:r>
              <a:rPr lang="en-US" b="1" dirty="0">
                <a:solidFill>
                  <a:schemeClr val="bg1"/>
                </a:solidFill>
              </a:rPr>
              <a:t>Observations</a:t>
            </a:r>
          </a:p>
        </p:txBody>
      </p:sp>
      <p:sp>
        <p:nvSpPr>
          <p:cNvPr id="6" name="Text Placeholder 5">
            <a:extLst>
              <a:ext uri="{FF2B5EF4-FFF2-40B4-BE49-F238E27FC236}">
                <a16:creationId xmlns:a16="http://schemas.microsoft.com/office/drawing/2014/main" id="{2D81E66D-F70D-48C7-9F00-D0C033839F3C}"/>
              </a:ext>
            </a:extLst>
          </p:cNvPr>
          <p:cNvSpPr>
            <a:spLocks noGrp="1"/>
          </p:cNvSpPr>
          <p:nvPr>
            <p:ph type="body" idx="1"/>
          </p:nvPr>
        </p:nvSpPr>
        <p:spPr/>
        <p:txBody>
          <a:bodyPr/>
          <a:lstStyle/>
          <a:p>
            <a:pPr algn="ctr"/>
            <a:r>
              <a:rPr lang="en-US" dirty="0"/>
              <a:t>Qualitative</a:t>
            </a:r>
          </a:p>
        </p:txBody>
      </p:sp>
      <p:sp>
        <p:nvSpPr>
          <p:cNvPr id="8" name="Text Placeholder 7">
            <a:extLst>
              <a:ext uri="{FF2B5EF4-FFF2-40B4-BE49-F238E27FC236}">
                <a16:creationId xmlns:a16="http://schemas.microsoft.com/office/drawing/2014/main" id="{25ED7041-2BD6-4FF6-9041-3E3F575EA8C3}"/>
              </a:ext>
            </a:extLst>
          </p:cNvPr>
          <p:cNvSpPr>
            <a:spLocks noGrp="1"/>
          </p:cNvSpPr>
          <p:nvPr>
            <p:ph type="body" sz="quarter" idx="3"/>
          </p:nvPr>
        </p:nvSpPr>
        <p:spPr/>
        <p:txBody>
          <a:bodyPr/>
          <a:lstStyle/>
          <a:p>
            <a:pPr algn="ctr"/>
            <a:r>
              <a:rPr lang="en-US" dirty="0"/>
              <a:t>Quantitative</a:t>
            </a:r>
          </a:p>
        </p:txBody>
      </p:sp>
      <p:sp>
        <p:nvSpPr>
          <p:cNvPr id="4" name="Date Placeholder 3">
            <a:extLst>
              <a:ext uri="{FF2B5EF4-FFF2-40B4-BE49-F238E27FC236}">
                <a16:creationId xmlns:a16="http://schemas.microsoft.com/office/drawing/2014/main" id="{B51B3C11-74F4-400E-9FB3-FA6D97396515}"/>
              </a:ext>
            </a:extLst>
          </p:cNvPr>
          <p:cNvSpPr>
            <a:spLocks noGrp="1"/>
          </p:cNvSpPr>
          <p:nvPr>
            <p:ph type="dt" sz="half" idx="10"/>
          </p:nvPr>
        </p:nvSpPr>
        <p:spPr/>
        <p:txBody>
          <a:bodyPr/>
          <a:lstStyle/>
          <a:p>
            <a:fld id="{EF28C067-E52A-47D7-B962-C90631A41291}" type="datetime1">
              <a:rPr lang="en-US" smtClean="0"/>
              <a:t>3/17/2021</a:t>
            </a:fld>
            <a:endParaRPr lang="en-US"/>
          </a:p>
        </p:txBody>
      </p:sp>
      <p:sp>
        <p:nvSpPr>
          <p:cNvPr id="5" name="Slide Number Placeholder 4">
            <a:extLst>
              <a:ext uri="{FF2B5EF4-FFF2-40B4-BE49-F238E27FC236}">
                <a16:creationId xmlns:a16="http://schemas.microsoft.com/office/drawing/2014/main" id="{0B94B288-A210-4B1F-8291-8C79A84473D9}"/>
              </a:ext>
            </a:extLst>
          </p:cNvPr>
          <p:cNvSpPr>
            <a:spLocks noGrp="1"/>
          </p:cNvSpPr>
          <p:nvPr>
            <p:ph type="sldNum" sz="quarter" idx="12"/>
          </p:nvPr>
        </p:nvSpPr>
        <p:spPr/>
        <p:txBody>
          <a:bodyPr/>
          <a:lstStyle/>
          <a:p>
            <a:fld id="{9B27D237-6C0D-5549-BE11-2040A22CBC71}" type="slidenum">
              <a:rPr lang="en-US" smtClean="0">
                <a:solidFill>
                  <a:prstClr val="black">
                    <a:tint val="75000"/>
                  </a:prstClr>
                </a:solidFill>
              </a:rPr>
              <a:pPr/>
              <a:t>2</a:t>
            </a:fld>
            <a:endParaRPr lang="en-US">
              <a:solidFill>
                <a:prstClr val="black">
                  <a:tint val="75000"/>
                </a:prstClr>
              </a:solidFill>
            </a:endParaRPr>
          </a:p>
        </p:txBody>
      </p:sp>
      <p:grpSp>
        <p:nvGrpSpPr>
          <p:cNvPr id="10" name="Group 9">
            <a:extLst>
              <a:ext uri="{FF2B5EF4-FFF2-40B4-BE49-F238E27FC236}">
                <a16:creationId xmlns:a16="http://schemas.microsoft.com/office/drawing/2014/main" id="{DFABD421-FA99-474A-9273-65587CCEC062}"/>
              </a:ext>
            </a:extLst>
          </p:cNvPr>
          <p:cNvGrpSpPr/>
          <p:nvPr/>
        </p:nvGrpSpPr>
        <p:grpSpPr>
          <a:xfrm>
            <a:off x="952774" y="2221707"/>
            <a:ext cx="3276052" cy="639762"/>
            <a:chOff x="3150255" y="1376531"/>
            <a:chExt cx="2362691" cy="1500309"/>
          </a:xfrm>
        </p:grpSpPr>
        <p:sp>
          <p:nvSpPr>
            <p:cNvPr id="11" name="Rectangle: Rounded Corners 10">
              <a:extLst>
                <a:ext uri="{FF2B5EF4-FFF2-40B4-BE49-F238E27FC236}">
                  <a16:creationId xmlns:a16="http://schemas.microsoft.com/office/drawing/2014/main" id="{D9DA096D-8BF2-4C6B-8A8B-0C4EC13ED216}"/>
                </a:ext>
              </a:extLst>
            </p:cNvPr>
            <p:cNvSpPr/>
            <p:nvPr/>
          </p:nvSpPr>
          <p:spPr>
            <a:xfrm>
              <a:off x="3150255" y="1376531"/>
              <a:ext cx="2362691" cy="1500309"/>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2" name="Rectangle: Rounded Corners 4">
              <a:extLst>
                <a:ext uri="{FF2B5EF4-FFF2-40B4-BE49-F238E27FC236}">
                  <a16:creationId xmlns:a16="http://schemas.microsoft.com/office/drawing/2014/main" id="{33E4BD76-3771-448F-A3D5-8BD526A4CD69}"/>
                </a:ext>
              </a:extLst>
            </p:cNvPr>
            <p:cNvSpPr txBox="1"/>
            <p:nvPr/>
          </p:nvSpPr>
          <p:spPr>
            <a:xfrm>
              <a:off x="3194198" y="1420474"/>
              <a:ext cx="2274805" cy="14124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Several clinics were set up with immediate voicemails.</a:t>
              </a:r>
            </a:p>
          </p:txBody>
        </p:sp>
      </p:grpSp>
      <p:grpSp>
        <p:nvGrpSpPr>
          <p:cNvPr id="13" name="Group 12">
            <a:extLst>
              <a:ext uri="{FF2B5EF4-FFF2-40B4-BE49-F238E27FC236}">
                <a16:creationId xmlns:a16="http://schemas.microsoft.com/office/drawing/2014/main" id="{994E064E-A307-4706-8615-557CF567C658}"/>
              </a:ext>
            </a:extLst>
          </p:cNvPr>
          <p:cNvGrpSpPr/>
          <p:nvPr/>
        </p:nvGrpSpPr>
        <p:grpSpPr>
          <a:xfrm>
            <a:off x="952773" y="3109119"/>
            <a:ext cx="3276052" cy="639762"/>
            <a:chOff x="3150255" y="1376531"/>
            <a:chExt cx="2362691" cy="1500309"/>
          </a:xfrm>
        </p:grpSpPr>
        <p:sp>
          <p:nvSpPr>
            <p:cNvPr id="14" name="Rectangle: Rounded Corners 13">
              <a:extLst>
                <a:ext uri="{FF2B5EF4-FFF2-40B4-BE49-F238E27FC236}">
                  <a16:creationId xmlns:a16="http://schemas.microsoft.com/office/drawing/2014/main" id="{36CE9582-C7FC-4B62-8D56-0D3FDD59639B}"/>
                </a:ext>
              </a:extLst>
            </p:cNvPr>
            <p:cNvSpPr/>
            <p:nvPr/>
          </p:nvSpPr>
          <p:spPr>
            <a:xfrm>
              <a:off x="3150255" y="1376531"/>
              <a:ext cx="2362691" cy="1500309"/>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5" name="Rectangle: Rounded Corners 4">
              <a:extLst>
                <a:ext uri="{FF2B5EF4-FFF2-40B4-BE49-F238E27FC236}">
                  <a16:creationId xmlns:a16="http://schemas.microsoft.com/office/drawing/2014/main" id="{010B5A71-6DD9-4F15-914C-1FD611B7E81C}"/>
                </a:ext>
              </a:extLst>
            </p:cNvPr>
            <p:cNvSpPr txBox="1"/>
            <p:nvPr/>
          </p:nvSpPr>
          <p:spPr>
            <a:xfrm>
              <a:off x="3194198" y="1420474"/>
              <a:ext cx="2274805" cy="14124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Customer service was inconsistent between clinics.</a:t>
              </a:r>
            </a:p>
          </p:txBody>
        </p:sp>
      </p:grpSp>
      <p:grpSp>
        <p:nvGrpSpPr>
          <p:cNvPr id="16" name="Group 15">
            <a:extLst>
              <a:ext uri="{FF2B5EF4-FFF2-40B4-BE49-F238E27FC236}">
                <a16:creationId xmlns:a16="http://schemas.microsoft.com/office/drawing/2014/main" id="{9654ADEF-1792-48B3-A3EE-5BCBCB501326}"/>
              </a:ext>
            </a:extLst>
          </p:cNvPr>
          <p:cNvGrpSpPr/>
          <p:nvPr/>
        </p:nvGrpSpPr>
        <p:grpSpPr>
          <a:xfrm>
            <a:off x="952772" y="3945731"/>
            <a:ext cx="3276052" cy="639762"/>
            <a:chOff x="3150255" y="1376531"/>
            <a:chExt cx="2362691" cy="1500309"/>
          </a:xfrm>
        </p:grpSpPr>
        <p:sp>
          <p:nvSpPr>
            <p:cNvPr id="17" name="Rectangle: Rounded Corners 16">
              <a:extLst>
                <a:ext uri="{FF2B5EF4-FFF2-40B4-BE49-F238E27FC236}">
                  <a16:creationId xmlns:a16="http://schemas.microsoft.com/office/drawing/2014/main" id="{4BC45577-FF4B-463E-B68B-3235A29797E8}"/>
                </a:ext>
              </a:extLst>
            </p:cNvPr>
            <p:cNvSpPr/>
            <p:nvPr/>
          </p:nvSpPr>
          <p:spPr>
            <a:xfrm>
              <a:off x="3150255" y="1376531"/>
              <a:ext cx="2362691" cy="1500309"/>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8" name="Rectangle: Rounded Corners 4">
              <a:extLst>
                <a:ext uri="{FF2B5EF4-FFF2-40B4-BE49-F238E27FC236}">
                  <a16:creationId xmlns:a16="http://schemas.microsoft.com/office/drawing/2014/main" id="{63E194AD-F6B4-4CF3-A530-2AA911A5947E}"/>
                </a:ext>
              </a:extLst>
            </p:cNvPr>
            <p:cNvSpPr txBox="1"/>
            <p:nvPr/>
          </p:nvSpPr>
          <p:spPr>
            <a:xfrm>
              <a:off x="3194198" y="1420474"/>
              <a:ext cx="2274805" cy="14124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Circuits were busiest in the morning.</a:t>
              </a:r>
            </a:p>
          </p:txBody>
        </p:sp>
      </p:grpSp>
      <p:grpSp>
        <p:nvGrpSpPr>
          <p:cNvPr id="19" name="Group 18">
            <a:extLst>
              <a:ext uri="{FF2B5EF4-FFF2-40B4-BE49-F238E27FC236}">
                <a16:creationId xmlns:a16="http://schemas.microsoft.com/office/drawing/2014/main" id="{7DFF4F75-8B9E-4100-B12B-E28B339B97B8}"/>
              </a:ext>
            </a:extLst>
          </p:cNvPr>
          <p:cNvGrpSpPr/>
          <p:nvPr/>
        </p:nvGrpSpPr>
        <p:grpSpPr>
          <a:xfrm>
            <a:off x="952772" y="4803522"/>
            <a:ext cx="3276052" cy="639762"/>
            <a:chOff x="3150255" y="1376531"/>
            <a:chExt cx="2362691" cy="1500309"/>
          </a:xfrm>
        </p:grpSpPr>
        <p:sp>
          <p:nvSpPr>
            <p:cNvPr id="20" name="Rectangle: Rounded Corners 19">
              <a:extLst>
                <a:ext uri="{FF2B5EF4-FFF2-40B4-BE49-F238E27FC236}">
                  <a16:creationId xmlns:a16="http://schemas.microsoft.com/office/drawing/2014/main" id="{269A21A5-8DF4-42B8-A8B7-7BD2C123E80D}"/>
                </a:ext>
              </a:extLst>
            </p:cNvPr>
            <p:cNvSpPr/>
            <p:nvPr/>
          </p:nvSpPr>
          <p:spPr>
            <a:xfrm>
              <a:off x="3150255" y="1376531"/>
              <a:ext cx="2362691" cy="1500309"/>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1" name="Rectangle: Rounded Corners 4">
              <a:extLst>
                <a:ext uri="{FF2B5EF4-FFF2-40B4-BE49-F238E27FC236}">
                  <a16:creationId xmlns:a16="http://schemas.microsoft.com/office/drawing/2014/main" id="{126FF54E-D391-4437-85A9-4AC630D75BD5}"/>
                </a:ext>
              </a:extLst>
            </p:cNvPr>
            <p:cNvSpPr txBox="1"/>
            <p:nvPr/>
          </p:nvSpPr>
          <p:spPr>
            <a:xfrm>
              <a:off x="3194198" y="1420474"/>
              <a:ext cx="2274805" cy="14124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Phones were answered less frequently during lunch hour.</a:t>
              </a:r>
            </a:p>
          </p:txBody>
        </p:sp>
      </p:grpSp>
      <p:grpSp>
        <p:nvGrpSpPr>
          <p:cNvPr id="23" name="Group 22">
            <a:extLst>
              <a:ext uri="{FF2B5EF4-FFF2-40B4-BE49-F238E27FC236}">
                <a16:creationId xmlns:a16="http://schemas.microsoft.com/office/drawing/2014/main" id="{36048FB0-F3DB-487F-99E6-F6C4A30945C3}"/>
              </a:ext>
            </a:extLst>
          </p:cNvPr>
          <p:cNvGrpSpPr/>
          <p:nvPr/>
        </p:nvGrpSpPr>
        <p:grpSpPr>
          <a:xfrm>
            <a:off x="4915174" y="2163916"/>
            <a:ext cx="3276052" cy="639762"/>
            <a:chOff x="3150255" y="1376531"/>
            <a:chExt cx="2362691" cy="1500309"/>
          </a:xfrm>
        </p:grpSpPr>
        <p:sp>
          <p:nvSpPr>
            <p:cNvPr id="24" name="Rectangle: Rounded Corners 23">
              <a:extLst>
                <a:ext uri="{FF2B5EF4-FFF2-40B4-BE49-F238E27FC236}">
                  <a16:creationId xmlns:a16="http://schemas.microsoft.com/office/drawing/2014/main" id="{0E54E7CA-4019-4ACD-B456-EE3B42C36A0A}"/>
                </a:ext>
              </a:extLst>
            </p:cNvPr>
            <p:cNvSpPr/>
            <p:nvPr/>
          </p:nvSpPr>
          <p:spPr>
            <a:xfrm>
              <a:off x="3150255" y="1376531"/>
              <a:ext cx="2362691" cy="1500309"/>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5" name="Rectangle: Rounded Corners 4">
              <a:extLst>
                <a:ext uri="{FF2B5EF4-FFF2-40B4-BE49-F238E27FC236}">
                  <a16:creationId xmlns:a16="http://schemas.microsoft.com/office/drawing/2014/main" id="{90BBB373-0B32-4EF0-BF60-5C0F4E910E08}"/>
                </a:ext>
              </a:extLst>
            </p:cNvPr>
            <p:cNvSpPr txBox="1"/>
            <p:nvPr/>
          </p:nvSpPr>
          <p:spPr>
            <a:xfrm>
              <a:off x="3194198" y="1420474"/>
              <a:ext cx="2274805" cy="14124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algn="ctr"/>
              <a:r>
                <a:rPr lang="en-US" dirty="0">
                  <a:solidFill>
                    <a:schemeClr val="tx1"/>
                  </a:solidFill>
                  <a:cs typeface="Calibri"/>
                </a:rPr>
                <a:t>54% of the total calls were answered</a:t>
              </a:r>
            </a:p>
          </p:txBody>
        </p:sp>
      </p:grpSp>
      <p:grpSp>
        <p:nvGrpSpPr>
          <p:cNvPr id="26" name="Group 25">
            <a:extLst>
              <a:ext uri="{FF2B5EF4-FFF2-40B4-BE49-F238E27FC236}">
                <a16:creationId xmlns:a16="http://schemas.microsoft.com/office/drawing/2014/main" id="{D4A95B13-1757-40AC-8934-FEBD717C4281}"/>
              </a:ext>
            </a:extLst>
          </p:cNvPr>
          <p:cNvGrpSpPr/>
          <p:nvPr/>
        </p:nvGrpSpPr>
        <p:grpSpPr>
          <a:xfrm>
            <a:off x="4915173" y="3109119"/>
            <a:ext cx="3276052" cy="639762"/>
            <a:chOff x="3150255" y="1376531"/>
            <a:chExt cx="2362691" cy="1500309"/>
          </a:xfrm>
        </p:grpSpPr>
        <p:sp>
          <p:nvSpPr>
            <p:cNvPr id="27" name="Rectangle: Rounded Corners 26">
              <a:extLst>
                <a:ext uri="{FF2B5EF4-FFF2-40B4-BE49-F238E27FC236}">
                  <a16:creationId xmlns:a16="http://schemas.microsoft.com/office/drawing/2014/main" id="{D79BB667-FB91-4F39-8A91-30398B840F9A}"/>
                </a:ext>
              </a:extLst>
            </p:cNvPr>
            <p:cNvSpPr/>
            <p:nvPr/>
          </p:nvSpPr>
          <p:spPr>
            <a:xfrm>
              <a:off x="3150255" y="1376531"/>
              <a:ext cx="2362691" cy="1500309"/>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8" name="Rectangle: Rounded Corners 4">
              <a:extLst>
                <a:ext uri="{FF2B5EF4-FFF2-40B4-BE49-F238E27FC236}">
                  <a16:creationId xmlns:a16="http://schemas.microsoft.com/office/drawing/2014/main" id="{7243E783-DCC7-47FE-82E6-4E221EEF0FDD}"/>
                </a:ext>
              </a:extLst>
            </p:cNvPr>
            <p:cNvSpPr txBox="1"/>
            <p:nvPr/>
          </p:nvSpPr>
          <p:spPr>
            <a:xfrm>
              <a:off x="3194198" y="1420474"/>
              <a:ext cx="2274805" cy="14124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algn="ctr"/>
              <a:r>
                <a:rPr lang="en-US" dirty="0">
                  <a:solidFill>
                    <a:schemeClr val="tx1"/>
                  </a:solidFill>
                  <a:cs typeface="Calibri"/>
                </a:rPr>
                <a:t>16 clinics answered </a:t>
              </a:r>
              <a:r>
                <a:rPr lang="en-US" u="sng" dirty="0">
                  <a:solidFill>
                    <a:schemeClr val="tx1"/>
                  </a:solidFill>
                  <a:cs typeface="Calibri"/>
                </a:rPr>
                <a:t>&gt;</a:t>
              </a:r>
              <a:r>
                <a:rPr lang="en-US" dirty="0">
                  <a:solidFill>
                    <a:schemeClr val="tx1"/>
                  </a:solidFill>
                  <a:cs typeface="Calibri"/>
                </a:rPr>
                <a:t> 60% of the time</a:t>
              </a:r>
            </a:p>
          </p:txBody>
        </p:sp>
      </p:grpSp>
      <p:grpSp>
        <p:nvGrpSpPr>
          <p:cNvPr id="29" name="Group 28">
            <a:extLst>
              <a:ext uri="{FF2B5EF4-FFF2-40B4-BE49-F238E27FC236}">
                <a16:creationId xmlns:a16="http://schemas.microsoft.com/office/drawing/2014/main" id="{29BD4FB3-264D-478E-9B14-A4B4C21B2D16}"/>
              </a:ext>
            </a:extLst>
          </p:cNvPr>
          <p:cNvGrpSpPr/>
          <p:nvPr/>
        </p:nvGrpSpPr>
        <p:grpSpPr>
          <a:xfrm>
            <a:off x="4915173" y="3964469"/>
            <a:ext cx="3276052" cy="639762"/>
            <a:chOff x="3150255" y="1376531"/>
            <a:chExt cx="2362691" cy="1500309"/>
          </a:xfrm>
        </p:grpSpPr>
        <p:sp>
          <p:nvSpPr>
            <p:cNvPr id="30" name="Rectangle: Rounded Corners 29">
              <a:extLst>
                <a:ext uri="{FF2B5EF4-FFF2-40B4-BE49-F238E27FC236}">
                  <a16:creationId xmlns:a16="http://schemas.microsoft.com/office/drawing/2014/main" id="{0FB7CED1-6594-46F2-969D-9854A83C988E}"/>
                </a:ext>
              </a:extLst>
            </p:cNvPr>
            <p:cNvSpPr/>
            <p:nvPr/>
          </p:nvSpPr>
          <p:spPr>
            <a:xfrm>
              <a:off x="3150255" y="1376531"/>
              <a:ext cx="2362691" cy="1500309"/>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31" name="Rectangle: Rounded Corners 4">
              <a:extLst>
                <a:ext uri="{FF2B5EF4-FFF2-40B4-BE49-F238E27FC236}">
                  <a16:creationId xmlns:a16="http://schemas.microsoft.com/office/drawing/2014/main" id="{95C13E48-4E15-4D27-997C-589A0AD25EB3}"/>
                </a:ext>
              </a:extLst>
            </p:cNvPr>
            <p:cNvSpPr txBox="1"/>
            <p:nvPr/>
          </p:nvSpPr>
          <p:spPr>
            <a:xfrm>
              <a:off x="3194198" y="1420474"/>
              <a:ext cx="2274805" cy="14124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algn="ctr"/>
              <a:r>
                <a:rPr lang="en-US" dirty="0">
                  <a:solidFill>
                    <a:schemeClr val="tx1"/>
                  </a:solidFill>
                </a:rPr>
                <a:t>15 clinics answered &lt; 60% of the time</a:t>
              </a:r>
              <a:endParaRPr lang="en-US" sz="2000" dirty="0">
                <a:solidFill>
                  <a:schemeClr val="tx1"/>
                </a:solidFill>
                <a:cs typeface="Calibri"/>
              </a:endParaRPr>
            </a:p>
          </p:txBody>
        </p:sp>
      </p:grpSp>
      <p:pic>
        <p:nvPicPr>
          <p:cNvPr id="3" name="Recorded Sound">
            <a:hlinkClick r:id="" action="ppaction://media"/>
            <a:extLst>
              <a:ext uri="{FF2B5EF4-FFF2-40B4-BE49-F238E27FC236}">
                <a16:creationId xmlns:a16="http://schemas.microsoft.com/office/drawing/2014/main" id="{537A8762-7945-4059-A725-E33AF599ACE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81610" y="5040954"/>
            <a:ext cx="609600" cy="609600"/>
          </a:xfrm>
          <a:prstGeom prst="rect">
            <a:avLst/>
          </a:prstGeom>
        </p:spPr>
      </p:pic>
    </p:spTree>
    <p:extLst>
      <p:ext uri="{BB962C8B-B14F-4D97-AF65-F5344CB8AC3E}">
        <p14:creationId xmlns:p14="http://schemas.microsoft.com/office/powerpoint/2010/main" val="2373191387"/>
      </p:ext>
    </p:extLst>
  </p:cSld>
  <p:clrMapOvr>
    <a:masterClrMapping/>
  </p:clrMapOvr>
  <mc:AlternateContent xmlns:mc="http://schemas.openxmlformats.org/markup-compatibility/2006">
    <mc:Choice xmlns:p14="http://schemas.microsoft.com/office/powerpoint/2010/main" Requires="p14">
      <p:transition spd="slow" p14:dur="2000" advClick="0" advTm="420"/>
    </mc:Choice>
    <mc:Fallback>
      <p:transition spd="slow" advClick="0" advTm="4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31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3C43-A0CF-481B-AED5-83BBA6AA6606}"/>
              </a:ext>
            </a:extLst>
          </p:cNvPr>
          <p:cNvSpPr>
            <a:spLocks noGrp="1"/>
          </p:cNvSpPr>
          <p:nvPr>
            <p:ph type="title"/>
          </p:nvPr>
        </p:nvSpPr>
        <p:spPr/>
        <p:txBody>
          <a:bodyPr/>
          <a:lstStyle/>
          <a:p>
            <a:r>
              <a:rPr lang="en-US" b="1" dirty="0">
                <a:cs typeface="Calibri"/>
              </a:rPr>
              <a:t>Recommendations</a:t>
            </a:r>
          </a:p>
        </p:txBody>
      </p:sp>
      <p:sp>
        <p:nvSpPr>
          <p:cNvPr id="4" name="Date Placeholder 3">
            <a:extLst>
              <a:ext uri="{FF2B5EF4-FFF2-40B4-BE49-F238E27FC236}">
                <a16:creationId xmlns:a16="http://schemas.microsoft.com/office/drawing/2014/main" id="{E984BF6B-7A6E-44E3-9811-7F0832613010}"/>
              </a:ext>
            </a:extLst>
          </p:cNvPr>
          <p:cNvSpPr>
            <a:spLocks noGrp="1"/>
          </p:cNvSpPr>
          <p:nvPr>
            <p:ph type="dt" sz="half" idx="10"/>
          </p:nvPr>
        </p:nvSpPr>
        <p:spPr/>
        <p:txBody>
          <a:bodyPr/>
          <a:lstStyle/>
          <a:p>
            <a:fld id="{EF28C067-E52A-47D7-B962-C90631A41291}" type="datetime1">
              <a:rPr lang="en-US" smtClean="0"/>
              <a:t>3/17/2021</a:t>
            </a:fld>
            <a:endParaRPr lang="en-US"/>
          </a:p>
        </p:txBody>
      </p:sp>
      <p:sp>
        <p:nvSpPr>
          <p:cNvPr id="5" name="Slide Number Placeholder 4">
            <a:extLst>
              <a:ext uri="{FF2B5EF4-FFF2-40B4-BE49-F238E27FC236}">
                <a16:creationId xmlns:a16="http://schemas.microsoft.com/office/drawing/2014/main" id="{60820897-5838-4EDC-B865-F73588B27307}"/>
              </a:ext>
            </a:extLst>
          </p:cNvPr>
          <p:cNvSpPr>
            <a:spLocks noGrp="1"/>
          </p:cNvSpPr>
          <p:nvPr>
            <p:ph type="sldNum" sz="quarter" idx="12"/>
          </p:nvPr>
        </p:nvSpPr>
        <p:spPr/>
        <p:txBody>
          <a:bodyPr/>
          <a:lstStyle/>
          <a:p>
            <a:fld id="{9B27D237-6C0D-5549-BE11-2040A22CBC71}" type="slidenum">
              <a:rPr lang="en-US" smtClean="0">
                <a:solidFill>
                  <a:prstClr val="black">
                    <a:tint val="75000"/>
                  </a:prstClr>
                </a:solidFill>
              </a:rPr>
              <a:pPr/>
              <a:t>3</a:t>
            </a:fld>
            <a:endParaRPr lang="en-US">
              <a:solidFill>
                <a:prstClr val="black">
                  <a:tint val="75000"/>
                </a:prstClr>
              </a:solidFill>
            </a:endParaRPr>
          </a:p>
        </p:txBody>
      </p:sp>
      <p:graphicFrame>
        <p:nvGraphicFramePr>
          <p:cNvPr id="7" name="Content Placeholder 2">
            <a:extLst>
              <a:ext uri="{FF2B5EF4-FFF2-40B4-BE49-F238E27FC236}">
                <a16:creationId xmlns:a16="http://schemas.microsoft.com/office/drawing/2014/main" id="{A5BBFBEB-0853-4E9B-BA32-B78DD0E452AF}"/>
              </a:ext>
            </a:extLst>
          </p:cNvPr>
          <p:cNvGraphicFramePr>
            <a:graphicFrameLocks noGrp="1"/>
          </p:cNvGraphicFramePr>
          <p:nvPr>
            <p:ph idx="1"/>
            <p:extLst>
              <p:ext uri="{D42A27DB-BD31-4B8C-83A1-F6EECF244321}">
                <p14:modId xmlns:p14="http://schemas.microsoft.com/office/powerpoint/2010/main" val="1077695424"/>
              </p:ext>
            </p:extLst>
          </p:nvPr>
        </p:nvGraphicFramePr>
        <p:xfrm>
          <a:off x="952423" y="1774501"/>
          <a:ext cx="7227519" cy="38935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Recorded Sound">
            <a:hlinkClick r:id="" action="ppaction://media"/>
            <a:extLst>
              <a:ext uri="{FF2B5EF4-FFF2-40B4-BE49-F238E27FC236}">
                <a16:creationId xmlns:a16="http://schemas.microsoft.com/office/drawing/2014/main" id="{64C757BB-BEEA-4439-995F-53887DC3A0F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077200" y="5097799"/>
            <a:ext cx="609600" cy="609600"/>
          </a:xfrm>
          <a:prstGeom prst="rect">
            <a:avLst/>
          </a:prstGeom>
        </p:spPr>
      </p:pic>
    </p:spTree>
    <p:extLst>
      <p:ext uri="{BB962C8B-B14F-4D97-AF65-F5344CB8AC3E}">
        <p14:creationId xmlns:p14="http://schemas.microsoft.com/office/powerpoint/2010/main" val="2045404223"/>
      </p:ext>
    </p:extLst>
  </p:cSld>
  <p:clrMapOvr>
    <a:masterClrMapping/>
  </p:clrMapOvr>
  <mc:AlternateContent xmlns:mc="http://schemas.openxmlformats.org/markup-compatibility/2006">
    <mc:Choice xmlns:p14="http://schemas.microsoft.com/office/powerpoint/2010/main" Requires="p14">
      <p:transition spd="slow" p14:dur="2000" advClick="0" advTm="1010"/>
    </mc:Choice>
    <mc:Fallback>
      <p:transition spd="slow" advClick="0" advTm="10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29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4191000"/>
            <a:ext cx="9144000" cy="1066800"/>
          </a:xfrm>
        </p:spPr>
        <p:txBody>
          <a:bodyPr>
            <a:normAutofit/>
          </a:bodyPr>
          <a:lstStyle/>
          <a:p>
            <a:r>
              <a:rPr lang="en-US" sz="4800" b="1" dirty="0">
                <a:solidFill>
                  <a:schemeClr val="bg1"/>
                </a:solidFill>
              </a:rPr>
              <a:t>Thank you!</a:t>
            </a:r>
          </a:p>
        </p:txBody>
      </p:sp>
      <p:sp>
        <p:nvSpPr>
          <p:cNvPr id="2" name="Date Placeholder 1">
            <a:extLst>
              <a:ext uri="{FF2B5EF4-FFF2-40B4-BE49-F238E27FC236}">
                <a16:creationId xmlns:a16="http://schemas.microsoft.com/office/drawing/2014/main" id="{8FD18B21-BF07-4E54-89F7-F5529D54C830}"/>
              </a:ext>
            </a:extLst>
          </p:cNvPr>
          <p:cNvSpPr>
            <a:spLocks noGrp="1"/>
          </p:cNvSpPr>
          <p:nvPr>
            <p:ph type="dt" sz="half" idx="10"/>
          </p:nvPr>
        </p:nvSpPr>
        <p:spPr/>
        <p:txBody>
          <a:bodyPr/>
          <a:lstStyle/>
          <a:p>
            <a:fld id="{4676DC22-0B6D-4ED6-9CD2-4A9703589AC4}" type="datetime1">
              <a:rPr lang="en-US" smtClean="0"/>
              <a:t>3/17/2021</a:t>
            </a:fld>
            <a:endParaRPr lang="en-US"/>
          </a:p>
        </p:txBody>
      </p:sp>
      <p:sp>
        <p:nvSpPr>
          <p:cNvPr id="3" name="Slide Number Placeholder 2">
            <a:extLst>
              <a:ext uri="{FF2B5EF4-FFF2-40B4-BE49-F238E27FC236}">
                <a16:creationId xmlns:a16="http://schemas.microsoft.com/office/drawing/2014/main" id="{4C5A9261-0BB8-4247-A5D3-ECF321B76EC4}"/>
              </a:ext>
            </a:extLst>
          </p:cNvPr>
          <p:cNvSpPr>
            <a:spLocks noGrp="1"/>
          </p:cNvSpPr>
          <p:nvPr>
            <p:ph type="sldNum" sz="quarter" idx="12"/>
          </p:nvPr>
        </p:nvSpPr>
        <p:spPr/>
        <p:txBody>
          <a:bodyPr/>
          <a:lstStyle/>
          <a:p>
            <a:fld id="{E79B3881-BB84-4431-AA28-13A4D9A21BA6}" type="slidenum">
              <a:rPr lang="en-US" smtClean="0"/>
              <a:t>4</a:t>
            </a:fld>
            <a:endParaRPr lang="en-US"/>
          </a:p>
        </p:txBody>
      </p:sp>
      <p:pic>
        <p:nvPicPr>
          <p:cNvPr id="4" name="Recorded Sound">
            <a:hlinkClick r:id="" action="ppaction://media"/>
            <a:extLst>
              <a:ext uri="{FF2B5EF4-FFF2-40B4-BE49-F238E27FC236}">
                <a16:creationId xmlns:a16="http://schemas.microsoft.com/office/drawing/2014/main" id="{CDB79136-59F1-4E13-B35C-04188474940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22356" y="5257800"/>
            <a:ext cx="609600" cy="609600"/>
          </a:xfrm>
          <a:prstGeom prst="rect">
            <a:avLst/>
          </a:prstGeom>
        </p:spPr>
      </p:pic>
    </p:spTree>
    <p:extLst>
      <p:ext uri="{BB962C8B-B14F-4D97-AF65-F5344CB8AC3E}">
        <p14:creationId xmlns:p14="http://schemas.microsoft.com/office/powerpoint/2010/main" val="1947178814"/>
      </p:ext>
    </p:extLst>
  </p:cSld>
  <p:clrMapOvr>
    <a:masterClrMapping/>
  </p:clrMapOvr>
  <mc:AlternateContent xmlns:mc="http://schemas.openxmlformats.org/markup-compatibility/2006">
    <mc:Choice xmlns:p14="http://schemas.microsoft.com/office/powerpoint/2010/main" Requires="p14">
      <p:transition spd="slow" p14:dur="2000" advClick="0" advTm="500"/>
    </mc:Choice>
    <mc:Fallback>
      <p:transition spd="slow" advClick="0" advTm="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17B933727F9741A3E263167384C9AD" ma:contentTypeVersion="2" ma:contentTypeDescription="Create a new document." ma:contentTypeScope="" ma:versionID="c5494066eb4bff9d6cb420edbbb1336b">
  <xsd:schema xmlns:xsd="http://www.w3.org/2001/XMLSchema" xmlns:xs="http://www.w3.org/2001/XMLSchema" xmlns:p="http://schemas.microsoft.com/office/2006/metadata/properties" xmlns:ns2="0f1992f3-63ec-4ed6-be9b-3ed30addbff2" targetNamespace="http://schemas.microsoft.com/office/2006/metadata/properties" ma:root="true" ma:fieldsID="f053a41581a3e139214ff0569a2da2cb" ns2:_="">
    <xsd:import namespace="0f1992f3-63ec-4ed6-be9b-3ed30addbff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1992f3-63ec-4ed6-be9b-3ed30addbf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C26A62-50E2-45F7-9595-CB546BABFF5A}">
  <ds:schemaRefs>
    <ds:schemaRef ds:uri="0f1992f3-63ec-4ed6-be9b-3ed30addbf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5841DBC-4C84-4C3C-A148-BAA7132D7C5D}">
  <ds:schemaRefs>
    <ds:schemaRef ds:uri="http://purl.org/dc/elements/1.1/"/>
    <ds:schemaRef ds:uri="http://schemas.microsoft.com/office/2006/metadata/properties"/>
    <ds:schemaRef ds:uri="0f1992f3-63ec-4ed6-be9b-3ed30addbff2"/>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6140B163-71BA-4EA6-86AB-98DA0F0DAF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5821</TotalTime>
  <Words>560</Words>
  <Application>Microsoft Office PowerPoint</Application>
  <PresentationFormat>On-screen Show (4:3)</PresentationFormat>
  <Paragraphs>47</Paragraphs>
  <Slides>4</Slides>
  <Notes>4</Notes>
  <HiddenSlides>0</HiddenSlides>
  <MMClips>4</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PowerPoint Presentation</vt:lpstr>
      <vt:lpstr>Observations</vt:lpstr>
      <vt:lpstr>Recommendations</vt:lpstr>
      <vt:lpstr>PowerPoint Presentation</vt:lpstr>
    </vt:vector>
  </TitlesOfParts>
  <Company>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Department of Veterans Affairs</dc:creator>
  <cp:lastModifiedBy>Fennell, Kimberly N.</cp:lastModifiedBy>
  <cp:revision>12</cp:revision>
  <cp:lastPrinted>2017-09-27T16:33:17Z</cp:lastPrinted>
  <dcterms:created xsi:type="dcterms:W3CDTF">2015-10-28T12:56:55Z</dcterms:created>
  <dcterms:modified xsi:type="dcterms:W3CDTF">2021-03-17T15:44:54Z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0x0101009A17B933727F9741A3E263167384C9AD</vt:lpwstr>
  </property>
</Properties>
</file>