
<file path=[Content_Types].xml><?xml version="1.0" encoding="utf-8"?>
<Types xmlns="http://schemas.openxmlformats.org/package/2006/content-types">
  <Default Extension="png" ContentType="image/png"/>
  <Default Extension="tmp"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1"/>
  </p:notesMasterIdLst>
  <p:sldIdLst>
    <p:sldId id="256" r:id="rId2"/>
    <p:sldId id="258" r:id="rId3"/>
    <p:sldId id="269" r:id="rId4"/>
    <p:sldId id="261" r:id="rId5"/>
    <p:sldId id="262" r:id="rId6"/>
    <p:sldId id="270" r:id="rId7"/>
    <p:sldId id="266" r:id="rId8"/>
    <p:sldId id="267" r:id="rId9"/>
    <p:sldId id="268"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606" autoAdjust="0"/>
  </p:normalViewPr>
  <p:slideViewPr>
    <p:cSldViewPr snapToGrid="0">
      <p:cViewPr varScale="1">
        <p:scale>
          <a:sx n="56" d="100"/>
          <a:sy n="56" d="100"/>
        </p:scale>
        <p:origin x="10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R01SDCHSM02.R01.MED.VA.GOV\Homedir$\VHASDCGIRARN\Independent%20Project\Implant%20Inventory%20Management\Inventory%20Data\Master%20Implant%20Inventor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01SDCHSM02.R01.MED.VA.GOV\Homedir$\VHASDCGIRARN\Independent%20Project\Implant%20Inventory%20Management\Inventory%20Data\Master%20Implant%20Inventory%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dirty="0"/>
              <a:t>Expired Implants - Count</a:t>
            </a:r>
          </a:p>
        </c:rich>
      </c:tx>
      <c:layout>
        <c:manualLayout>
          <c:xMode val="edge"/>
          <c:yMode val="edge"/>
          <c:x val="0.32139012570607334"/>
          <c:y val="2.21274850951641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'Analysis-Count'!$G$2</c:f>
              <c:strCache>
                <c:ptCount val="1"/>
                <c:pt idx="0">
                  <c:v>Number of Expired Items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'Analysis-Count'!$F$3:$F$15</c:f>
              <c:strCache>
                <c:ptCount val="13"/>
                <c:pt idx="0">
                  <c:v>Endovascular</c:v>
                </c:pt>
                <c:pt idx="1">
                  <c:v>Opthamology</c:v>
                </c:pt>
                <c:pt idx="2">
                  <c:v>Urology</c:v>
                </c:pt>
                <c:pt idx="3">
                  <c:v>Dental</c:v>
                </c:pt>
                <c:pt idx="4">
                  <c:v>Podiatry</c:v>
                </c:pt>
                <c:pt idx="5">
                  <c:v>Wound</c:v>
                </c:pt>
                <c:pt idx="6">
                  <c:v>Arthroscopy</c:v>
                </c:pt>
                <c:pt idx="7">
                  <c:v>General</c:v>
                </c:pt>
                <c:pt idx="8">
                  <c:v>ENT</c:v>
                </c:pt>
                <c:pt idx="9">
                  <c:v>Neurology</c:v>
                </c:pt>
                <c:pt idx="10">
                  <c:v>Head/Neck</c:v>
                </c:pt>
                <c:pt idx="11">
                  <c:v>Cardiothoracic</c:v>
                </c:pt>
                <c:pt idx="12">
                  <c:v>Vascular</c:v>
                </c:pt>
              </c:strCache>
            </c:strRef>
          </c:cat>
          <c:val>
            <c:numRef>
              <c:f>'Analysis-Count'!$G$3:$G$15</c:f>
              <c:numCache>
                <c:formatCode>General</c:formatCode>
                <c:ptCount val="13"/>
                <c:pt idx="0">
                  <c:v>74</c:v>
                </c:pt>
                <c:pt idx="1">
                  <c:v>33</c:v>
                </c:pt>
                <c:pt idx="2">
                  <c:v>23</c:v>
                </c:pt>
                <c:pt idx="3">
                  <c:v>21</c:v>
                </c:pt>
                <c:pt idx="4">
                  <c:v>21</c:v>
                </c:pt>
                <c:pt idx="5">
                  <c:v>17</c:v>
                </c:pt>
                <c:pt idx="6">
                  <c:v>16</c:v>
                </c:pt>
                <c:pt idx="7">
                  <c:v>15</c:v>
                </c:pt>
                <c:pt idx="8">
                  <c:v>9</c:v>
                </c:pt>
                <c:pt idx="9">
                  <c:v>9</c:v>
                </c:pt>
                <c:pt idx="10">
                  <c:v>5</c:v>
                </c:pt>
                <c:pt idx="11">
                  <c:v>3</c:v>
                </c:pt>
                <c:pt idx="12">
                  <c:v>3</c:v>
                </c:pt>
              </c:numCache>
            </c:numRef>
          </c:val>
          <c:extLst>
            <c:ext xmlns:c16="http://schemas.microsoft.com/office/drawing/2014/chart" uri="{C3380CC4-5D6E-409C-BE32-E72D297353CC}">
              <c16:uniqueId val="{00000000-0FF3-4DEA-BE78-01E422CF63CB}"/>
            </c:ext>
          </c:extLst>
        </c:ser>
        <c:dLbls>
          <c:showLegendKey val="0"/>
          <c:showVal val="0"/>
          <c:showCatName val="0"/>
          <c:showSerName val="0"/>
          <c:showPercent val="0"/>
          <c:showBubbleSize val="0"/>
        </c:dLbls>
        <c:gapWidth val="219"/>
        <c:overlap val="-27"/>
        <c:axId val="660750968"/>
        <c:axId val="660753592"/>
      </c:barChart>
      <c:catAx>
        <c:axId val="66075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753592"/>
        <c:crosses val="autoZero"/>
        <c:auto val="1"/>
        <c:lblAlgn val="ctr"/>
        <c:lblOffset val="100"/>
        <c:noMultiLvlLbl val="0"/>
      </c:catAx>
      <c:valAx>
        <c:axId val="660753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0750968"/>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Expired Implants</a:t>
            </a:r>
            <a:r>
              <a:rPr lang="en-US" baseline="0" dirty="0"/>
              <a:t> - Cost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'Analysis-Cost'!$B$2</c:f>
              <c:strCache>
                <c:ptCount val="1"/>
                <c:pt idx="0">
                  <c:v>Total Cost</c:v>
                </c:pt>
              </c:strCache>
            </c:strRef>
          </c:tx>
          <c:spPr>
            <a:solidFill>
              <a:srgbClr val="7030A0"/>
            </a:solidFill>
            <a:ln>
              <a:solidFill>
                <a:srgbClr val="7030A0"/>
              </a:solid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'Analysis-Cost'!$A$4:$A$16</c:f>
              <c:strCache>
                <c:ptCount val="13"/>
                <c:pt idx="0">
                  <c:v>Endovascular</c:v>
                </c:pt>
                <c:pt idx="1">
                  <c:v>Podiatry</c:v>
                </c:pt>
                <c:pt idx="2">
                  <c:v>General</c:v>
                </c:pt>
                <c:pt idx="3">
                  <c:v>Urology</c:v>
                </c:pt>
                <c:pt idx="4">
                  <c:v>Wound</c:v>
                </c:pt>
                <c:pt idx="5">
                  <c:v>Arthroscopy</c:v>
                </c:pt>
                <c:pt idx="6">
                  <c:v>Neurology</c:v>
                </c:pt>
                <c:pt idx="7">
                  <c:v>ENT</c:v>
                </c:pt>
                <c:pt idx="8">
                  <c:v>Vascular</c:v>
                </c:pt>
                <c:pt idx="9">
                  <c:v>Dental</c:v>
                </c:pt>
                <c:pt idx="10">
                  <c:v>Opthamology</c:v>
                </c:pt>
                <c:pt idx="11">
                  <c:v>Head/Neck</c:v>
                </c:pt>
                <c:pt idx="12">
                  <c:v>Cardiothoracic</c:v>
                </c:pt>
              </c:strCache>
            </c:strRef>
          </c:cat>
          <c:val>
            <c:numRef>
              <c:f>'Analysis-Cost'!$B$4:$B$16</c:f>
              <c:numCache>
                <c:formatCode>"$"#,##0.00</c:formatCode>
                <c:ptCount val="13"/>
                <c:pt idx="0">
                  <c:v>120563.74000000002</c:v>
                </c:pt>
                <c:pt idx="1">
                  <c:v>24275.289999999994</c:v>
                </c:pt>
                <c:pt idx="2">
                  <c:v>20024.669999999998</c:v>
                </c:pt>
                <c:pt idx="3">
                  <c:v>14726.200000000006</c:v>
                </c:pt>
                <c:pt idx="4">
                  <c:v>13068.869999999999</c:v>
                </c:pt>
                <c:pt idx="5">
                  <c:v>7919.91</c:v>
                </c:pt>
                <c:pt idx="6">
                  <c:v>7574.19</c:v>
                </c:pt>
                <c:pt idx="7">
                  <c:v>4716.2300000000005</c:v>
                </c:pt>
                <c:pt idx="8">
                  <c:v>3800</c:v>
                </c:pt>
                <c:pt idx="9">
                  <c:v>2153.0499999999997</c:v>
                </c:pt>
                <c:pt idx="10">
                  <c:v>2031.8899999999999</c:v>
                </c:pt>
                <c:pt idx="11">
                  <c:v>1852.3600000000001</c:v>
                </c:pt>
                <c:pt idx="12">
                  <c:v>1736</c:v>
                </c:pt>
              </c:numCache>
            </c:numRef>
          </c:val>
          <c:extLst>
            <c:ext xmlns:c16="http://schemas.microsoft.com/office/drawing/2014/chart" uri="{C3380CC4-5D6E-409C-BE32-E72D297353CC}">
              <c16:uniqueId val="{00000000-95C5-4855-93E6-9F97A2CA7C49}"/>
            </c:ext>
          </c:extLst>
        </c:ser>
        <c:dLbls>
          <c:showLegendKey val="0"/>
          <c:showVal val="0"/>
          <c:showCatName val="0"/>
          <c:showSerName val="0"/>
          <c:showPercent val="0"/>
          <c:showBubbleSize val="0"/>
        </c:dLbls>
        <c:gapWidth val="219"/>
        <c:overlap val="-27"/>
        <c:axId val="667941008"/>
        <c:axId val="667946912"/>
      </c:barChart>
      <c:catAx>
        <c:axId val="66794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946912"/>
        <c:crosses val="autoZero"/>
        <c:auto val="1"/>
        <c:lblAlgn val="ctr"/>
        <c:lblOffset val="100"/>
        <c:noMultiLvlLbl val="0"/>
      </c:catAx>
      <c:valAx>
        <c:axId val="667946912"/>
        <c:scaling>
          <c:orientation val="minMax"/>
        </c:scaling>
        <c:delete val="1"/>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crossAx val="66794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85A5931-29C2-4BDE-B0A4-F346CA0247F4}" type="datetimeFigureOut">
              <a:rPr lang="en-US" smtClean="0"/>
              <a:t>3/12/2021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A4F076-C44E-4B58-9C4A-06448DC4921E}" type="slidenum">
              <a:rPr lang="en-US" smtClean="0"/>
              <a:t>‹#›</a:t>
            </a:fld>
            <a:endParaRPr lang="en-US"/>
          </a:p>
        </p:txBody>
      </p:sp>
    </p:spTree>
    <p:extLst>
      <p:ext uri="{BB962C8B-B14F-4D97-AF65-F5344CB8AC3E}">
        <p14:creationId xmlns:p14="http://schemas.microsoft.com/office/powerpoint/2010/main" val="53152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My name is Nicolas Girard and today I will be presenting the results of a lean project on improving implant inventory management. This topic was chosen because implant procedures are an important service offered at VA San Diego and can help veterans meet their full physical and socioemotional potential. However, our implant inventory process at has not been efficiently managed to purchase, receive, and inventory biological and non-biological implants. Mismanagement is causing excess inventory, expired inventory, excess costs, and inadequate supply for planned and unplanned surgeries and procedures.</a:t>
            </a:r>
          </a:p>
        </p:txBody>
      </p:sp>
      <p:sp>
        <p:nvSpPr>
          <p:cNvPr id="4" name="Slide Number Placeholder 3"/>
          <p:cNvSpPr>
            <a:spLocks noGrp="1"/>
          </p:cNvSpPr>
          <p:nvPr>
            <p:ph type="sldNum" sz="quarter" idx="5"/>
          </p:nvPr>
        </p:nvSpPr>
        <p:spPr/>
        <p:txBody>
          <a:bodyPr/>
          <a:lstStyle/>
          <a:p>
            <a:fld id="{50A4F076-C44E-4B58-9C4A-06448DC4921E}" type="slidenum">
              <a:rPr lang="en-US" smtClean="0"/>
              <a:t>1</a:t>
            </a:fld>
            <a:endParaRPr lang="en-US"/>
          </a:p>
        </p:txBody>
      </p:sp>
    </p:spTree>
    <p:extLst>
      <p:ext uri="{BB962C8B-B14F-4D97-AF65-F5344CB8AC3E}">
        <p14:creationId xmlns:p14="http://schemas.microsoft.com/office/powerpoint/2010/main" val="186999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number one goal, in alignment with the ICARE model, is to improve the Veteran’s experience of care. During the pilot period, we primarily hoped to reduce the number and/or value of expired implants by 15%.</a:t>
            </a:r>
          </a:p>
        </p:txBody>
      </p:sp>
      <p:sp>
        <p:nvSpPr>
          <p:cNvPr id="4" name="Slide Number Placeholder 3"/>
          <p:cNvSpPr>
            <a:spLocks noGrp="1"/>
          </p:cNvSpPr>
          <p:nvPr>
            <p:ph type="sldNum" sz="quarter" idx="5"/>
          </p:nvPr>
        </p:nvSpPr>
        <p:spPr/>
        <p:txBody>
          <a:bodyPr/>
          <a:lstStyle/>
          <a:p>
            <a:fld id="{50A4F076-C44E-4B58-9C4A-06448DC4921E}" type="slidenum">
              <a:rPr lang="en-US" smtClean="0"/>
              <a:t>2</a:t>
            </a:fld>
            <a:endParaRPr lang="en-US"/>
          </a:p>
        </p:txBody>
      </p:sp>
    </p:spTree>
    <p:extLst>
      <p:ext uri="{BB962C8B-B14F-4D97-AF65-F5344CB8AC3E}">
        <p14:creationId xmlns:p14="http://schemas.microsoft.com/office/powerpoint/2010/main" val="280089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the rapid process improvement workshop, we were experiencing an average of 23 implant expirations per month at a cost of $20,404 divided among various sections.</a:t>
            </a:r>
          </a:p>
        </p:txBody>
      </p:sp>
      <p:sp>
        <p:nvSpPr>
          <p:cNvPr id="4" name="Slide Number Placeholder 3"/>
          <p:cNvSpPr>
            <a:spLocks noGrp="1"/>
          </p:cNvSpPr>
          <p:nvPr>
            <p:ph type="sldNum" sz="quarter" idx="5"/>
          </p:nvPr>
        </p:nvSpPr>
        <p:spPr/>
        <p:txBody>
          <a:bodyPr/>
          <a:lstStyle/>
          <a:p>
            <a:fld id="{50A4F076-C44E-4B58-9C4A-06448DC4921E}" type="slidenum">
              <a:rPr lang="en-US" smtClean="0"/>
              <a:t>3</a:t>
            </a:fld>
            <a:endParaRPr lang="en-US"/>
          </a:p>
        </p:txBody>
      </p:sp>
    </p:spTree>
    <p:extLst>
      <p:ext uri="{BB962C8B-B14F-4D97-AF65-F5344CB8AC3E}">
        <p14:creationId xmlns:p14="http://schemas.microsoft.com/office/powerpoint/2010/main" val="379172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project began with a 3-day rapid process improvement workshop which followed the standard Define-Measure-Analyze-Improve-Control or DMAIC model. This included the creation of current and future state maps with identification of pain points, development of impact/effort and ease/effectiveness matrices and performing a gap and root cause analysis to determine action plans.</a:t>
            </a:r>
          </a:p>
        </p:txBody>
      </p:sp>
      <p:sp>
        <p:nvSpPr>
          <p:cNvPr id="4" name="Slide Number Placeholder 3"/>
          <p:cNvSpPr>
            <a:spLocks noGrp="1"/>
          </p:cNvSpPr>
          <p:nvPr>
            <p:ph type="sldNum" sz="quarter" idx="5"/>
          </p:nvPr>
        </p:nvSpPr>
        <p:spPr/>
        <p:txBody>
          <a:bodyPr/>
          <a:lstStyle/>
          <a:p>
            <a:fld id="{50A4F076-C44E-4B58-9C4A-06448DC4921E}" type="slidenum">
              <a:rPr lang="en-US" smtClean="0"/>
              <a:t>4</a:t>
            </a:fld>
            <a:endParaRPr lang="en-US"/>
          </a:p>
        </p:txBody>
      </p:sp>
    </p:spTree>
    <p:extLst>
      <p:ext uri="{BB962C8B-B14F-4D97-AF65-F5344CB8AC3E}">
        <p14:creationId xmlns:p14="http://schemas.microsoft.com/office/powerpoint/2010/main" val="307972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 gaps were identified, including lost product, expired inventory, and incorrect delivery location. Addressing these gaps resulted in the creation of a shared tracking database, beginning an inventory stand down initiative, and centralizing the delivery location for implant purchase orders.</a:t>
            </a:r>
          </a:p>
          <a:p>
            <a:endParaRPr lang="en-US" dirty="0"/>
          </a:p>
        </p:txBody>
      </p:sp>
      <p:sp>
        <p:nvSpPr>
          <p:cNvPr id="4" name="Slide Number Placeholder 3"/>
          <p:cNvSpPr>
            <a:spLocks noGrp="1"/>
          </p:cNvSpPr>
          <p:nvPr>
            <p:ph type="sldNum" sz="quarter" idx="5"/>
          </p:nvPr>
        </p:nvSpPr>
        <p:spPr/>
        <p:txBody>
          <a:bodyPr/>
          <a:lstStyle/>
          <a:p>
            <a:fld id="{50A4F076-C44E-4B58-9C4A-06448DC4921E}" type="slidenum">
              <a:rPr lang="en-US" smtClean="0"/>
              <a:t>5</a:t>
            </a:fld>
            <a:endParaRPr lang="en-US"/>
          </a:p>
        </p:txBody>
      </p:sp>
    </p:spTree>
    <p:extLst>
      <p:ext uri="{BB962C8B-B14F-4D97-AF65-F5344CB8AC3E}">
        <p14:creationId xmlns:p14="http://schemas.microsoft.com/office/powerpoint/2010/main" val="31482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post-RPIW data for the three months following implementation of the pilot. On average, we did not see the improvements that we had hoped for. This is primarily because excess ordering from the past fiscal year is just beginning to reach expiration, especially for some of the higher-cost endovascular items. However, notable improvements did occur in individual sections. Eight sections showed a decrease in expired items per month, with six of those decreasing to zero. Similarly, seven sections showed a decrease in cost of expirations, with six of those decreasing to zero. The sections with improvements are highlighted in green.</a:t>
            </a:r>
          </a:p>
        </p:txBody>
      </p:sp>
      <p:sp>
        <p:nvSpPr>
          <p:cNvPr id="4" name="Slide Number Placeholder 3"/>
          <p:cNvSpPr>
            <a:spLocks noGrp="1"/>
          </p:cNvSpPr>
          <p:nvPr>
            <p:ph type="sldNum" sz="quarter" idx="5"/>
          </p:nvPr>
        </p:nvSpPr>
        <p:spPr/>
        <p:txBody>
          <a:bodyPr/>
          <a:lstStyle/>
          <a:p>
            <a:fld id="{50A4F076-C44E-4B58-9C4A-06448DC4921E}" type="slidenum">
              <a:rPr lang="en-US" smtClean="0"/>
              <a:t>6</a:t>
            </a:fld>
            <a:endParaRPr lang="en-US"/>
          </a:p>
        </p:txBody>
      </p:sp>
    </p:spTree>
    <p:extLst>
      <p:ext uri="{BB962C8B-B14F-4D97-AF65-F5344CB8AC3E}">
        <p14:creationId xmlns:p14="http://schemas.microsoft.com/office/powerpoint/2010/main" val="34841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result of this initiative, we have seen improved communication and data visibility between process owners, a decrease in the number of improperly delivered orders, and an increase in the timeliness of consult placement. Financially, the decrease in expired items in certain sections equates to a 5-year return on investment of 380 items and $260,000 saved.</a:t>
            </a:r>
          </a:p>
        </p:txBody>
      </p:sp>
      <p:sp>
        <p:nvSpPr>
          <p:cNvPr id="4" name="Slide Number Placeholder 3"/>
          <p:cNvSpPr>
            <a:spLocks noGrp="1"/>
          </p:cNvSpPr>
          <p:nvPr>
            <p:ph type="sldNum" sz="quarter" idx="5"/>
          </p:nvPr>
        </p:nvSpPr>
        <p:spPr/>
        <p:txBody>
          <a:bodyPr/>
          <a:lstStyle/>
          <a:p>
            <a:fld id="{50A4F076-C44E-4B58-9C4A-06448DC4921E}" type="slidenum">
              <a:rPr lang="en-US" smtClean="0"/>
              <a:t>7</a:t>
            </a:fld>
            <a:endParaRPr lang="en-US"/>
          </a:p>
        </p:txBody>
      </p:sp>
    </p:spTree>
    <p:extLst>
      <p:ext uri="{BB962C8B-B14F-4D97-AF65-F5344CB8AC3E}">
        <p14:creationId xmlns:p14="http://schemas.microsoft.com/office/powerpoint/2010/main" val="12042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Delivering the best possible experience of care is the driving mission behind our performance improvement activities at VA San Diego. Improving implant inventory management has both direct and indirect benefits for the Veteran. Directly, it decreases the risk of surgical delays or cancellations due to expired or inadequate implant stock. Indirectly, cost savings can be used to hire additional staff or improve facilities and equipment. </a:t>
            </a:r>
          </a:p>
        </p:txBody>
      </p:sp>
      <p:sp>
        <p:nvSpPr>
          <p:cNvPr id="4" name="Slide Number Placeholder 3"/>
          <p:cNvSpPr>
            <a:spLocks noGrp="1"/>
          </p:cNvSpPr>
          <p:nvPr>
            <p:ph type="sldNum" sz="quarter" idx="5"/>
          </p:nvPr>
        </p:nvSpPr>
        <p:spPr/>
        <p:txBody>
          <a:bodyPr/>
          <a:lstStyle/>
          <a:p>
            <a:fld id="{50A4F076-C44E-4B58-9C4A-06448DC4921E}" type="slidenum">
              <a:rPr lang="en-US" smtClean="0"/>
              <a:t>8</a:t>
            </a:fld>
            <a:endParaRPr lang="en-US"/>
          </a:p>
        </p:txBody>
      </p:sp>
    </p:spTree>
    <p:extLst>
      <p:ext uri="{BB962C8B-B14F-4D97-AF65-F5344CB8AC3E}">
        <p14:creationId xmlns:p14="http://schemas.microsoft.com/office/powerpoint/2010/main" val="172351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Implant expiration is an issue faced by many VA medical centers. Several of the specific improvements discussed in this project could easily be implemented at other facilities with similar root causes, and this project demonstrates that a DMAIC-focused RPIW with weekly follow-up meetings is an effective tool for problem-solving.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taking the time to view this presentation. Please feel free to contact me with any questions or comments.</a:t>
            </a:r>
          </a:p>
        </p:txBody>
      </p:sp>
      <p:sp>
        <p:nvSpPr>
          <p:cNvPr id="4" name="Slide Number Placeholder 3"/>
          <p:cNvSpPr>
            <a:spLocks noGrp="1"/>
          </p:cNvSpPr>
          <p:nvPr>
            <p:ph type="sldNum" sz="quarter" idx="5"/>
          </p:nvPr>
        </p:nvSpPr>
        <p:spPr/>
        <p:txBody>
          <a:bodyPr/>
          <a:lstStyle/>
          <a:p>
            <a:fld id="{50A4F076-C44E-4B58-9C4A-06448DC4921E}" type="slidenum">
              <a:rPr lang="en-US" smtClean="0"/>
              <a:t>9</a:t>
            </a:fld>
            <a:endParaRPr lang="en-US"/>
          </a:p>
        </p:txBody>
      </p:sp>
    </p:spTree>
    <p:extLst>
      <p:ext uri="{BB962C8B-B14F-4D97-AF65-F5344CB8AC3E}">
        <p14:creationId xmlns:p14="http://schemas.microsoft.com/office/powerpoint/2010/main" val="318953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30543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155190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828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229909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958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23267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170887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177192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17983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CA09A-2375-408E-A12F-15212913D1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257607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5CA09A-2375-408E-A12F-15212913D13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123909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5CA09A-2375-408E-A12F-15212913D133}"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289933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5CA09A-2375-408E-A12F-15212913D133}"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154387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CA09A-2375-408E-A12F-15212913D133}"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202031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CA09A-2375-408E-A12F-15212913D13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B1107-BFBB-42CE-921A-892B8CCFAE12}" type="slidenum">
              <a:rPr lang="en-US" smtClean="0"/>
              <a:t>‹#›</a:t>
            </a:fld>
            <a:endParaRPr lang="en-US"/>
          </a:p>
        </p:txBody>
      </p:sp>
    </p:spTree>
    <p:extLst>
      <p:ext uri="{BB962C8B-B14F-4D97-AF65-F5344CB8AC3E}">
        <p14:creationId xmlns:p14="http://schemas.microsoft.com/office/powerpoint/2010/main" val="225298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B1107-BFBB-42CE-921A-892B8CCFAE12}" type="slidenum">
              <a:rPr lang="en-US" smtClean="0"/>
              <a:t>‹#›</a:t>
            </a:fld>
            <a:endParaRPr lang="en-US"/>
          </a:p>
        </p:txBody>
      </p:sp>
      <p:sp>
        <p:nvSpPr>
          <p:cNvPr id="5" name="Date Placeholder 4"/>
          <p:cNvSpPr>
            <a:spLocks noGrp="1"/>
          </p:cNvSpPr>
          <p:nvPr>
            <p:ph type="dt" sz="half" idx="10"/>
          </p:nvPr>
        </p:nvSpPr>
        <p:spPr/>
        <p:txBody>
          <a:bodyPr/>
          <a:lstStyle/>
          <a:p>
            <a:fld id="{0F5CA09A-2375-408E-A12F-15212913D133}" type="datetimeFigureOut">
              <a:rPr lang="en-US" smtClean="0"/>
              <a:t>3/12/2021</a:t>
            </a:fld>
            <a:endParaRPr lang="en-US"/>
          </a:p>
        </p:txBody>
      </p:sp>
    </p:spTree>
    <p:extLst>
      <p:ext uri="{BB962C8B-B14F-4D97-AF65-F5344CB8AC3E}">
        <p14:creationId xmlns:p14="http://schemas.microsoft.com/office/powerpoint/2010/main" val="49026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5CA09A-2375-408E-A12F-15212913D133}" type="datetimeFigureOut">
              <a:rPr lang="en-US" smtClean="0"/>
              <a:t>3/12/2021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7B1107-BFBB-42CE-921A-892B8CCFAE12}" type="slidenum">
              <a:rPr lang="en-US" smtClean="0"/>
              <a:t>‹#›</a:t>
            </a:fld>
            <a:endParaRPr lang="en-US"/>
          </a:p>
        </p:txBody>
      </p:sp>
    </p:spTree>
    <p:extLst>
      <p:ext uri="{BB962C8B-B14F-4D97-AF65-F5344CB8AC3E}">
        <p14:creationId xmlns:p14="http://schemas.microsoft.com/office/powerpoint/2010/main" val="27909327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slideLayout" Target="../slideLayouts/slideLayout2.xml"/><Relationship Id="rId7" Type="http://schemas.openxmlformats.org/officeDocument/2006/relationships/image" Target="../media/image4.tm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tmp"/><Relationship Id="rId5" Type="http://schemas.openxmlformats.org/officeDocument/2006/relationships/image" Target="../media/image2.tmp"/><Relationship Id="rId4" Type="http://schemas.openxmlformats.org/officeDocument/2006/relationships/notesSlide" Target="../notesSlides/notesSlide4.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1591-E9BA-4178-B937-287950642021}"/>
              </a:ext>
            </a:extLst>
          </p:cNvPr>
          <p:cNvSpPr>
            <a:spLocks noGrp="1"/>
          </p:cNvSpPr>
          <p:nvPr>
            <p:ph type="ctrTitle"/>
          </p:nvPr>
        </p:nvSpPr>
        <p:spPr>
          <a:xfrm>
            <a:off x="1004901" y="254820"/>
            <a:ext cx="7766936" cy="1646302"/>
          </a:xfrm>
        </p:spPr>
        <p:txBody>
          <a:bodyPr/>
          <a:lstStyle/>
          <a:p>
            <a:pPr algn="l"/>
            <a:r>
              <a:rPr lang="en-US" sz="4600" dirty="0"/>
              <a:t>Improving Implant Inventory Management</a:t>
            </a:r>
          </a:p>
        </p:txBody>
      </p:sp>
      <p:sp>
        <p:nvSpPr>
          <p:cNvPr id="3" name="Subtitle 2">
            <a:extLst>
              <a:ext uri="{FF2B5EF4-FFF2-40B4-BE49-F238E27FC236}">
                <a16:creationId xmlns:a16="http://schemas.microsoft.com/office/drawing/2014/main" id="{1848D8D9-28EE-488A-85F7-819BDEF88236}"/>
              </a:ext>
            </a:extLst>
          </p:cNvPr>
          <p:cNvSpPr>
            <a:spLocks noGrp="1"/>
          </p:cNvSpPr>
          <p:nvPr>
            <p:ph type="subTitle" idx="1"/>
          </p:nvPr>
        </p:nvSpPr>
        <p:spPr>
          <a:xfrm>
            <a:off x="1004901" y="1896772"/>
            <a:ext cx="7766936" cy="1096899"/>
          </a:xfrm>
        </p:spPr>
        <p:txBody>
          <a:bodyPr>
            <a:normAutofit/>
          </a:bodyPr>
          <a:lstStyle/>
          <a:p>
            <a:pPr algn="l"/>
            <a:r>
              <a:rPr lang="en-US" b="1" dirty="0"/>
              <a:t>A Lean Project</a:t>
            </a:r>
          </a:p>
          <a:p>
            <a:pPr algn="l"/>
            <a:endParaRPr lang="en-US" sz="1200" dirty="0"/>
          </a:p>
        </p:txBody>
      </p:sp>
      <p:cxnSp>
        <p:nvCxnSpPr>
          <p:cNvPr id="4" name="Straight Connector 3">
            <a:extLst>
              <a:ext uri="{FF2B5EF4-FFF2-40B4-BE49-F238E27FC236}">
                <a16:creationId xmlns:a16="http://schemas.microsoft.com/office/drawing/2014/main" id="{7A12CE51-9045-4D05-B22D-AAA06894B19E}"/>
              </a:ext>
            </a:extLst>
          </p:cNvPr>
          <p:cNvCxnSpPr/>
          <p:nvPr/>
        </p:nvCxnSpPr>
        <p:spPr>
          <a:xfrm>
            <a:off x="1088289" y="2893834"/>
            <a:ext cx="84938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C82BFE3-FC96-4434-87CE-04A2BFF41827}"/>
              </a:ext>
            </a:extLst>
          </p:cNvPr>
          <p:cNvSpPr txBox="1">
            <a:spLocks/>
          </p:cNvSpPr>
          <p:nvPr/>
        </p:nvSpPr>
        <p:spPr>
          <a:xfrm>
            <a:off x="931291" y="2313742"/>
            <a:ext cx="9251857" cy="142146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dirty="0"/>
              <a:t>Description and Background</a:t>
            </a:r>
          </a:p>
        </p:txBody>
      </p:sp>
      <p:sp>
        <p:nvSpPr>
          <p:cNvPr id="6" name="Content Placeholder 2">
            <a:extLst>
              <a:ext uri="{FF2B5EF4-FFF2-40B4-BE49-F238E27FC236}">
                <a16:creationId xmlns:a16="http://schemas.microsoft.com/office/drawing/2014/main" id="{A6B7AEBB-E616-485D-A62F-207A1D1843AC}"/>
              </a:ext>
            </a:extLst>
          </p:cNvPr>
          <p:cNvSpPr txBox="1">
            <a:spLocks/>
          </p:cNvSpPr>
          <p:nvPr/>
        </p:nvSpPr>
        <p:spPr>
          <a:xfrm>
            <a:off x="931291" y="5058776"/>
            <a:ext cx="8561218" cy="159701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400" dirty="0">
                <a:solidFill>
                  <a:schemeClr val="accent1"/>
                </a:solidFill>
              </a:rPr>
              <a:t>Problem Statement: </a:t>
            </a:r>
            <a:r>
              <a:rPr lang="en-US" sz="1400" dirty="0">
                <a:solidFill>
                  <a:schemeClr val="tx1"/>
                </a:solidFill>
              </a:rPr>
              <a:t>The implant inventory process at VASD has not been efficiently managed to purchase, receive, and inventory biological and non-biological implants. Mismanagement is causing excess inventory, expired inventory, excess costs, and inadequate supply for planned and unplanned surgeries and procedures.</a:t>
            </a:r>
          </a:p>
        </p:txBody>
      </p:sp>
      <p:sp>
        <p:nvSpPr>
          <p:cNvPr id="7" name="Content Placeholder 2">
            <a:extLst>
              <a:ext uri="{FF2B5EF4-FFF2-40B4-BE49-F238E27FC236}">
                <a16:creationId xmlns:a16="http://schemas.microsoft.com/office/drawing/2014/main" id="{161FC682-6013-460D-B913-2F93EDE1999A}"/>
              </a:ext>
            </a:extLst>
          </p:cNvPr>
          <p:cNvSpPr txBox="1">
            <a:spLocks/>
          </p:cNvSpPr>
          <p:nvPr/>
        </p:nvSpPr>
        <p:spPr>
          <a:xfrm>
            <a:off x="1001247" y="3735206"/>
            <a:ext cx="9111947" cy="15970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Implant procedures are an important service offered at VA San Diego</a:t>
            </a:r>
          </a:p>
          <a:p>
            <a:r>
              <a:rPr lang="en-US" sz="1400" dirty="0"/>
              <a:t>Implant procedures are provided by various services, including dental, endovascular, and urology</a:t>
            </a:r>
          </a:p>
          <a:p>
            <a:r>
              <a:rPr lang="en-US" sz="1400" dirty="0"/>
              <a:t>Implants help veterans meet their full physical and socioemotional potential</a:t>
            </a:r>
          </a:p>
        </p:txBody>
      </p:sp>
      <p:pic>
        <p:nvPicPr>
          <p:cNvPr id="9" name="Audio 8">
            <a:hlinkClick r:id="" action="ppaction://media"/>
            <a:extLst>
              <a:ext uri="{FF2B5EF4-FFF2-40B4-BE49-F238E27FC236}">
                <a16:creationId xmlns:a16="http://schemas.microsoft.com/office/drawing/2014/main" id="{642A2FC3-975C-4522-9157-A5B54B966C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2988335"/>
      </p:ext>
    </p:extLst>
  </p:cSld>
  <p:clrMapOvr>
    <a:masterClrMapping/>
  </p:clrMapOvr>
  <mc:AlternateContent xmlns:mc="http://schemas.openxmlformats.org/markup-compatibility/2006">
    <mc:Choice xmlns:p14="http://schemas.microsoft.com/office/powerpoint/2010/main" Requires="p14">
      <p:transition spd="slow" p14:dur="2000" advTm="31628"/>
    </mc:Choice>
    <mc:Fallback>
      <p:transition spd="slow" advTm="31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F6F1-D680-4CA4-8F5A-A50DEAF37495}"/>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9687F062-74E6-4FB9-A80D-79BDD135ADC1}"/>
              </a:ext>
            </a:extLst>
          </p:cNvPr>
          <p:cNvSpPr>
            <a:spLocks noGrp="1"/>
          </p:cNvSpPr>
          <p:nvPr>
            <p:ph idx="1"/>
          </p:nvPr>
        </p:nvSpPr>
        <p:spPr>
          <a:xfrm>
            <a:off x="716257" y="1674026"/>
            <a:ext cx="8399554" cy="3880773"/>
          </a:xfrm>
        </p:spPr>
        <p:txBody>
          <a:bodyPr/>
          <a:lstStyle/>
          <a:p>
            <a:pPr lvl="0"/>
            <a:r>
              <a:rPr lang="en-US" dirty="0"/>
              <a:t>   Improve the Veteran’s experience of care </a:t>
            </a:r>
          </a:p>
          <a:p>
            <a:pPr lvl="0"/>
            <a:r>
              <a:rPr lang="en-US" dirty="0"/>
              <a:t>Reduce number and/or value of expired implants by 15% during pilot period</a:t>
            </a:r>
          </a:p>
          <a:p>
            <a:pPr lvl="0"/>
            <a:r>
              <a:rPr lang="en-US" dirty="0"/>
              <a:t>Reduce staff time spent managing implant inventory</a:t>
            </a:r>
          </a:p>
          <a:p>
            <a:pPr lvl="0"/>
            <a:r>
              <a:rPr lang="en-US" dirty="0"/>
              <a:t>Increase use of scanners and InVita-UDI tracking system</a:t>
            </a:r>
          </a:p>
          <a:p>
            <a:pPr lvl="0"/>
            <a:r>
              <a:rPr lang="en-US" dirty="0"/>
              <a:t>Improve communication between key process owners and stakeholders</a:t>
            </a:r>
          </a:p>
          <a:p>
            <a:pPr lvl="0"/>
            <a:r>
              <a:rPr lang="en-US" dirty="0"/>
              <a:t>Explore consignment opportunities to avoid expiration problem entirely</a:t>
            </a:r>
          </a:p>
        </p:txBody>
      </p:sp>
      <p:sp>
        <p:nvSpPr>
          <p:cNvPr id="4" name="Star: 5 Points 3">
            <a:extLst>
              <a:ext uri="{FF2B5EF4-FFF2-40B4-BE49-F238E27FC236}">
                <a16:creationId xmlns:a16="http://schemas.microsoft.com/office/drawing/2014/main" id="{0D8EC4B1-B794-4108-A0DA-48FE68549999}"/>
              </a:ext>
            </a:extLst>
          </p:cNvPr>
          <p:cNvSpPr/>
          <p:nvPr/>
        </p:nvSpPr>
        <p:spPr>
          <a:xfrm>
            <a:off x="5647566" y="1769136"/>
            <a:ext cx="180975" cy="180975"/>
          </a:xfrm>
          <a:prstGeom prst="star5">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Star: 5 Points 4">
            <a:extLst>
              <a:ext uri="{FF2B5EF4-FFF2-40B4-BE49-F238E27FC236}">
                <a16:creationId xmlns:a16="http://schemas.microsoft.com/office/drawing/2014/main" id="{3025B78E-5D94-4131-8BA6-97D8309AF29F}"/>
              </a:ext>
            </a:extLst>
          </p:cNvPr>
          <p:cNvSpPr/>
          <p:nvPr/>
        </p:nvSpPr>
        <p:spPr>
          <a:xfrm>
            <a:off x="1089198" y="1769136"/>
            <a:ext cx="180975" cy="180975"/>
          </a:xfrm>
          <a:prstGeom prst="star5">
            <a:avLst/>
          </a:prstGeom>
          <a:solidFill>
            <a:srgbClr val="FF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Rectangle 5">
            <a:extLst>
              <a:ext uri="{FF2B5EF4-FFF2-40B4-BE49-F238E27FC236}">
                <a16:creationId xmlns:a16="http://schemas.microsoft.com/office/drawing/2014/main" id="{FC8AB8F7-7056-4DFB-BD0A-613B8B93CF2F}"/>
              </a:ext>
            </a:extLst>
          </p:cNvPr>
          <p:cNvSpPr/>
          <p:nvPr/>
        </p:nvSpPr>
        <p:spPr>
          <a:xfrm>
            <a:off x="9362114" y="1351508"/>
            <a:ext cx="2829886" cy="4154984"/>
          </a:xfrm>
          <a:prstGeom prst="rect">
            <a:avLst/>
          </a:prstGeom>
          <a:solidFill>
            <a:schemeClr val="bg1"/>
          </a:solidFill>
          <a:ln w="12700">
            <a:solidFill>
              <a:schemeClr val="tx1">
                <a:lumMod val="95000"/>
                <a:lumOff val="5000"/>
              </a:schemeClr>
            </a:solidFill>
          </a:ln>
        </p:spPr>
        <p:txBody>
          <a:bodyPr wrap="square">
            <a:spAutoFit/>
          </a:bodyPr>
          <a:lstStyle/>
          <a:p>
            <a:pPr algn="ctr">
              <a:buClrTx/>
            </a:pPr>
            <a:r>
              <a:rPr lang="en-US" sz="1200" u="sng" dirty="0"/>
              <a:t>Executive Sponsor: </a:t>
            </a:r>
          </a:p>
          <a:p>
            <a:pPr algn="ctr">
              <a:buClrTx/>
            </a:pPr>
            <a:r>
              <a:rPr lang="en-US" sz="1200" dirty="0"/>
              <a:t>Associate Director</a:t>
            </a:r>
          </a:p>
          <a:p>
            <a:pPr algn="ctr">
              <a:buClrTx/>
            </a:pPr>
            <a:endParaRPr lang="en-US" sz="1200" dirty="0"/>
          </a:p>
          <a:p>
            <a:pPr algn="ctr">
              <a:buClrTx/>
            </a:pPr>
            <a:r>
              <a:rPr lang="en-US" sz="1200" u="sng" dirty="0"/>
              <a:t>Process Owners:</a:t>
            </a:r>
          </a:p>
          <a:p>
            <a:pPr algn="ctr">
              <a:buClrTx/>
            </a:pPr>
            <a:r>
              <a:rPr lang="en-US" sz="1200" dirty="0"/>
              <a:t>Inventory Management Specialist</a:t>
            </a:r>
          </a:p>
          <a:p>
            <a:pPr algn="ctr">
              <a:buClrTx/>
            </a:pPr>
            <a:endParaRPr lang="en-US" sz="1200" dirty="0"/>
          </a:p>
          <a:p>
            <a:pPr algn="ctr">
              <a:buClrTx/>
            </a:pPr>
            <a:r>
              <a:rPr lang="en-US" sz="1200" dirty="0"/>
              <a:t>Implant Coordinator</a:t>
            </a:r>
          </a:p>
          <a:p>
            <a:pPr algn="ctr">
              <a:buClrTx/>
            </a:pPr>
            <a:endParaRPr lang="en-US" sz="1200" dirty="0"/>
          </a:p>
          <a:p>
            <a:pPr algn="ctr">
              <a:buClrTx/>
            </a:pPr>
            <a:r>
              <a:rPr lang="en-US" sz="1200" dirty="0"/>
              <a:t>Associate Nurse Executive, PeriOp</a:t>
            </a:r>
          </a:p>
          <a:p>
            <a:pPr algn="ctr">
              <a:buClrTx/>
            </a:pPr>
            <a:endParaRPr lang="en-US" sz="1200" dirty="0"/>
          </a:p>
          <a:p>
            <a:pPr algn="ctr">
              <a:buClrTx/>
            </a:pPr>
            <a:r>
              <a:rPr lang="en-US" sz="1200" dirty="0"/>
              <a:t>Chief of Prosthetics</a:t>
            </a:r>
          </a:p>
          <a:p>
            <a:pPr algn="ctr">
              <a:buClrTx/>
            </a:pPr>
            <a:endParaRPr lang="en-US" sz="1200" dirty="0"/>
          </a:p>
          <a:p>
            <a:pPr algn="ctr">
              <a:buClrTx/>
            </a:pPr>
            <a:r>
              <a:rPr lang="en-US" sz="1200" dirty="0"/>
              <a:t>Management Supply Specialist</a:t>
            </a:r>
          </a:p>
          <a:p>
            <a:pPr algn="ctr">
              <a:buClrTx/>
            </a:pPr>
            <a:endParaRPr lang="en-US" sz="1200" dirty="0"/>
          </a:p>
          <a:p>
            <a:pPr algn="ctr">
              <a:buClrTx/>
            </a:pPr>
            <a:r>
              <a:rPr lang="en-US" sz="1200" dirty="0"/>
              <a:t>Cardiac CathLab Supervisor</a:t>
            </a:r>
          </a:p>
          <a:p>
            <a:pPr algn="ctr">
              <a:buClrTx/>
            </a:pPr>
            <a:endParaRPr lang="en-US" sz="1200" dirty="0"/>
          </a:p>
          <a:p>
            <a:pPr algn="ctr">
              <a:buClrTx/>
            </a:pPr>
            <a:r>
              <a:rPr lang="en-US" sz="1200" u="sng" dirty="0"/>
              <a:t>Facilitators</a:t>
            </a:r>
          </a:p>
          <a:p>
            <a:pPr algn="ctr">
              <a:buClrTx/>
            </a:pPr>
            <a:r>
              <a:rPr lang="en-US" sz="1200" dirty="0"/>
              <a:t>Health Systems Specialist,       Systems Redesign</a:t>
            </a:r>
          </a:p>
          <a:p>
            <a:pPr algn="ctr">
              <a:buClrTx/>
            </a:pPr>
            <a:endParaRPr lang="en-US" sz="1200" dirty="0"/>
          </a:p>
          <a:p>
            <a:pPr algn="ctr">
              <a:buClrTx/>
            </a:pPr>
            <a:r>
              <a:rPr lang="en-US" sz="1200" dirty="0"/>
              <a:t>Health Systems Specialist,           Office of the Director</a:t>
            </a:r>
          </a:p>
        </p:txBody>
      </p:sp>
      <p:pic>
        <p:nvPicPr>
          <p:cNvPr id="7" name="Audio 6">
            <a:hlinkClick r:id="" action="ppaction://media"/>
            <a:extLst>
              <a:ext uri="{FF2B5EF4-FFF2-40B4-BE49-F238E27FC236}">
                <a16:creationId xmlns:a16="http://schemas.microsoft.com/office/drawing/2014/main" id="{D7C14956-4D0B-4415-91BA-01587D91CD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91338689"/>
      </p:ext>
    </p:extLst>
  </p:cSld>
  <p:clrMapOvr>
    <a:masterClrMapping/>
  </p:clrMapOvr>
  <mc:AlternateContent xmlns:mc="http://schemas.openxmlformats.org/markup-compatibility/2006" xmlns:p14="http://schemas.microsoft.com/office/powerpoint/2010/main">
    <mc:Choice Requires="p14">
      <p:transition spd="slow" p14:dur="2000" advTm="12012"/>
    </mc:Choice>
    <mc:Fallback xmlns="">
      <p:transition spd="slow" advTm="12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6492-DDF0-4744-89E6-BACD2F650B3A}"/>
              </a:ext>
            </a:extLst>
          </p:cNvPr>
          <p:cNvSpPr>
            <a:spLocks noGrp="1"/>
          </p:cNvSpPr>
          <p:nvPr>
            <p:ph type="title"/>
          </p:nvPr>
        </p:nvSpPr>
        <p:spPr/>
        <p:txBody>
          <a:bodyPr/>
          <a:lstStyle/>
          <a:p>
            <a:r>
              <a:rPr lang="en-US" dirty="0"/>
              <a:t>Baseline Data</a:t>
            </a:r>
            <a:br>
              <a:rPr lang="en-US" dirty="0"/>
            </a:br>
            <a:r>
              <a:rPr lang="en-US" sz="1400" dirty="0">
                <a:solidFill>
                  <a:schemeClr val="tx1"/>
                </a:solidFill>
              </a:rPr>
              <a:t>December 2019 – October 2020</a:t>
            </a:r>
            <a:endParaRPr lang="en-US" dirty="0">
              <a:solidFill>
                <a:schemeClr val="tx1"/>
              </a:solidFill>
            </a:endParaRPr>
          </a:p>
        </p:txBody>
      </p:sp>
      <p:sp>
        <p:nvSpPr>
          <p:cNvPr id="8" name="TextBox 7">
            <a:extLst>
              <a:ext uri="{FF2B5EF4-FFF2-40B4-BE49-F238E27FC236}">
                <a16:creationId xmlns:a16="http://schemas.microsoft.com/office/drawing/2014/main" id="{28B120B2-06F4-4BB8-B51C-D550C29C95A4}"/>
              </a:ext>
            </a:extLst>
          </p:cNvPr>
          <p:cNvSpPr txBox="1"/>
          <p:nvPr/>
        </p:nvSpPr>
        <p:spPr>
          <a:xfrm>
            <a:off x="1595479" y="5484622"/>
            <a:ext cx="2022155" cy="830997"/>
          </a:xfrm>
          <a:prstGeom prst="rect">
            <a:avLst/>
          </a:prstGeom>
          <a:noFill/>
        </p:spPr>
        <p:txBody>
          <a:bodyPr wrap="square" rtlCol="0">
            <a:spAutoFit/>
          </a:bodyPr>
          <a:lstStyle/>
          <a:p>
            <a:pPr algn="ctr"/>
            <a:r>
              <a:rPr lang="en-US" sz="1600" dirty="0"/>
              <a:t>Pre-RPIW Total:  249 Items </a:t>
            </a:r>
          </a:p>
          <a:p>
            <a:pPr algn="ctr"/>
            <a:r>
              <a:rPr lang="en-US" sz="1600" dirty="0"/>
              <a:t>23/month</a:t>
            </a:r>
          </a:p>
        </p:txBody>
      </p:sp>
      <p:sp>
        <p:nvSpPr>
          <p:cNvPr id="9" name="TextBox 2">
            <a:extLst>
              <a:ext uri="{FF2B5EF4-FFF2-40B4-BE49-F238E27FC236}">
                <a16:creationId xmlns:a16="http://schemas.microsoft.com/office/drawing/2014/main" id="{0A9FDF8E-33C9-4AFD-AC54-464A03E70BA6}"/>
              </a:ext>
            </a:extLst>
          </p:cNvPr>
          <p:cNvSpPr txBox="1"/>
          <p:nvPr/>
        </p:nvSpPr>
        <p:spPr>
          <a:xfrm>
            <a:off x="6853807" y="5484623"/>
            <a:ext cx="263831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Pre-RPIW Total:     $224,442 </a:t>
            </a:r>
          </a:p>
          <a:p>
            <a:pPr algn="ctr"/>
            <a:r>
              <a:rPr lang="en-US" sz="1600" dirty="0"/>
              <a:t>$20,404/month</a:t>
            </a:r>
          </a:p>
        </p:txBody>
      </p:sp>
      <p:graphicFrame>
        <p:nvGraphicFramePr>
          <p:cNvPr id="11" name="Chart 10">
            <a:extLst>
              <a:ext uri="{FF2B5EF4-FFF2-40B4-BE49-F238E27FC236}">
                <a16:creationId xmlns:a16="http://schemas.microsoft.com/office/drawing/2014/main" id="{AA1B39FD-CC11-4C27-A115-7B0EBCF12066}"/>
              </a:ext>
            </a:extLst>
          </p:cNvPr>
          <p:cNvGraphicFramePr>
            <a:graphicFrameLocks/>
          </p:cNvGraphicFramePr>
          <p:nvPr>
            <p:extLst>
              <p:ext uri="{D42A27DB-BD31-4B8C-83A1-F6EECF244321}">
                <p14:modId xmlns:p14="http://schemas.microsoft.com/office/powerpoint/2010/main" val="1522580125"/>
              </p:ext>
            </p:extLst>
          </p:nvPr>
        </p:nvGraphicFramePr>
        <p:xfrm>
          <a:off x="93274" y="1928417"/>
          <a:ext cx="5026567" cy="34436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22ED4527-29A9-432B-B695-9D10010CC3D9}"/>
              </a:ext>
            </a:extLst>
          </p:cNvPr>
          <p:cNvGraphicFramePr>
            <a:graphicFrameLocks/>
          </p:cNvGraphicFramePr>
          <p:nvPr>
            <p:extLst>
              <p:ext uri="{D42A27DB-BD31-4B8C-83A1-F6EECF244321}">
                <p14:modId xmlns:p14="http://schemas.microsoft.com/office/powerpoint/2010/main" val="2958678916"/>
              </p:ext>
            </p:extLst>
          </p:nvPr>
        </p:nvGraphicFramePr>
        <p:xfrm>
          <a:off x="5119841" y="1928416"/>
          <a:ext cx="5456583" cy="3443681"/>
        </p:xfrm>
        <a:graphic>
          <a:graphicData uri="http://schemas.openxmlformats.org/drawingml/2006/chart">
            <c:chart xmlns:c="http://schemas.openxmlformats.org/drawingml/2006/chart" xmlns:r="http://schemas.openxmlformats.org/officeDocument/2006/relationships" r:id="rId6"/>
          </a:graphicData>
        </a:graphic>
      </p:graphicFrame>
      <p:pic>
        <p:nvPicPr>
          <p:cNvPr id="3" name="Audio 2">
            <a:hlinkClick r:id="" action="ppaction://media"/>
            <a:extLst>
              <a:ext uri="{FF2B5EF4-FFF2-40B4-BE49-F238E27FC236}">
                <a16:creationId xmlns:a16="http://schemas.microsoft.com/office/drawing/2014/main" id="{C8785864-5380-4B7C-82DF-514225240A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20606765"/>
      </p:ext>
    </p:extLst>
  </p:cSld>
  <p:clrMapOvr>
    <a:masterClrMapping/>
  </p:clrMapOvr>
  <mc:AlternateContent xmlns:mc="http://schemas.openxmlformats.org/markup-compatibility/2006" xmlns:p14="http://schemas.microsoft.com/office/powerpoint/2010/main">
    <mc:Choice Requires="p14">
      <p:transition spd="slow" p14:dur="2000" advTm="10710"/>
    </mc:Choice>
    <mc:Fallback xmlns="">
      <p:transition spd="slow" advTm="10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6D99-8C72-47D4-B4BE-01AA41595C8D}"/>
              </a:ext>
            </a:extLst>
          </p:cNvPr>
          <p:cNvSpPr>
            <a:spLocks noGrp="1"/>
          </p:cNvSpPr>
          <p:nvPr>
            <p:ph type="title"/>
          </p:nvPr>
        </p:nvSpPr>
        <p:spPr/>
        <p:txBody>
          <a:bodyPr/>
          <a:lstStyle/>
          <a:p>
            <a:r>
              <a:rPr lang="en-US" dirty="0"/>
              <a:t>Implementation</a:t>
            </a:r>
          </a:p>
        </p:txBody>
      </p:sp>
      <p:pic>
        <p:nvPicPr>
          <p:cNvPr id="10" name="Content Placeholder 9" descr="Diagram&#10;&#10;Description automatically generated">
            <a:extLst>
              <a:ext uri="{FF2B5EF4-FFF2-40B4-BE49-F238E27FC236}">
                <a16:creationId xmlns:a16="http://schemas.microsoft.com/office/drawing/2014/main" id="{4C5CEF36-2EEF-4C6D-B723-1652FFEFCAE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43638" y="1482792"/>
            <a:ext cx="3695876" cy="2418429"/>
          </a:xfrm>
          <a:prstGeom prst="rect">
            <a:avLst/>
          </a:prstGeom>
        </p:spPr>
      </p:pic>
      <p:pic>
        <p:nvPicPr>
          <p:cNvPr id="11" name="Picture 10" descr="Diagram&#10;&#10;Description automatically generated">
            <a:extLst>
              <a:ext uri="{FF2B5EF4-FFF2-40B4-BE49-F238E27FC236}">
                <a16:creationId xmlns:a16="http://schemas.microsoft.com/office/drawing/2014/main" id="{CB942B39-1CB1-43DA-8294-D1A47D4A9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5818" y="1482793"/>
            <a:ext cx="3695876" cy="2418429"/>
          </a:xfrm>
          <a:prstGeom prst="rect">
            <a:avLst/>
          </a:prstGeom>
        </p:spPr>
      </p:pic>
      <p:pic>
        <p:nvPicPr>
          <p:cNvPr id="12" name="Picture 11" descr="Timeline&#10;&#10;Description automatically generated">
            <a:extLst>
              <a:ext uri="{FF2B5EF4-FFF2-40B4-BE49-F238E27FC236}">
                <a16:creationId xmlns:a16="http://schemas.microsoft.com/office/drawing/2014/main" id="{E508E22B-89C8-4707-A3B0-D3A95394EF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725" y="4165992"/>
            <a:ext cx="3695876" cy="2418429"/>
          </a:xfrm>
          <a:prstGeom prst="rect">
            <a:avLst/>
          </a:prstGeom>
        </p:spPr>
      </p:pic>
      <p:pic>
        <p:nvPicPr>
          <p:cNvPr id="13" name="Picture 12" descr="Diagram&#10;&#10;Description automatically generated">
            <a:extLst>
              <a:ext uri="{FF2B5EF4-FFF2-40B4-BE49-F238E27FC236}">
                <a16:creationId xmlns:a16="http://schemas.microsoft.com/office/drawing/2014/main" id="{C1B7C4A7-BA80-4FF2-85DE-79B38AFAA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2565" y="4165992"/>
            <a:ext cx="6162382" cy="2418429"/>
          </a:xfrm>
          <a:prstGeom prst="rect">
            <a:avLst/>
          </a:prstGeom>
        </p:spPr>
      </p:pic>
      <p:pic>
        <p:nvPicPr>
          <p:cNvPr id="3" name="Audio 2">
            <a:hlinkClick r:id="" action="ppaction://media"/>
            <a:extLst>
              <a:ext uri="{FF2B5EF4-FFF2-40B4-BE49-F238E27FC236}">
                <a16:creationId xmlns:a16="http://schemas.microsoft.com/office/drawing/2014/main" id="{3022DF70-7A3D-4238-953C-842765D99EE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50062369"/>
      </p:ext>
    </p:extLst>
  </p:cSld>
  <p:clrMapOvr>
    <a:masterClrMapping/>
  </p:clrMapOvr>
  <mc:AlternateContent xmlns:mc="http://schemas.openxmlformats.org/markup-compatibility/2006" xmlns:p14="http://schemas.microsoft.com/office/powerpoint/2010/main">
    <mc:Choice Requires="p14">
      <p:transition spd="slow" p14:dur="2000" advTm="19771"/>
    </mc:Choice>
    <mc:Fallback xmlns="">
      <p:transition spd="slow" advTm="19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FFA1-DAC8-4CF6-8EB6-74C6647221F6}"/>
              </a:ext>
            </a:extLst>
          </p:cNvPr>
          <p:cNvSpPr>
            <a:spLocks noGrp="1"/>
          </p:cNvSpPr>
          <p:nvPr>
            <p:ph type="title"/>
          </p:nvPr>
        </p:nvSpPr>
        <p:spPr>
          <a:xfrm>
            <a:off x="677334" y="609599"/>
            <a:ext cx="8596668" cy="1862353"/>
          </a:xfrm>
        </p:spPr>
        <p:txBody>
          <a:bodyPr>
            <a:normAutofit/>
          </a:bodyPr>
          <a:lstStyle/>
          <a:p>
            <a:r>
              <a:rPr lang="en-US" dirty="0"/>
              <a:t>Implementation, cont’d</a:t>
            </a:r>
            <a:br>
              <a:rPr lang="en-US" dirty="0"/>
            </a:br>
            <a:r>
              <a:rPr lang="en-US" sz="1400" dirty="0">
                <a:solidFill>
                  <a:schemeClr val="tx1"/>
                </a:solidFill>
              </a:rPr>
              <a:t>Gap and Route Cause Analysis (5 Whys)</a:t>
            </a:r>
            <a:br>
              <a:rPr lang="en-US" dirty="0"/>
            </a:br>
            <a:endParaRPr lang="en-US" dirty="0"/>
          </a:p>
        </p:txBody>
      </p:sp>
      <p:sp>
        <p:nvSpPr>
          <p:cNvPr id="5" name="Content Placeholder 2">
            <a:extLst>
              <a:ext uri="{FF2B5EF4-FFF2-40B4-BE49-F238E27FC236}">
                <a16:creationId xmlns:a16="http://schemas.microsoft.com/office/drawing/2014/main" id="{430EF112-B6C7-4D69-898F-A54E38408223}"/>
              </a:ext>
            </a:extLst>
          </p:cNvPr>
          <p:cNvSpPr txBox="1">
            <a:spLocks/>
          </p:cNvSpPr>
          <p:nvPr/>
        </p:nvSpPr>
        <p:spPr>
          <a:xfrm>
            <a:off x="0" y="2008576"/>
            <a:ext cx="3403574" cy="3069423"/>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u="sng" dirty="0"/>
              <a:t>Gap</a:t>
            </a:r>
          </a:p>
          <a:p>
            <a:pPr marL="0" indent="0">
              <a:buNone/>
            </a:pPr>
            <a:r>
              <a:rPr lang="en-US" dirty="0"/>
              <a:t>Lost product</a:t>
            </a:r>
          </a:p>
          <a:p>
            <a:pPr marL="0" indent="0">
              <a:buNone/>
            </a:pPr>
            <a:r>
              <a:rPr lang="en-US" dirty="0"/>
              <a:t>Expired inventory</a:t>
            </a:r>
          </a:p>
          <a:p>
            <a:pPr marL="0" indent="0">
              <a:buNone/>
            </a:pPr>
            <a:r>
              <a:rPr lang="en-US" dirty="0"/>
              <a:t>Incorrect delivery location</a:t>
            </a:r>
          </a:p>
          <a:p>
            <a:pPr marL="0" indent="0">
              <a:buNone/>
            </a:pPr>
            <a:r>
              <a:rPr lang="en-US" dirty="0"/>
              <a:t>No real-time tracking</a:t>
            </a:r>
          </a:p>
          <a:p>
            <a:pPr marL="0" indent="0">
              <a:buNone/>
            </a:pPr>
            <a:r>
              <a:rPr lang="en-US" dirty="0"/>
              <a:t>Consult placement delays</a:t>
            </a:r>
          </a:p>
          <a:p>
            <a:pPr marL="0" indent="0">
              <a:buNone/>
            </a:pPr>
            <a:r>
              <a:rPr lang="en-US" dirty="0"/>
              <a:t>Lack of coordination </a:t>
            </a:r>
          </a:p>
        </p:txBody>
      </p:sp>
      <p:sp>
        <p:nvSpPr>
          <p:cNvPr id="6" name="Content Placeholder 2">
            <a:extLst>
              <a:ext uri="{FF2B5EF4-FFF2-40B4-BE49-F238E27FC236}">
                <a16:creationId xmlns:a16="http://schemas.microsoft.com/office/drawing/2014/main" id="{9E161DB4-FEAF-4FA5-8D76-E943A360FD15}"/>
              </a:ext>
            </a:extLst>
          </p:cNvPr>
          <p:cNvSpPr txBox="1">
            <a:spLocks/>
          </p:cNvSpPr>
          <p:nvPr/>
        </p:nvSpPr>
        <p:spPr>
          <a:xfrm>
            <a:off x="3392906" y="2008574"/>
            <a:ext cx="4539972" cy="3069445"/>
          </a:xfrm>
          <a:prstGeom prst="rect">
            <a:avLst/>
          </a:prstGeom>
          <a:solidFill>
            <a:schemeClr val="bg1"/>
          </a:solid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u="sng" dirty="0"/>
              <a:t>Root Cause</a:t>
            </a:r>
          </a:p>
          <a:p>
            <a:pPr marL="0" indent="0">
              <a:buNone/>
            </a:pPr>
            <a:r>
              <a:rPr lang="en-US" dirty="0"/>
              <a:t>Item not tracked after ordering</a:t>
            </a:r>
          </a:p>
          <a:p>
            <a:pPr marL="0" indent="0">
              <a:buNone/>
            </a:pPr>
            <a:r>
              <a:rPr lang="en-US" dirty="0"/>
              <a:t>Hospital-wide inventory not up-to-date</a:t>
            </a:r>
          </a:p>
          <a:p>
            <a:pPr marL="0" indent="0">
              <a:buNone/>
            </a:pPr>
            <a:r>
              <a:rPr lang="en-US" dirty="0"/>
              <a:t>Incorrect delivery information</a:t>
            </a:r>
          </a:p>
          <a:p>
            <a:pPr marL="0" indent="0">
              <a:buNone/>
            </a:pPr>
            <a:r>
              <a:rPr lang="en-US" dirty="0"/>
              <a:t>Centralized tracking system not used</a:t>
            </a:r>
          </a:p>
          <a:p>
            <a:pPr marL="0" indent="0">
              <a:buNone/>
            </a:pPr>
            <a:r>
              <a:rPr lang="en-US" dirty="0"/>
              <a:t>Insufficient/inefficient staff resources</a:t>
            </a:r>
          </a:p>
          <a:p>
            <a:pPr marL="0" indent="0">
              <a:buNone/>
            </a:pPr>
            <a:r>
              <a:rPr lang="en-US" dirty="0"/>
              <a:t>Process owners not sharing information</a:t>
            </a:r>
          </a:p>
        </p:txBody>
      </p:sp>
      <p:cxnSp>
        <p:nvCxnSpPr>
          <p:cNvPr id="12" name="Straight Arrow Connector 11">
            <a:extLst>
              <a:ext uri="{FF2B5EF4-FFF2-40B4-BE49-F238E27FC236}">
                <a16:creationId xmlns:a16="http://schemas.microsoft.com/office/drawing/2014/main" id="{F82B7257-1C4C-48D4-A6DB-17A0E466679F}"/>
              </a:ext>
            </a:extLst>
          </p:cNvPr>
          <p:cNvCxnSpPr>
            <a:cxnSpLocks/>
          </p:cNvCxnSpPr>
          <p:nvPr/>
        </p:nvCxnSpPr>
        <p:spPr>
          <a:xfrm>
            <a:off x="1535090" y="2589639"/>
            <a:ext cx="18578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A92C87-AC94-46A3-B1D0-19966F582E53}"/>
              </a:ext>
            </a:extLst>
          </p:cNvPr>
          <p:cNvCxnSpPr>
            <a:cxnSpLocks/>
          </p:cNvCxnSpPr>
          <p:nvPr/>
        </p:nvCxnSpPr>
        <p:spPr>
          <a:xfrm>
            <a:off x="2052826" y="3033314"/>
            <a:ext cx="13202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2ACEC5-2AD1-4C82-A1FF-C4A6B4161D69}"/>
              </a:ext>
            </a:extLst>
          </p:cNvPr>
          <p:cNvCxnSpPr>
            <a:cxnSpLocks/>
          </p:cNvCxnSpPr>
          <p:nvPr/>
        </p:nvCxnSpPr>
        <p:spPr>
          <a:xfrm>
            <a:off x="2889975" y="3417506"/>
            <a:ext cx="4830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61DE44F-75D5-4399-ADDA-DEEC57E041C7}"/>
              </a:ext>
            </a:extLst>
          </p:cNvPr>
          <p:cNvCxnSpPr>
            <a:cxnSpLocks/>
          </p:cNvCxnSpPr>
          <p:nvPr/>
        </p:nvCxnSpPr>
        <p:spPr>
          <a:xfrm>
            <a:off x="2420324" y="3810086"/>
            <a:ext cx="9527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7DE6822-E72F-4ABA-991B-428B5D4D0175}"/>
              </a:ext>
            </a:extLst>
          </p:cNvPr>
          <p:cNvCxnSpPr>
            <a:cxnSpLocks/>
          </p:cNvCxnSpPr>
          <p:nvPr/>
        </p:nvCxnSpPr>
        <p:spPr>
          <a:xfrm>
            <a:off x="2782500" y="4227194"/>
            <a:ext cx="5706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4547E59-AFA1-4E7F-B316-D50348318C14}"/>
              </a:ext>
            </a:extLst>
          </p:cNvPr>
          <p:cNvCxnSpPr>
            <a:cxnSpLocks/>
          </p:cNvCxnSpPr>
          <p:nvPr/>
        </p:nvCxnSpPr>
        <p:spPr>
          <a:xfrm>
            <a:off x="2290648" y="4627461"/>
            <a:ext cx="10625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47E0ABF-9EB7-4929-A10B-BE0EFFA82DE5}"/>
              </a:ext>
            </a:extLst>
          </p:cNvPr>
          <p:cNvSpPr txBox="1">
            <a:spLocks/>
          </p:cNvSpPr>
          <p:nvPr/>
        </p:nvSpPr>
        <p:spPr>
          <a:xfrm>
            <a:off x="7932878" y="2009446"/>
            <a:ext cx="4259122" cy="3069447"/>
          </a:xfrm>
          <a:prstGeom prst="rect">
            <a:avLst/>
          </a:prstGeom>
          <a:solidFill>
            <a:schemeClr val="bg1"/>
          </a:solid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u="sng" dirty="0"/>
              <a:t>Action Plan</a:t>
            </a:r>
          </a:p>
          <a:p>
            <a:pPr marL="0" indent="0">
              <a:buNone/>
            </a:pPr>
            <a:r>
              <a:rPr lang="en-US" dirty="0"/>
              <a:t>Creation of shared tracking database</a:t>
            </a:r>
          </a:p>
          <a:p>
            <a:pPr marL="0" indent="0">
              <a:buNone/>
            </a:pPr>
            <a:r>
              <a:rPr lang="en-US" dirty="0"/>
              <a:t>Inventory stand-down initiative</a:t>
            </a:r>
          </a:p>
          <a:p>
            <a:pPr marL="0" indent="0">
              <a:buNone/>
            </a:pPr>
            <a:r>
              <a:rPr lang="en-US" dirty="0"/>
              <a:t>Centralize delivery location</a:t>
            </a:r>
          </a:p>
          <a:p>
            <a:pPr marL="0" indent="0">
              <a:buNone/>
            </a:pPr>
            <a:r>
              <a:rPr lang="en-US" dirty="0"/>
              <a:t>Increase use of inventory scanners</a:t>
            </a:r>
          </a:p>
          <a:p>
            <a:pPr marL="0" indent="0">
              <a:buNone/>
            </a:pPr>
            <a:r>
              <a:rPr lang="en-US" dirty="0"/>
              <a:t>Protected time for consult placement</a:t>
            </a:r>
          </a:p>
          <a:p>
            <a:pPr marL="0" indent="0">
              <a:buNone/>
            </a:pPr>
            <a:r>
              <a:rPr lang="en-US" dirty="0"/>
              <a:t>Sharing of VistA menus and other resources</a:t>
            </a:r>
          </a:p>
        </p:txBody>
      </p:sp>
      <p:cxnSp>
        <p:nvCxnSpPr>
          <p:cNvPr id="20" name="Straight Arrow Connector 19">
            <a:extLst>
              <a:ext uri="{FF2B5EF4-FFF2-40B4-BE49-F238E27FC236}">
                <a16:creationId xmlns:a16="http://schemas.microsoft.com/office/drawing/2014/main" id="{7D221895-7047-4EFD-9207-53EBBB2FA2F7}"/>
              </a:ext>
            </a:extLst>
          </p:cNvPr>
          <p:cNvCxnSpPr>
            <a:cxnSpLocks/>
          </p:cNvCxnSpPr>
          <p:nvPr/>
        </p:nvCxnSpPr>
        <p:spPr>
          <a:xfrm>
            <a:off x="6796204" y="2589639"/>
            <a:ext cx="1157281"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46F7BC-C7E8-447E-B773-1BAD8072FDA0}"/>
              </a:ext>
            </a:extLst>
          </p:cNvPr>
          <p:cNvCxnSpPr>
            <a:cxnSpLocks/>
          </p:cNvCxnSpPr>
          <p:nvPr/>
        </p:nvCxnSpPr>
        <p:spPr>
          <a:xfrm>
            <a:off x="7543215" y="3015318"/>
            <a:ext cx="4102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C51873-4708-4B2E-A023-4050A8FE1AF6}"/>
              </a:ext>
            </a:extLst>
          </p:cNvPr>
          <p:cNvCxnSpPr>
            <a:cxnSpLocks/>
          </p:cNvCxnSpPr>
          <p:nvPr/>
        </p:nvCxnSpPr>
        <p:spPr>
          <a:xfrm>
            <a:off x="6650280" y="3406015"/>
            <a:ext cx="13032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2FF4D35-4FD9-42BF-B9F5-C78CDEEE9751}"/>
              </a:ext>
            </a:extLst>
          </p:cNvPr>
          <p:cNvCxnSpPr>
            <a:cxnSpLocks/>
          </p:cNvCxnSpPr>
          <p:nvPr/>
        </p:nvCxnSpPr>
        <p:spPr>
          <a:xfrm>
            <a:off x="7313104" y="3810086"/>
            <a:ext cx="64038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505FC4-6A78-4A17-B292-F98371F441B7}"/>
              </a:ext>
            </a:extLst>
          </p:cNvPr>
          <p:cNvCxnSpPr>
            <a:cxnSpLocks/>
          </p:cNvCxnSpPr>
          <p:nvPr/>
        </p:nvCxnSpPr>
        <p:spPr>
          <a:xfrm>
            <a:off x="7447265" y="4227194"/>
            <a:ext cx="5062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E84192-4312-40C9-B887-D00AD2B64EDB}"/>
              </a:ext>
            </a:extLst>
          </p:cNvPr>
          <p:cNvCxnSpPr>
            <a:cxnSpLocks/>
          </p:cNvCxnSpPr>
          <p:nvPr/>
        </p:nvCxnSpPr>
        <p:spPr>
          <a:xfrm>
            <a:off x="7522712" y="4627461"/>
            <a:ext cx="4307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CC2652C-E355-4B1D-9C54-1AF77BB81AA9}"/>
              </a:ext>
            </a:extLst>
          </p:cNvPr>
          <p:cNvCxnSpPr/>
          <p:nvPr/>
        </p:nvCxnSpPr>
        <p:spPr>
          <a:xfrm>
            <a:off x="3373028" y="5077999"/>
            <a:ext cx="4559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233BCF-973B-43E7-8816-F3DBB54E5DA8}"/>
              </a:ext>
            </a:extLst>
          </p:cNvPr>
          <p:cNvCxnSpPr/>
          <p:nvPr/>
        </p:nvCxnSpPr>
        <p:spPr>
          <a:xfrm>
            <a:off x="3392906" y="2008574"/>
            <a:ext cx="4539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7B25719-4EB3-4A91-9EDB-4E9C0A86FCC5}"/>
              </a:ext>
            </a:extLst>
          </p:cNvPr>
          <p:cNvCxnSpPr/>
          <p:nvPr/>
        </p:nvCxnSpPr>
        <p:spPr>
          <a:xfrm>
            <a:off x="7903790" y="2008574"/>
            <a:ext cx="4288210"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0E68EEC-CDD2-4A1F-8D1C-C058942B5131}"/>
              </a:ext>
            </a:extLst>
          </p:cNvPr>
          <p:cNvCxnSpPr/>
          <p:nvPr/>
        </p:nvCxnSpPr>
        <p:spPr>
          <a:xfrm>
            <a:off x="7932878" y="5077999"/>
            <a:ext cx="4259122"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3C383E5-9CE8-425A-85C8-40E73E203956}"/>
              </a:ext>
            </a:extLst>
          </p:cNvPr>
          <p:cNvCxnSpPr/>
          <p:nvPr/>
        </p:nvCxnSpPr>
        <p:spPr>
          <a:xfrm>
            <a:off x="12192000" y="2008574"/>
            <a:ext cx="0" cy="3069425"/>
          </a:xfrm>
          <a:prstGeom prst="line">
            <a:avLst/>
          </a:prstGeom>
        </p:spPr>
        <p:style>
          <a:lnRef idx="1">
            <a:schemeClr val="dk1"/>
          </a:lnRef>
          <a:fillRef idx="0">
            <a:schemeClr val="dk1"/>
          </a:fillRef>
          <a:effectRef idx="0">
            <a:schemeClr val="dk1"/>
          </a:effectRef>
          <a:fontRef idx="minor">
            <a:schemeClr val="tx1"/>
          </a:fontRef>
        </p:style>
      </p:cxnSp>
      <p:pic>
        <p:nvPicPr>
          <p:cNvPr id="4" name="Audio 3">
            <a:hlinkClick r:id="" action="ppaction://media"/>
            <a:extLst>
              <a:ext uri="{FF2B5EF4-FFF2-40B4-BE49-F238E27FC236}">
                <a16:creationId xmlns:a16="http://schemas.microsoft.com/office/drawing/2014/main" id="{32A229D2-A556-4C26-B114-A0A9A1A455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23981801"/>
      </p:ext>
    </p:extLst>
  </p:cSld>
  <p:clrMapOvr>
    <a:masterClrMapping/>
  </p:clrMapOvr>
  <mc:AlternateContent xmlns:mc="http://schemas.openxmlformats.org/markup-compatibility/2006">
    <mc:Choice xmlns:p14="http://schemas.microsoft.com/office/powerpoint/2010/main" Requires="p14">
      <p:transition spd="slow" p14:dur="2000" advTm="16293"/>
    </mc:Choice>
    <mc:Fallback>
      <p:transition spd="slow" advTm="16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5AE8-2D5E-4899-B5AB-C1282107CDA4}"/>
              </a:ext>
            </a:extLst>
          </p:cNvPr>
          <p:cNvSpPr>
            <a:spLocks noGrp="1"/>
          </p:cNvSpPr>
          <p:nvPr>
            <p:ph type="title"/>
          </p:nvPr>
        </p:nvSpPr>
        <p:spPr/>
        <p:txBody>
          <a:bodyPr/>
          <a:lstStyle/>
          <a:p>
            <a:r>
              <a:rPr lang="en-US" dirty="0"/>
              <a:t>Post-Initiative Data</a:t>
            </a:r>
            <a:br>
              <a:rPr lang="en-US" dirty="0"/>
            </a:br>
            <a:r>
              <a:rPr lang="en-US" sz="1400" dirty="0">
                <a:solidFill>
                  <a:schemeClr val="tx1"/>
                </a:solidFill>
              </a:rPr>
              <a:t>November 2020 – January 2021</a:t>
            </a:r>
            <a:endParaRPr lang="en-US" dirty="0">
              <a:solidFill>
                <a:schemeClr val="tx1"/>
              </a:solidFill>
            </a:endParaRPr>
          </a:p>
        </p:txBody>
      </p:sp>
      <p:graphicFrame>
        <p:nvGraphicFramePr>
          <p:cNvPr id="6" name="Table 5">
            <a:extLst>
              <a:ext uri="{FF2B5EF4-FFF2-40B4-BE49-F238E27FC236}">
                <a16:creationId xmlns:a16="http://schemas.microsoft.com/office/drawing/2014/main" id="{5584D377-6CDC-456C-9B30-23D00B572371}"/>
              </a:ext>
            </a:extLst>
          </p:cNvPr>
          <p:cNvGraphicFramePr>
            <a:graphicFrameLocks noGrp="1"/>
          </p:cNvGraphicFramePr>
          <p:nvPr>
            <p:extLst>
              <p:ext uri="{D42A27DB-BD31-4B8C-83A1-F6EECF244321}">
                <p14:modId xmlns:p14="http://schemas.microsoft.com/office/powerpoint/2010/main" val="1471575387"/>
              </p:ext>
            </p:extLst>
          </p:nvPr>
        </p:nvGraphicFramePr>
        <p:xfrm>
          <a:off x="1329467" y="2278970"/>
          <a:ext cx="3418702" cy="3048000"/>
        </p:xfrm>
        <a:graphic>
          <a:graphicData uri="http://schemas.openxmlformats.org/drawingml/2006/table">
            <a:tbl>
              <a:tblPr/>
              <a:tblGrid>
                <a:gridCol w="1156099">
                  <a:extLst>
                    <a:ext uri="{9D8B030D-6E8A-4147-A177-3AD203B41FA5}">
                      <a16:colId xmlns:a16="http://schemas.microsoft.com/office/drawing/2014/main" val="4009596868"/>
                    </a:ext>
                  </a:extLst>
                </a:gridCol>
                <a:gridCol w="1202196">
                  <a:extLst>
                    <a:ext uri="{9D8B030D-6E8A-4147-A177-3AD203B41FA5}">
                      <a16:colId xmlns:a16="http://schemas.microsoft.com/office/drawing/2014/main" val="1590439800"/>
                    </a:ext>
                  </a:extLst>
                </a:gridCol>
                <a:gridCol w="1060407">
                  <a:extLst>
                    <a:ext uri="{9D8B030D-6E8A-4147-A177-3AD203B41FA5}">
                      <a16:colId xmlns:a16="http://schemas.microsoft.com/office/drawing/2014/main" val="3196358073"/>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Department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Pre-RPIW</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Post-RPIW</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849325"/>
                  </a:ext>
                </a:extLst>
              </a:tr>
              <a:tr h="190500">
                <a:tc>
                  <a:txBody>
                    <a:bodyPr/>
                    <a:lstStyle/>
                    <a:p>
                      <a:pPr algn="l" fontAlgn="b"/>
                      <a:r>
                        <a:rPr lang="en-US" sz="1100" b="0" i="0" u="none" strike="noStrike">
                          <a:solidFill>
                            <a:srgbClr val="000000"/>
                          </a:solidFill>
                          <a:effectLst/>
                          <a:latin typeface="Calibri" panose="020F0502020204030204" pitchFamily="34" charset="0"/>
                        </a:rPr>
                        <a:t>Arthroscopy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33891931"/>
                  </a:ext>
                </a:extLst>
              </a:tr>
              <a:tr h="190500">
                <a:tc>
                  <a:txBody>
                    <a:bodyPr/>
                    <a:lstStyle/>
                    <a:p>
                      <a:pPr algn="l" fontAlgn="b"/>
                      <a:r>
                        <a:rPr lang="en-US" sz="1100" b="0" i="0" u="none" strike="noStrike" dirty="0">
                          <a:solidFill>
                            <a:srgbClr val="000000"/>
                          </a:solidFill>
                          <a:effectLst/>
                          <a:latin typeface="Calibri" panose="020F0502020204030204" pitchFamily="34" charset="0"/>
                        </a:rPr>
                        <a:t>Cardiothoracic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0.27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614237648"/>
                  </a:ext>
                </a:extLst>
              </a:tr>
              <a:tr h="190500">
                <a:tc>
                  <a:txBody>
                    <a:bodyPr/>
                    <a:lstStyle/>
                    <a:p>
                      <a:pPr algn="l" fontAlgn="b"/>
                      <a:r>
                        <a:rPr lang="en-US" sz="1100" b="0" i="0" u="none" strike="noStrike">
                          <a:solidFill>
                            <a:srgbClr val="000000"/>
                          </a:solidFill>
                          <a:effectLst/>
                          <a:latin typeface="Calibri" panose="020F0502020204030204" pitchFamily="34" charset="0"/>
                        </a:rPr>
                        <a:t>Dental</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1.91</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3.00</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3753917920"/>
                  </a:ext>
                </a:extLst>
              </a:tr>
              <a:tr h="190500">
                <a:tc>
                  <a:txBody>
                    <a:bodyPr/>
                    <a:lstStyle/>
                    <a:p>
                      <a:pPr algn="l" fontAlgn="b"/>
                      <a:r>
                        <a:rPr lang="en-US" sz="1100" b="0" i="0" u="none" strike="noStrike">
                          <a:solidFill>
                            <a:srgbClr val="000000"/>
                          </a:solidFill>
                          <a:effectLst/>
                          <a:latin typeface="Calibri" panose="020F0502020204030204" pitchFamily="34" charset="0"/>
                        </a:rPr>
                        <a:t>Dermatology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0.33</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1103005531"/>
                  </a:ext>
                </a:extLst>
              </a:tr>
              <a:tr h="190500">
                <a:tc>
                  <a:txBody>
                    <a:bodyPr/>
                    <a:lstStyle/>
                    <a:p>
                      <a:pPr algn="l" fontAlgn="b"/>
                      <a:r>
                        <a:rPr lang="en-US" sz="1100" b="0" i="0" u="none" strike="noStrike">
                          <a:solidFill>
                            <a:srgbClr val="000000"/>
                          </a:solidFill>
                          <a:effectLst/>
                          <a:latin typeface="Calibri" panose="020F0502020204030204" pitchFamily="34" charset="0"/>
                        </a:rPr>
                        <a:t>Endovascular</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6.73</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16.67</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1059372320"/>
                  </a:ext>
                </a:extLst>
              </a:tr>
              <a:tr h="190500">
                <a:tc>
                  <a:txBody>
                    <a:bodyPr/>
                    <a:lstStyle/>
                    <a:p>
                      <a:pPr algn="l" fontAlgn="b"/>
                      <a:r>
                        <a:rPr lang="en-US" sz="1100" b="0" i="0" u="none" strike="noStrike">
                          <a:solidFill>
                            <a:srgbClr val="000000"/>
                          </a:solidFill>
                          <a:effectLst/>
                          <a:latin typeface="Calibri" panose="020F0502020204030204" pitchFamily="34" charset="0"/>
                        </a:rPr>
                        <a:t>ENT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2743146361"/>
                  </a:ext>
                </a:extLst>
              </a:tr>
              <a:tr h="190500">
                <a:tc>
                  <a:txBody>
                    <a:bodyPr/>
                    <a:lstStyle/>
                    <a:p>
                      <a:pPr algn="l" fontAlgn="b"/>
                      <a:r>
                        <a:rPr lang="en-US" sz="1100" b="0" i="0" u="none" strike="noStrike">
                          <a:solidFill>
                            <a:srgbClr val="000000"/>
                          </a:solidFill>
                          <a:effectLst/>
                          <a:latin typeface="Calibri" panose="020F0502020204030204" pitchFamily="34" charset="0"/>
                        </a:rPr>
                        <a:t>General</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1.36</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190560774"/>
                  </a:ext>
                </a:extLst>
              </a:tr>
              <a:tr h="190500">
                <a:tc>
                  <a:txBody>
                    <a:bodyPr/>
                    <a:lstStyle/>
                    <a:p>
                      <a:pPr algn="l" fontAlgn="b"/>
                      <a:r>
                        <a:rPr lang="en-US" sz="1100" b="0" i="0" u="none" strike="noStrike">
                          <a:solidFill>
                            <a:srgbClr val="000000"/>
                          </a:solidFill>
                          <a:effectLst/>
                          <a:latin typeface="Calibri" panose="020F0502020204030204" pitchFamily="34" charset="0"/>
                        </a:rPr>
                        <a:t>Head/Neck</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3960485725"/>
                  </a:ext>
                </a:extLst>
              </a:tr>
              <a:tr h="190500">
                <a:tc>
                  <a:txBody>
                    <a:bodyPr/>
                    <a:lstStyle/>
                    <a:p>
                      <a:pPr algn="l" fontAlgn="b"/>
                      <a:r>
                        <a:rPr lang="en-US" sz="1100" b="0" i="0" u="none" strike="noStrike">
                          <a:solidFill>
                            <a:srgbClr val="000000"/>
                          </a:solidFill>
                          <a:effectLst/>
                          <a:latin typeface="Calibri" panose="020F0502020204030204" pitchFamily="34" charset="0"/>
                        </a:rPr>
                        <a:t>IR</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0.67</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523267242"/>
                  </a:ext>
                </a:extLst>
              </a:tr>
              <a:tr h="190500">
                <a:tc>
                  <a:txBody>
                    <a:bodyPr/>
                    <a:lstStyle/>
                    <a:p>
                      <a:pPr algn="l" fontAlgn="b"/>
                      <a:r>
                        <a:rPr lang="en-US" sz="1100" b="0" i="0" u="none" strike="noStrike">
                          <a:solidFill>
                            <a:srgbClr val="000000"/>
                          </a:solidFill>
                          <a:effectLst/>
                          <a:latin typeface="Calibri" panose="020F0502020204030204" pitchFamily="34" charset="0"/>
                        </a:rPr>
                        <a:t>Neurology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925495820"/>
                  </a:ext>
                </a:extLst>
              </a:tr>
              <a:tr h="190500">
                <a:tc>
                  <a:txBody>
                    <a:bodyPr/>
                    <a:lstStyle/>
                    <a:p>
                      <a:pPr algn="l" fontAlgn="b"/>
                      <a:r>
                        <a:rPr lang="en-US" sz="1100" b="0" i="0" u="none" strike="noStrike">
                          <a:solidFill>
                            <a:srgbClr val="000000"/>
                          </a:solidFill>
                          <a:effectLst/>
                          <a:latin typeface="Calibri" panose="020F0502020204030204" pitchFamily="34" charset="0"/>
                        </a:rPr>
                        <a:t>Opthamology</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3.00</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9.33</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4231862135"/>
                  </a:ext>
                </a:extLst>
              </a:tr>
              <a:tr h="190500">
                <a:tc>
                  <a:txBody>
                    <a:bodyPr/>
                    <a:lstStyle/>
                    <a:p>
                      <a:pPr algn="l" fontAlgn="b"/>
                      <a:r>
                        <a:rPr lang="en-US" sz="1100" b="0" i="0" u="none" strike="noStrike">
                          <a:solidFill>
                            <a:srgbClr val="000000"/>
                          </a:solidFill>
                          <a:effectLst/>
                          <a:latin typeface="Calibri" panose="020F0502020204030204" pitchFamily="34" charset="0"/>
                        </a:rPr>
                        <a:t>Podiatry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1.91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1.67</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103306014"/>
                  </a:ext>
                </a:extLst>
              </a:tr>
              <a:tr h="190500">
                <a:tc>
                  <a:txBody>
                    <a:bodyPr/>
                    <a:lstStyle/>
                    <a:p>
                      <a:pPr algn="l" fontAlgn="b"/>
                      <a:r>
                        <a:rPr lang="en-US" sz="1100" b="0" i="0" u="none" strike="noStrike">
                          <a:solidFill>
                            <a:srgbClr val="000000"/>
                          </a:solidFill>
                          <a:effectLst/>
                          <a:latin typeface="Calibri" panose="020F0502020204030204" pitchFamily="34" charset="0"/>
                        </a:rPr>
                        <a:t>Urology</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2.09</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812007762"/>
                  </a:ext>
                </a:extLst>
              </a:tr>
              <a:tr h="190500">
                <a:tc>
                  <a:txBody>
                    <a:bodyPr/>
                    <a:lstStyle/>
                    <a:p>
                      <a:pPr algn="l" fontAlgn="b"/>
                      <a:r>
                        <a:rPr lang="en-US" sz="1100" b="0" i="0" u="none" strike="noStrike">
                          <a:solidFill>
                            <a:srgbClr val="000000"/>
                          </a:solidFill>
                          <a:effectLst/>
                          <a:latin typeface="Calibri" panose="020F0502020204030204" pitchFamily="34" charset="0"/>
                        </a:rPr>
                        <a:t>Vascular</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0.27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2409308544"/>
                  </a:ext>
                </a:extLst>
              </a:tr>
              <a:tr h="190500">
                <a:tc>
                  <a:txBody>
                    <a:bodyPr/>
                    <a:lstStyle/>
                    <a:p>
                      <a:pPr algn="l" fontAlgn="b"/>
                      <a:r>
                        <a:rPr lang="en-US" sz="1100" b="0" i="0" u="none" strike="noStrike">
                          <a:solidFill>
                            <a:srgbClr val="000000"/>
                          </a:solidFill>
                          <a:effectLst/>
                          <a:latin typeface="Calibri" panose="020F0502020204030204" pitchFamily="34" charset="0"/>
                        </a:rPr>
                        <a:t>Wound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2.67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181"/>
                    </a:solidFill>
                  </a:tcPr>
                </a:tc>
                <a:extLst>
                  <a:ext uri="{0D108BD9-81ED-4DB2-BD59-A6C34878D82A}">
                    <a16:rowId xmlns:a16="http://schemas.microsoft.com/office/drawing/2014/main" val="2346601463"/>
                  </a:ext>
                </a:extLst>
              </a:tr>
            </a:tbl>
          </a:graphicData>
        </a:graphic>
      </p:graphicFrame>
      <p:graphicFrame>
        <p:nvGraphicFramePr>
          <p:cNvPr id="8" name="Table 7">
            <a:extLst>
              <a:ext uri="{FF2B5EF4-FFF2-40B4-BE49-F238E27FC236}">
                <a16:creationId xmlns:a16="http://schemas.microsoft.com/office/drawing/2014/main" id="{063C95A4-AE25-4E04-A5C7-4677E2B40582}"/>
              </a:ext>
            </a:extLst>
          </p:cNvPr>
          <p:cNvGraphicFramePr>
            <a:graphicFrameLocks noGrp="1"/>
          </p:cNvGraphicFramePr>
          <p:nvPr>
            <p:extLst>
              <p:ext uri="{D42A27DB-BD31-4B8C-83A1-F6EECF244321}">
                <p14:modId xmlns:p14="http://schemas.microsoft.com/office/powerpoint/2010/main" val="203137789"/>
              </p:ext>
            </p:extLst>
          </p:nvPr>
        </p:nvGraphicFramePr>
        <p:xfrm>
          <a:off x="5649796" y="2270542"/>
          <a:ext cx="3418701" cy="3048000"/>
        </p:xfrm>
        <a:graphic>
          <a:graphicData uri="http://schemas.openxmlformats.org/drawingml/2006/table">
            <a:tbl>
              <a:tblPr/>
              <a:tblGrid>
                <a:gridCol w="1128508">
                  <a:extLst>
                    <a:ext uri="{9D8B030D-6E8A-4147-A177-3AD203B41FA5}">
                      <a16:colId xmlns:a16="http://schemas.microsoft.com/office/drawing/2014/main" val="4094915509"/>
                    </a:ext>
                  </a:extLst>
                </a:gridCol>
                <a:gridCol w="1275127">
                  <a:extLst>
                    <a:ext uri="{9D8B030D-6E8A-4147-A177-3AD203B41FA5}">
                      <a16:colId xmlns:a16="http://schemas.microsoft.com/office/drawing/2014/main" val="3199145035"/>
                    </a:ext>
                  </a:extLst>
                </a:gridCol>
                <a:gridCol w="1015066">
                  <a:extLst>
                    <a:ext uri="{9D8B030D-6E8A-4147-A177-3AD203B41FA5}">
                      <a16:colId xmlns:a16="http://schemas.microsoft.com/office/drawing/2014/main" val="560861269"/>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Department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Pre-RPIW</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Post-RPIW</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408926"/>
                  </a:ext>
                </a:extLst>
              </a:tr>
              <a:tr h="190500">
                <a:tc>
                  <a:txBody>
                    <a:bodyPr/>
                    <a:lstStyle/>
                    <a:p>
                      <a:pPr algn="l" fontAlgn="b"/>
                      <a:r>
                        <a:rPr lang="en-US" sz="1100" b="0" i="0" u="none" strike="noStrike">
                          <a:solidFill>
                            <a:srgbClr val="000000"/>
                          </a:solidFill>
                          <a:effectLst/>
                          <a:latin typeface="Calibri" panose="020F0502020204030204" pitchFamily="34" charset="0"/>
                        </a:rPr>
                        <a:t>Arthroscopy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$719.99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810947134"/>
                  </a:ext>
                </a:extLst>
              </a:tr>
              <a:tr h="190500">
                <a:tc>
                  <a:txBody>
                    <a:bodyPr/>
                    <a:lstStyle/>
                    <a:p>
                      <a:pPr algn="l" fontAlgn="b"/>
                      <a:r>
                        <a:rPr lang="en-US" sz="1100" b="0" i="0" u="none" strike="noStrike" dirty="0">
                          <a:solidFill>
                            <a:srgbClr val="000000"/>
                          </a:solidFill>
                          <a:effectLst/>
                          <a:latin typeface="Calibri" panose="020F0502020204030204" pitchFamily="34" charset="0"/>
                        </a:rPr>
                        <a:t>Cardiothoracic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$157.82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850357717"/>
                  </a:ext>
                </a:extLst>
              </a:tr>
              <a:tr h="190500">
                <a:tc>
                  <a:txBody>
                    <a:bodyPr/>
                    <a:lstStyle/>
                    <a:p>
                      <a:pPr algn="l" fontAlgn="b"/>
                      <a:r>
                        <a:rPr lang="en-US" sz="1100" b="0" i="0" u="none" strike="noStrike">
                          <a:solidFill>
                            <a:srgbClr val="000000"/>
                          </a:solidFill>
                          <a:effectLst/>
                          <a:latin typeface="Calibri" panose="020F0502020204030204" pitchFamily="34" charset="0"/>
                        </a:rPr>
                        <a:t>Dental</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$195.73</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$400.71</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3419667069"/>
                  </a:ext>
                </a:extLst>
              </a:tr>
              <a:tr h="190500">
                <a:tc>
                  <a:txBody>
                    <a:bodyPr/>
                    <a:lstStyle/>
                    <a:p>
                      <a:pPr algn="l" fontAlgn="b"/>
                      <a:r>
                        <a:rPr lang="en-US" sz="1100" b="0" i="0" u="none" strike="noStrike">
                          <a:solidFill>
                            <a:srgbClr val="000000"/>
                          </a:solidFill>
                          <a:effectLst/>
                          <a:latin typeface="Calibri" panose="020F0502020204030204" pitchFamily="34" charset="0"/>
                        </a:rPr>
                        <a:t>Dermatology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$225.67</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2973310687"/>
                  </a:ext>
                </a:extLst>
              </a:tr>
              <a:tr h="190500">
                <a:tc>
                  <a:txBody>
                    <a:bodyPr/>
                    <a:lstStyle/>
                    <a:p>
                      <a:pPr algn="l" fontAlgn="b"/>
                      <a:r>
                        <a:rPr lang="en-US" sz="1100" b="0" i="0" u="none" strike="noStrike">
                          <a:solidFill>
                            <a:srgbClr val="000000"/>
                          </a:solidFill>
                          <a:effectLst/>
                          <a:latin typeface="Calibri" panose="020F0502020204030204" pitchFamily="34" charset="0"/>
                        </a:rPr>
                        <a:t>Endovascular</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$10,960.34</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$33,063.71</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1214513368"/>
                  </a:ext>
                </a:extLst>
              </a:tr>
              <a:tr h="190500">
                <a:tc>
                  <a:txBody>
                    <a:bodyPr/>
                    <a:lstStyle/>
                    <a:p>
                      <a:pPr algn="l" fontAlgn="b"/>
                      <a:r>
                        <a:rPr lang="en-US" sz="1100" b="0" i="0" u="none" strike="noStrike">
                          <a:solidFill>
                            <a:srgbClr val="000000"/>
                          </a:solidFill>
                          <a:effectLst/>
                          <a:latin typeface="Calibri" panose="020F0502020204030204" pitchFamily="34" charset="0"/>
                        </a:rPr>
                        <a:t>ENT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$428.75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2053063994"/>
                  </a:ext>
                </a:extLst>
              </a:tr>
              <a:tr h="190500">
                <a:tc>
                  <a:txBody>
                    <a:bodyPr/>
                    <a:lstStyle/>
                    <a:p>
                      <a:pPr algn="l" fontAlgn="b"/>
                      <a:r>
                        <a:rPr lang="en-US" sz="1100" b="0" i="0" u="none" strike="noStrike">
                          <a:solidFill>
                            <a:srgbClr val="000000"/>
                          </a:solidFill>
                          <a:effectLst/>
                          <a:latin typeface="Calibri" panose="020F0502020204030204" pitchFamily="34" charset="0"/>
                        </a:rPr>
                        <a:t>General</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$1,820.42</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$6,945.38</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1523884584"/>
                  </a:ext>
                </a:extLst>
              </a:tr>
              <a:tr h="190500">
                <a:tc>
                  <a:txBody>
                    <a:bodyPr/>
                    <a:lstStyle/>
                    <a:p>
                      <a:pPr algn="l" fontAlgn="b"/>
                      <a:r>
                        <a:rPr lang="en-US" sz="1100" b="0" i="0" u="none" strike="noStrike">
                          <a:solidFill>
                            <a:srgbClr val="000000"/>
                          </a:solidFill>
                          <a:effectLst/>
                          <a:latin typeface="Calibri" panose="020F0502020204030204" pitchFamily="34" charset="0"/>
                        </a:rPr>
                        <a:t>Head/Neck</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$168.40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$1,258.07</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779276864"/>
                  </a:ext>
                </a:extLst>
              </a:tr>
              <a:tr h="190500">
                <a:tc>
                  <a:txBody>
                    <a:bodyPr/>
                    <a:lstStyle/>
                    <a:p>
                      <a:pPr algn="l" fontAlgn="b"/>
                      <a:r>
                        <a:rPr lang="en-US" sz="1100" b="0" i="0" u="none" strike="noStrike">
                          <a:solidFill>
                            <a:srgbClr val="000000"/>
                          </a:solidFill>
                          <a:effectLst/>
                          <a:latin typeface="Calibri" panose="020F0502020204030204" pitchFamily="34" charset="0"/>
                        </a:rPr>
                        <a:t>IR</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$824.74</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2190753100"/>
                  </a:ext>
                </a:extLst>
              </a:tr>
              <a:tr h="190500">
                <a:tc>
                  <a:txBody>
                    <a:bodyPr/>
                    <a:lstStyle/>
                    <a:p>
                      <a:pPr algn="l" fontAlgn="b"/>
                      <a:r>
                        <a:rPr lang="en-US" sz="1100" b="0" i="0" u="none" strike="noStrike">
                          <a:solidFill>
                            <a:srgbClr val="000000"/>
                          </a:solidFill>
                          <a:effectLst/>
                          <a:latin typeface="Calibri" panose="020F0502020204030204" pitchFamily="34" charset="0"/>
                        </a:rPr>
                        <a:t>Neurology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$688.56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247041890"/>
                  </a:ext>
                </a:extLst>
              </a:tr>
              <a:tr h="190500">
                <a:tc>
                  <a:txBody>
                    <a:bodyPr/>
                    <a:lstStyle/>
                    <a:p>
                      <a:pPr algn="l" fontAlgn="b"/>
                      <a:r>
                        <a:rPr lang="en-US" sz="1100" b="0" i="0" u="none" strike="noStrike">
                          <a:solidFill>
                            <a:srgbClr val="000000"/>
                          </a:solidFill>
                          <a:effectLst/>
                          <a:latin typeface="Calibri" panose="020F0502020204030204" pitchFamily="34" charset="0"/>
                        </a:rPr>
                        <a:t>Opthamology</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$184.72</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$3,337.48</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201703596"/>
                  </a:ext>
                </a:extLst>
              </a:tr>
              <a:tr h="190500">
                <a:tc>
                  <a:txBody>
                    <a:bodyPr/>
                    <a:lstStyle/>
                    <a:p>
                      <a:pPr algn="l" fontAlgn="b"/>
                      <a:r>
                        <a:rPr lang="en-US" sz="1100" b="0" i="0" u="none" strike="noStrike">
                          <a:solidFill>
                            <a:srgbClr val="000000"/>
                          </a:solidFill>
                          <a:effectLst/>
                          <a:latin typeface="Calibri" panose="020F0502020204030204" pitchFamily="34" charset="0"/>
                        </a:rPr>
                        <a:t>Podiatry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$2,206.84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$3,509.68</a:t>
                      </a:r>
                    </a:p>
                  </a:txBody>
                  <a:tcPr marL="9525" marR="9525" marT="9525" marB="0" anchor="b">
                    <a:lnL>
                      <a:noFill/>
                    </a:lnL>
                    <a:lnR>
                      <a:noFill/>
                    </a:lnR>
                    <a:lnT>
                      <a:noFill/>
                    </a:lnT>
                    <a:lnB>
                      <a:noFill/>
                    </a:lnB>
                    <a:solidFill>
                      <a:srgbClr val="FF8181"/>
                    </a:solidFill>
                  </a:tcPr>
                </a:tc>
                <a:extLst>
                  <a:ext uri="{0D108BD9-81ED-4DB2-BD59-A6C34878D82A}">
                    <a16:rowId xmlns:a16="http://schemas.microsoft.com/office/drawing/2014/main" val="4242133693"/>
                  </a:ext>
                </a:extLst>
              </a:tr>
              <a:tr h="190500">
                <a:tc>
                  <a:txBody>
                    <a:bodyPr/>
                    <a:lstStyle/>
                    <a:p>
                      <a:pPr algn="l" fontAlgn="b"/>
                      <a:r>
                        <a:rPr lang="en-US" sz="1100" b="0" i="0" u="none" strike="noStrike">
                          <a:solidFill>
                            <a:srgbClr val="000000"/>
                          </a:solidFill>
                          <a:effectLst/>
                          <a:latin typeface="Calibri" panose="020F0502020204030204" pitchFamily="34" charset="0"/>
                        </a:rPr>
                        <a:t>Urology</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$1,338.75</a:t>
                      </a:r>
                    </a:p>
                  </a:txBody>
                  <a:tcPr marL="9525" marR="9525" marT="9525"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3940215526"/>
                  </a:ext>
                </a:extLst>
              </a:tr>
              <a:tr h="190500">
                <a:tc>
                  <a:txBody>
                    <a:bodyPr/>
                    <a:lstStyle/>
                    <a:p>
                      <a:pPr algn="l" fontAlgn="b"/>
                      <a:r>
                        <a:rPr lang="en-US" sz="1100" b="0" i="0" u="none" strike="noStrike">
                          <a:solidFill>
                            <a:srgbClr val="000000"/>
                          </a:solidFill>
                          <a:effectLst/>
                          <a:latin typeface="Calibri" panose="020F0502020204030204" pitchFamily="34" charset="0"/>
                        </a:rPr>
                        <a:t>Vascular</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$345.45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solidFill>
                      <a:srgbClr val="C6E0B4"/>
                    </a:solidFill>
                  </a:tcPr>
                </a:tc>
                <a:extLst>
                  <a:ext uri="{0D108BD9-81ED-4DB2-BD59-A6C34878D82A}">
                    <a16:rowId xmlns:a16="http://schemas.microsoft.com/office/drawing/2014/main" val="1080042199"/>
                  </a:ext>
                </a:extLst>
              </a:tr>
              <a:tr h="190500">
                <a:tc>
                  <a:txBody>
                    <a:bodyPr/>
                    <a:lstStyle/>
                    <a:p>
                      <a:pPr algn="l" fontAlgn="b"/>
                      <a:r>
                        <a:rPr lang="en-US" sz="1100" b="0" i="0" u="none" strike="noStrike">
                          <a:solidFill>
                            <a:srgbClr val="000000"/>
                          </a:solidFill>
                          <a:effectLst/>
                          <a:latin typeface="Calibri" panose="020F0502020204030204" pitchFamily="34" charset="0"/>
                        </a:rPr>
                        <a:t>Wound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$1,188.08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$559.33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38635640"/>
                  </a:ext>
                </a:extLst>
              </a:tr>
            </a:tbl>
          </a:graphicData>
        </a:graphic>
      </p:graphicFrame>
      <p:sp>
        <p:nvSpPr>
          <p:cNvPr id="20" name="Content Placeholder 2">
            <a:extLst>
              <a:ext uri="{FF2B5EF4-FFF2-40B4-BE49-F238E27FC236}">
                <a16:creationId xmlns:a16="http://schemas.microsoft.com/office/drawing/2014/main" id="{85B74C43-3E3C-46B7-A338-C6382357373A}"/>
              </a:ext>
            </a:extLst>
          </p:cNvPr>
          <p:cNvSpPr>
            <a:spLocks noGrp="1"/>
          </p:cNvSpPr>
          <p:nvPr>
            <p:ph idx="1"/>
          </p:nvPr>
        </p:nvSpPr>
        <p:spPr>
          <a:xfrm>
            <a:off x="1329468" y="1853956"/>
            <a:ext cx="3418701" cy="471669"/>
          </a:xfrm>
        </p:spPr>
        <p:txBody>
          <a:bodyPr/>
          <a:lstStyle/>
          <a:p>
            <a:pPr marL="0" indent="0">
              <a:buNone/>
            </a:pPr>
            <a:r>
              <a:rPr lang="en-US" dirty="0"/>
              <a:t>Count of Expired Items/Month</a:t>
            </a:r>
          </a:p>
        </p:txBody>
      </p:sp>
      <p:sp>
        <p:nvSpPr>
          <p:cNvPr id="21" name="Content Placeholder 2">
            <a:extLst>
              <a:ext uri="{FF2B5EF4-FFF2-40B4-BE49-F238E27FC236}">
                <a16:creationId xmlns:a16="http://schemas.microsoft.com/office/drawing/2014/main" id="{9EDA0250-FAB6-44A3-9657-6EDE19038F37}"/>
              </a:ext>
            </a:extLst>
          </p:cNvPr>
          <p:cNvSpPr txBox="1">
            <a:spLocks/>
          </p:cNvSpPr>
          <p:nvPr/>
        </p:nvSpPr>
        <p:spPr>
          <a:xfrm>
            <a:off x="5729489" y="1870723"/>
            <a:ext cx="3259313" cy="4716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Cost of Expired Items/Month</a:t>
            </a:r>
          </a:p>
        </p:txBody>
      </p:sp>
      <p:sp>
        <p:nvSpPr>
          <p:cNvPr id="22" name="TextBox 21">
            <a:extLst>
              <a:ext uri="{FF2B5EF4-FFF2-40B4-BE49-F238E27FC236}">
                <a16:creationId xmlns:a16="http://schemas.microsoft.com/office/drawing/2014/main" id="{2B3CCB3E-4C71-4582-BFB2-DF874826B17D}"/>
              </a:ext>
            </a:extLst>
          </p:cNvPr>
          <p:cNvSpPr txBox="1"/>
          <p:nvPr/>
        </p:nvSpPr>
        <p:spPr>
          <a:xfrm>
            <a:off x="1136520" y="5474455"/>
            <a:ext cx="1806029" cy="830997"/>
          </a:xfrm>
          <a:prstGeom prst="rect">
            <a:avLst/>
          </a:prstGeom>
          <a:noFill/>
        </p:spPr>
        <p:txBody>
          <a:bodyPr wrap="square" rtlCol="0">
            <a:spAutoFit/>
          </a:bodyPr>
          <a:lstStyle/>
          <a:p>
            <a:pPr algn="ctr"/>
            <a:r>
              <a:rPr lang="en-US" sz="1600" dirty="0"/>
              <a:t>Pre- RPIW Total: 249 Items </a:t>
            </a:r>
          </a:p>
          <a:p>
            <a:pPr algn="ctr"/>
            <a:r>
              <a:rPr lang="en-US" sz="1600" dirty="0"/>
              <a:t>23/month</a:t>
            </a:r>
          </a:p>
        </p:txBody>
      </p:sp>
      <p:sp>
        <p:nvSpPr>
          <p:cNvPr id="23" name="TextBox 2">
            <a:extLst>
              <a:ext uri="{FF2B5EF4-FFF2-40B4-BE49-F238E27FC236}">
                <a16:creationId xmlns:a16="http://schemas.microsoft.com/office/drawing/2014/main" id="{465B3ABE-E55D-4824-A189-200619C5452D}"/>
              </a:ext>
            </a:extLst>
          </p:cNvPr>
          <p:cNvSpPr txBox="1"/>
          <p:nvPr/>
        </p:nvSpPr>
        <p:spPr>
          <a:xfrm>
            <a:off x="5050089" y="5474455"/>
            <a:ext cx="263831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Pre-RPIW Total:     $224,442 </a:t>
            </a:r>
          </a:p>
          <a:p>
            <a:pPr algn="ctr"/>
            <a:r>
              <a:rPr lang="en-US" sz="1600" dirty="0"/>
              <a:t>$20,404/month</a:t>
            </a:r>
          </a:p>
        </p:txBody>
      </p:sp>
      <p:sp>
        <p:nvSpPr>
          <p:cNvPr id="24" name="TextBox 23">
            <a:extLst>
              <a:ext uri="{FF2B5EF4-FFF2-40B4-BE49-F238E27FC236}">
                <a16:creationId xmlns:a16="http://schemas.microsoft.com/office/drawing/2014/main" id="{C0231373-4E2D-4623-BA0D-C262BECF41C5}"/>
              </a:ext>
            </a:extLst>
          </p:cNvPr>
          <p:cNvSpPr txBox="1"/>
          <p:nvPr/>
        </p:nvSpPr>
        <p:spPr>
          <a:xfrm>
            <a:off x="3135496" y="5474455"/>
            <a:ext cx="1806029" cy="830997"/>
          </a:xfrm>
          <a:prstGeom prst="rect">
            <a:avLst/>
          </a:prstGeom>
          <a:noFill/>
        </p:spPr>
        <p:txBody>
          <a:bodyPr wrap="square" rtlCol="0">
            <a:spAutoFit/>
          </a:bodyPr>
          <a:lstStyle/>
          <a:p>
            <a:pPr algn="ctr"/>
            <a:r>
              <a:rPr lang="en-US" sz="1600" dirty="0"/>
              <a:t>Post-RPIW Total: 112 Items</a:t>
            </a:r>
          </a:p>
          <a:p>
            <a:pPr algn="ctr"/>
            <a:r>
              <a:rPr lang="en-US" sz="1600" dirty="0"/>
              <a:t>37/month</a:t>
            </a:r>
          </a:p>
        </p:txBody>
      </p:sp>
      <p:sp>
        <p:nvSpPr>
          <p:cNvPr id="25" name="TextBox 2">
            <a:extLst>
              <a:ext uri="{FF2B5EF4-FFF2-40B4-BE49-F238E27FC236}">
                <a16:creationId xmlns:a16="http://schemas.microsoft.com/office/drawing/2014/main" id="{14BA2CE1-7B49-425F-BD55-F173F0307E53}"/>
              </a:ext>
            </a:extLst>
          </p:cNvPr>
          <p:cNvSpPr txBox="1"/>
          <p:nvPr/>
        </p:nvSpPr>
        <p:spPr>
          <a:xfrm>
            <a:off x="7064845" y="5474455"/>
            <a:ext cx="263831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Post-RPIW Total:     $150,374 </a:t>
            </a:r>
          </a:p>
          <a:p>
            <a:pPr algn="ctr"/>
            <a:r>
              <a:rPr lang="en-US" sz="1600" dirty="0"/>
              <a:t>$50,124/month</a:t>
            </a:r>
          </a:p>
        </p:txBody>
      </p:sp>
      <p:sp>
        <p:nvSpPr>
          <p:cNvPr id="26" name="Arrow: Right 25">
            <a:extLst>
              <a:ext uri="{FF2B5EF4-FFF2-40B4-BE49-F238E27FC236}">
                <a16:creationId xmlns:a16="http://schemas.microsoft.com/office/drawing/2014/main" id="{2A8E3C9D-E7B1-483D-9FF8-93622C506B1A}"/>
              </a:ext>
            </a:extLst>
          </p:cNvPr>
          <p:cNvSpPr/>
          <p:nvPr/>
        </p:nvSpPr>
        <p:spPr>
          <a:xfrm>
            <a:off x="2818701" y="5813571"/>
            <a:ext cx="453005" cy="15939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E286DAA0-3FC9-4C9B-B8AD-618401DBD9BC}"/>
              </a:ext>
            </a:extLst>
          </p:cNvPr>
          <p:cNvSpPr/>
          <p:nvPr/>
        </p:nvSpPr>
        <p:spPr>
          <a:xfrm>
            <a:off x="7132642" y="5806581"/>
            <a:ext cx="453005" cy="15939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582A5806-D840-44E2-BF5C-586DADA770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13418323"/>
      </p:ext>
    </p:extLst>
  </p:cSld>
  <p:clrMapOvr>
    <a:masterClrMapping/>
  </p:clrMapOvr>
  <mc:AlternateContent xmlns:mc="http://schemas.openxmlformats.org/markup-compatibility/2006" xmlns:p14="http://schemas.microsoft.com/office/powerpoint/2010/main">
    <mc:Choice Requires="p14">
      <p:transition spd="slow" p14:dur="2000" advTm="32520"/>
    </mc:Choice>
    <mc:Fallback xmlns="">
      <p:transition spd="slow" advTm="32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0491-AEB7-432F-8039-30F35AEEBB3E}"/>
              </a:ext>
            </a:extLst>
          </p:cNvPr>
          <p:cNvSpPr>
            <a:spLocks noGrp="1"/>
          </p:cNvSpPr>
          <p:nvPr>
            <p:ph type="title"/>
          </p:nvPr>
        </p:nvSpPr>
        <p:spPr/>
        <p:txBody>
          <a:bodyPr/>
          <a:lstStyle/>
          <a:p>
            <a:r>
              <a:rPr lang="en-US" dirty="0"/>
              <a:t>Outcomes and Cost Savings</a:t>
            </a:r>
          </a:p>
        </p:txBody>
      </p:sp>
      <p:sp>
        <p:nvSpPr>
          <p:cNvPr id="3" name="Content Placeholder 2">
            <a:extLst>
              <a:ext uri="{FF2B5EF4-FFF2-40B4-BE49-F238E27FC236}">
                <a16:creationId xmlns:a16="http://schemas.microsoft.com/office/drawing/2014/main" id="{B953BBDF-DD49-4CF9-8836-247E26A9D320}"/>
              </a:ext>
            </a:extLst>
          </p:cNvPr>
          <p:cNvSpPr>
            <a:spLocks noGrp="1"/>
          </p:cNvSpPr>
          <p:nvPr>
            <p:ph idx="1"/>
          </p:nvPr>
        </p:nvSpPr>
        <p:spPr>
          <a:xfrm>
            <a:off x="677334" y="1930400"/>
            <a:ext cx="8596668" cy="3880773"/>
          </a:xfrm>
        </p:spPr>
        <p:txBody>
          <a:bodyPr>
            <a:normAutofit lnSpcReduction="10000"/>
          </a:bodyPr>
          <a:lstStyle/>
          <a:p>
            <a:r>
              <a:rPr lang="en-US" dirty="0"/>
              <a:t>Improved communication and data visibility between process owners</a:t>
            </a:r>
          </a:p>
          <a:p>
            <a:r>
              <a:rPr lang="en-US" dirty="0"/>
              <a:t>Greater accountability and transparency through use of shared tracking spreadsheet</a:t>
            </a:r>
          </a:p>
          <a:p>
            <a:r>
              <a:rPr lang="en-US" dirty="0"/>
              <a:t>Decreased number of improperly delivered orders</a:t>
            </a:r>
          </a:p>
          <a:p>
            <a:r>
              <a:rPr lang="en-US" dirty="0"/>
              <a:t>Consults being placed in more timely manner</a:t>
            </a:r>
          </a:p>
          <a:p>
            <a:r>
              <a:rPr lang="en-US" dirty="0"/>
              <a:t>New sub-initiative focused on exploring transition to consignment-based inventory</a:t>
            </a:r>
          </a:p>
          <a:p>
            <a:r>
              <a:rPr lang="en-US" dirty="0"/>
              <a:t>8 departments with decrease in expired inventory count, 7 with decrease in expired inventory cost</a:t>
            </a:r>
          </a:p>
          <a:p>
            <a:r>
              <a:rPr lang="en-US" dirty="0"/>
              <a:t>Equivalent savings of 19 items and $12,921 in 3-month time period.</a:t>
            </a:r>
          </a:p>
          <a:p>
            <a:pPr lvl="1"/>
            <a:r>
              <a:rPr lang="en-US" dirty="0"/>
              <a:t>5-Year ROI: 380 items/$260,000</a:t>
            </a:r>
          </a:p>
        </p:txBody>
      </p:sp>
      <p:pic>
        <p:nvPicPr>
          <p:cNvPr id="5" name="Audio 4">
            <a:hlinkClick r:id="" action="ppaction://media"/>
            <a:extLst>
              <a:ext uri="{FF2B5EF4-FFF2-40B4-BE49-F238E27FC236}">
                <a16:creationId xmlns:a16="http://schemas.microsoft.com/office/drawing/2014/main" id="{9D8460CB-E95C-41DA-9016-32AA91D090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58277708"/>
      </p:ext>
    </p:extLst>
  </p:cSld>
  <p:clrMapOvr>
    <a:masterClrMapping/>
  </p:clrMapOvr>
  <mc:AlternateContent xmlns:mc="http://schemas.openxmlformats.org/markup-compatibility/2006" xmlns:p14="http://schemas.microsoft.com/office/powerpoint/2010/main">
    <mc:Choice Requires="p14">
      <p:transition spd="slow" p14:dur="2000" advTm="19684"/>
    </mc:Choice>
    <mc:Fallback xmlns="">
      <p:transition spd="slow" advTm="19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ADFC-71EA-4CE1-A5F7-BFFB172413A6}"/>
              </a:ext>
            </a:extLst>
          </p:cNvPr>
          <p:cNvSpPr>
            <a:spLocks noGrp="1"/>
          </p:cNvSpPr>
          <p:nvPr>
            <p:ph type="title"/>
          </p:nvPr>
        </p:nvSpPr>
        <p:spPr/>
        <p:txBody>
          <a:bodyPr/>
          <a:lstStyle/>
          <a:p>
            <a:r>
              <a:rPr lang="en-US" dirty="0"/>
              <a:t>Benefits and Recommendations</a:t>
            </a:r>
          </a:p>
        </p:txBody>
      </p:sp>
      <p:sp>
        <p:nvSpPr>
          <p:cNvPr id="3" name="Content Placeholder 2">
            <a:extLst>
              <a:ext uri="{FF2B5EF4-FFF2-40B4-BE49-F238E27FC236}">
                <a16:creationId xmlns:a16="http://schemas.microsoft.com/office/drawing/2014/main" id="{DC149A5F-027E-45B8-B602-D6105B408F11}"/>
              </a:ext>
            </a:extLst>
          </p:cNvPr>
          <p:cNvSpPr>
            <a:spLocks noGrp="1"/>
          </p:cNvSpPr>
          <p:nvPr>
            <p:ph idx="1"/>
          </p:nvPr>
        </p:nvSpPr>
        <p:spPr>
          <a:xfrm>
            <a:off x="677334" y="1898859"/>
            <a:ext cx="8754901" cy="4349541"/>
          </a:xfrm>
        </p:spPr>
        <p:txBody>
          <a:bodyPr>
            <a:normAutofit/>
          </a:bodyPr>
          <a:lstStyle/>
          <a:p>
            <a:r>
              <a:rPr lang="en-US" dirty="0"/>
              <a:t>Improving implant inventory management has both direct and indirect benefits for the safety and care experience of Veterans</a:t>
            </a:r>
          </a:p>
          <a:p>
            <a:r>
              <a:rPr lang="en-US" dirty="0"/>
              <a:t>Directly, it decreases the risk of surgical delays and cancellations due to expired/inadequate implant stock</a:t>
            </a:r>
          </a:p>
          <a:p>
            <a:pPr lvl="1"/>
            <a:r>
              <a:rPr lang="en-US" dirty="0"/>
              <a:t>VSignals and PATS-R shows this is one of Veterans’ top complaints</a:t>
            </a:r>
          </a:p>
          <a:p>
            <a:r>
              <a:rPr lang="en-US" dirty="0"/>
              <a:t>Indirectly, cost savings can be used to hire additional staff or improve facilities and equipment</a:t>
            </a:r>
          </a:p>
          <a:p>
            <a:r>
              <a:rPr lang="en-US" dirty="0"/>
              <a:t>It is recommended that any facility dealing with large quantities of costly implant inventory perform regular expiration audits</a:t>
            </a:r>
          </a:p>
          <a:p>
            <a:pPr lvl="1"/>
            <a:r>
              <a:rPr lang="en-US" dirty="0"/>
              <a:t>Excess expirations may warrant the formation of a workgroup</a:t>
            </a:r>
          </a:p>
          <a:p>
            <a:pPr lvl="1"/>
            <a:r>
              <a:rPr lang="en-US" dirty="0"/>
              <a:t>Endovascular may be particularly worthwhile to focus on due to the high cost of their implants</a:t>
            </a:r>
          </a:p>
        </p:txBody>
      </p:sp>
      <p:pic>
        <p:nvPicPr>
          <p:cNvPr id="5" name="Audio 4">
            <a:hlinkClick r:id="" action="ppaction://media"/>
            <a:extLst>
              <a:ext uri="{FF2B5EF4-FFF2-40B4-BE49-F238E27FC236}">
                <a16:creationId xmlns:a16="http://schemas.microsoft.com/office/drawing/2014/main" id="{2BD08C29-FA25-47FE-BC67-5F22B93073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35538098"/>
      </p:ext>
    </p:extLst>
  </p:cSld>
  <p:clrMapOvr>
    <a:masterClrMapping/>
  </p:clrMapOvr>
  <mc:AlternateContent xmlns:mc="http://schemas.openxmlformats.org/markup-compatibility/2006" xmlns:p14="http://schemas.microsoft.com/office/powerpoint/2010/main">
    <mc:Choice Requires="p14">
      <p:transition spd="slow" p14:dur="2000" advTm="22101"/>
    </mc:Choice>
    <mc:Fallback xmlns="">
      <p:transition spd="slow" advTm="22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0799-A076-487D-8E57-7CB0FFB5197A}"/>
              </a:ext>
            </a:extLst>
          </p:cNvPr>
          <p:cNvSpPr>
            <a:spLocks noGrp="1"/>
          </p:cNvSpPr>
          <p:nvPr>
            <p:ph type="title"/>
          </p:nvPr>
        </p:nvSpPr>
        <p:spPr/>
        <p:txBody>
          <a:bodyPr/>
          <a:lstStyle/>
          <a:p>
            <a:r>
              <a:rPr lang="en-US" dirty="0"/>
              <a:t>Application Potential in Other Facilities</a:t>
            </a:r>
          </a:p>
        </p:txBody>
      </p:sp>
      <p:sp>
        <p:nvSpPr>
          <p:cNvPr id="3" name="Content Placeholder 2">
            <a:extLst>
              <a:ext uri="{FF2B5EF4-FFF2-40B4-BE49-F238E27FC236}">
                <a16:creationId xmlns:a16="http://schemas.microsoft.com/office/drawing/2014/main" id="{D08539CD-A5F2-45FA-8C32-21057EEE3116}"/>
              </a:ext>
            </a:extLst>
          </p:cNvPr>
          <p:cNvSpPr>
            <a:spLocks noGrp="1"/>
          </p:cNvSpPr>
          <p:nvPr>
            <p:ph idx="1"/>
          </p:nvPr>
        </p:nvSpPr>
        <p:spPr>
          <a:xfrm>
            <a:off x="677334" y="1488613"/>
            <a:ext cx="8596668" cy="3880773"/>
          </a:xfrm>
        </p:spPr>
        <p:txBody>
          <a:bodyPr/>
          <a:lstStyle/>
          <a:p>
            <a:r>
              <a:rPr lang="en-US" dirty="0"/>
              <a:t>Implant expiration is an issue faced by many VA medical centers</a:t>
            </a:r>
          </a:p>
          <a:p>
            <a:r>
              <a:rPr lang="en-US" dirty="0"/>
              <a:t>Several of the specific improvements discussed in this project could be easily implemented at other facilities with similar root causes</a:t>
            </a:r>
          </a:p>
          <a:p>
            <a:r>
              <a:rPr lang="en-US" dirty="0"/>
              <a:t>For facilities facing unique challenges to their implant inventory management, this project demonstrates that a DMAIC-focused RPIW with weekly follow-up meetings is an effective tool for problem-solving</a:t>
            </a:r>
          </a:p>
          <a:p>
            <a:endParaRPr lang="en-US" dirty="0"/>
          </a:p>
        </p:txBody>
      </p:sp>
      <p:cxnSp>
        <p:nvCxnSpPr>
          <p:cNvPr id="5" name="Straight Connector 4">
            <a:extLst>
              <a:ext uri="{FF2B5EF4-FFF2-40B4-BE49-F238E27FC236}">
                <a16:creationId xmlns:a16="http://schemas.microsoft.com/office/drawing/2014/main" id="{CEACBECE-9B80-496A-8AB7-ED564BBD8709}"/>
              </a:ext>
            </a:extLst>
          </p:cNvPr>
          <p:cNvCxnSpPr/>
          <p:nvPr/>
        </p:nvCxnSpPr>
        <p:spPr>
          <a:xfrm>
            <a:off x="780176" y="3758268"/>
            <a:ext cx="849382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B4E7F2F-2850-47C1-9644-D6AF46B2A4F5}"/>
              </a:ext>
            </a:extLst>
          </p:cNvPr>
          <p:cNvSpPr txBox="1">
            <a:spLocks/>
          </p:cNvSpPr>
          <p:nvPr/>
        </p:nvSpPr>
        <p:spPr>
          <a:xfrm>
            <a:off x="780176" y="3942826"/>
            <a:ext cx="7766936" cy="10234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Thank You!</a:t>
            </a:r>
            <a:br>
              <a:rPr lang="en-US" dirty="0"/>
            </a:br>
            <a:r>
              <a:rPr lang="en-US" sz="1800" dirty="0"/>
              <a:t>Please feel free to contact me with any questions or comments.</a:t>
            </a:r>
            <a:endParaRPr lang="en-US" dirty="0"/>
          </a:p>
        </p:txBody>
      </p:sp>
      <p:sp>
        <p:nvSpPr>
          <p:cNvPr id="7" name="Subtitle 2">
            <a:extLst>
              <a:ext uri="{FF2B5EF4-FFF2-40B4-BE49-F238E27FC236}">
                <a16:creationId xmlns:a16="http://schemas.microsoft.com/office/drawing/2014/main" id="{68528B1B-BBA0-4484-A957-7DEE11D48B89}"/>
              </a:ext>
            </a:extLst>
          </p:cNvPr>
          <p:cNvSpPr txBox="1">
            <a:spLocks/>
          </p:cNvSpPr>
          <p:nvPr/>
        </p:nvSpPr>
        <p:spPr>
          <a:xfrm>
            <a:off x="780176" y="4966278"/>
            <a:ext cx="7766936" cy="16730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Nicolas F. Girard, MPH</a:t>
            </a:r>
          </a:p>
          <a:p>
            <a:pPr marL="0" indent="0">
              <a:buNone/>
            </a:pPr>
            <a:r>
              <a:rPr lang="en-US" sz="1200" dirty="0"/>
              <a:t>Health Systems Specialist (GHATP Trainee)</a:t>
            </a:r>
          </a:p>
          <a:p>
            <a:pPr marL="0" indent="0">
              <a:buNone/>
            </a:pPr>
            <a:r>
              <a:rPr lang="en-US" sz="1200" dirty="0"/>
              <a:t>VA San Diego Healthcare System</a:t>
            </a:r>
          </a:p>
          <a:p>
            <a:pPr marL="0" indent="0">
              <a:buNone/>
            </a:pPr>
            <a:r>
              <a:rPr lang="en-US" sz="1200" dirty="0"/>
              <a:t>nicolas.girard@va.gov</a:t>
            </a:r>
          </a:p>
          <a:p>
            <a:pPr marL="0" indent="0">
              <a:buNone/>
            </a:pPr>
            <a:r>
              <a:rPr lang="en-US" sz="1200" dirty="0"/>
              <a:t>Desk: 858-642-3989 - Mobile:619-964-4798</a:t>
            </a:r>
          </a:p>
        </p:txBody>
      </p:sp>
      <p:pic>
        <p:nvPicPr>
          <p:cNvPr id="11" name="Audio 10">
            <a:hlinkClick r:id="" action="ppaction://media"/>
            <a:extLst>
              <a:ext uri="{FF2B5EF4-FFF2-40B4-BE49-F238E27FC236}">
                <a16:creationId xmlns:a16="http://schemas.microsoft.com/office/drawing/2014/main" id="{89A0E188-CE51-46EE-BA6E-E9037CE467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81691185"/>
      </p:ext>
    </p:extLst>
  </p:cSld>
  <p:clrMapOvr>
    <a:masterClrMapping/>
  </p:clrMapOvr>
  <mc:AlternateContent xmlns:mc="http://schemas.openxmlformats.org/markup-compatibility/2006" xmlns:p14="http://schemas.microsoft.com/office/powerpoint/2010/main">
    <mc:Choice Requires="p14">
      <p:transition spd="slow" p14:dur="2000" advTm="22226"/>
    </mc:Choice>
    <mc:Fallback xmlns="">
      <p:transition spd="slow" advTm="22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B7DDF1937DD4E883F5C91DA104960" ma:contentTypeVersion="2" ma:contentTypeDescription="Create a new document." ma:contentTypeScope="" ma:versionID="2270691f7ae09d17a0ea8bec0ded8cb6">
  <xsd:schema xmlns:xsd="http://www.w3.org/2001/XMLSchema" xmlns:xs="http://www.w3.org/2001/XMLSchema" xmlns:p="http://schemas.microsoft.com/office/2006/metadata/properties" xmlns:ns2="0ada467a-2d2d-44c3-8d4f-1e368c7472cc" targetNamespace="http://schemas.microsoft.com/office/2006/metadata/properties" ma:root="true" ma:fieldsID="d63ad706eacc458b56f499deaea3abe8" ns2:_="">
    <xsd:import namespace="0ada467a-2d2d-44c3-8d4f-1e368c7472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a467a-2d2d-44c3-8d4f-1e368c747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68FBCD-1998-45D0-9389-7DB363F4C177}"/>
</file>

<file path=customXml/itemProps2.xml><?xml version="1.0" encoding="utf-8"?>
<ds:datastoreItem xmlns:ds="http://schemas.openxmlformats.org/officeDocument/2006/customXml" ds:itemID="{3E609362-468F-4DAE-B513-3DD9E74FDBCE}"/>
</file>

<file path=customXml/itemProps3.xml><?xml version="1.0" encoding="utf-8"?>
<ds:datastoreItem xmlns:ds="http://schemas.openxmlformats.org/officeDocument/2006/customXml" ds:itemID="{19E03841-E274-4333-8837-73F820545219}"/>
</file>

<file path=docProps/app.xml><?xml version="1.0" encoding="utf-8"?>
<Properties xmlns="http://schemas.openxmlformats.org/officeDocument/2006/extended-properties" xmlns:vt="http://schemas.openxmlformats.org/officeDocument/2006/docPropsVTypes">
  <Template>Facet</Template>
  <TotalTime>4920</TotalTime>
  <Words>1416</Words>
  <Application>Microsoft Office PowerPoint</Application>
  <PresentationFormat>Widescreen</PresentationFormat>
  <Paragraphs>218</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Improving Implant Inventory Management</vt:lpstr>
      <vt:lpstr>Goals and Objectives</vt:lpstr>
      <vt:lpstr>Baseline Data December 2019 – October 2020</vt:lpstr>
      <vt:lpstr>Implementation</vt:lpstr>
      <vt:lpstr>Implementation, cont’d Gap and Route Cause Analysis (5 Whys) </vt:lpstr>
      <vt:lpstr>Post-Initiative Data November 2020 – January 2021</vt:lpstr>
      <vt:lpstr>Outcomes and Cost Savings</vt:lpstr>
      <vt:lpstr>Benefits and Recommendations</vt:lpstr>
      <vt:lpstr>Application Potential in Other Facilities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Girard, Nicolas F.</dc:creator>
  <cp:lastModifiedBy>Girard, Nicolas F.</cp:lastModifiedBy>
  <cp:revision>94</cp:revision>
  <cp:lastPrinted>2021-03-09T21:35:15Z</cp:lastPrinted>
  <dcterms:created xsi:type="dcterms:W3CDTF">2021-01-25T15:59:27Z</dcterms:created>
  <dcterms:modified xsi:type="dcterms:W3CDTF">2021-03-12T17:49:26Z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0x01010008CB7DDF1937DD4E883F5C91DA104960</vt:lpwstr>
  </property>
</Properties>
</file>