
<file path=[Content_Types].xml><?xml version="1.0" encoding="utf-8"?>
<Types xmlns="http://schemas.openxmlformats.org/package/2006/content-types">
  <Default Extension="png" ContentType="image/pn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0"/>
  </p:notesMasterIdLst>
  <p:sldIdLst>
    <p:sldId id="256" r:id="rId2"/>
    <p:sldId id="259" r:id="rId3"/>
    <p:sldId id="261" r:id="rId4"/>
    <p:sldId id="265" r:id="rId5"/>
    <p:sldId id="263" r:id="rId6"/>
    <p:sldId id="260" r:id="rId7"/>
    <p:sldId id="262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ntz Jr, Charles R." initials="HJCR" lastIdx="1" clrIdx="0">
    <p:extLst>
      <p:ext uri="{19B8F6BF-5375-455C-9EA6-DF929625EA0E}">
        <p15:presenceInfo xmlns:p15="http://schemas.microsoft.com/office/powerpoint/2012/main" userId="S::Charles.HantzJr@va.gov::583fd169-c6e9-4960-8a6d-24516f0ba5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8B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4660"/>
  </p:normalViewPr>
  <p:slideViewPr>
    <p:cSldViewPr snapToGrid="0">
      <p:cViewPr varScale="1">
        <p:scale>
          <a:sx n="59" d="100"/>
          <a:sy n="59" d="100"/>
        </p:scale>
        <p:origin x="776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8" d="100"/>
          <a:sy n="48" d="100"/>
        </p:scale>
        <p:origin x="268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7B2EAE-786F-42A3-8617-8E352FA76B15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81E8F8-B9F0-4900-90D5-0A8D342D3E16}">
      <dgm:prSet custT="1"/>
      <dgm:spPr>
        <a:solidFill>
          <a:schemeClr val="bg1">
            <a:alpha val="62000"/>
          </a:schemeClr>
        </a:solidFill>
        <a:ln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a:ln>
        <a:effectLst/>
      </dgm:spPr>
      <dgm:t>
        <a:bodyPr/>
        <a:lstStyle/>
        <a:p>
          <a:pPr marL="112713" indent="-112713" algn="l"/>
          <a:r>
            <a:rPr lang="en-US" sz="24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Feasibility Study For             Orthotist/Prosthetist Placement At Robley Rex VAMC Community Based Outpatient Clinics</a:t>
          </a:r>
        </a:p>
        <a:p>
          <a:pPr marL="0" algn="l"/>
          <a:endParaRPr lang="en-US" sz="2400" b="1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2713" indent="-112713" algn="l"/>
          <a:r>
            <a:rPr lang="en-US" sz="24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Charles R. Hantz Jr., M.B.A.,   GHATP Trainee</a:t>
          </a:r>
        </a:p>
        <a:p>
          <a:pPr marL="0" algn="l"/>
          <a:endParaRPr lang="en-US" sz="2400" b="1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2713" indent="-112713" algn="l"/>
          <a:r>
            <a:rPr lang="en-US" sz="2400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Louisville, Kentucky  MidSouth Healthcare System VISN 9 </a:t>
          </a:r>
          <a:endParaRPr lang="en-US" sz="24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5FBCEC-5906-4860-9409-09CCB2F01018}" type="parTrans" cxnId="{3A4AA356-EE01-4B8F-99E3-D9E66853F53C}">
      <dgm:prSet/>
      <dgm:spPr/>
      <dgm:t>
        <a:bodyPr/>
        <a:lstStyle/>
        <a:p>
          <a:endParaRPr lang="en-US"/>
        </a:p>
      </dgm:t>
    </dgm:pt>
    <dgm:pt modelId="{79C3D47F-326B-47B5-A7F5-BFF7A20EE58B}" type="sibTrans" cxnId="{3A4AA356-EE01-4B8F-99E3-D9E66853F53C}">
      <dgm:prSet/>
      <dgm:spPr/>
      <dgm:t>
        <a:bodyPr/>
        <a:lstStyle/>
        <a:p>
          <a:endParaRPr lang="en-US"/>
        </a:p>
      </dgm:t>
    </dgm:pt>
    <dgm:pt modelId="{7AFF3718-703A-478D-A889-620189D9AE98}" type="pres">
      <dgm:prSet presAssocID="{6A7B2EAE-786F-42A3-8617-8E352FA76B15}" presName="cycle" presStyleCnt="0">
        <dgm:presLayoutVars>
          <dgm:dir/>
          <dgm:resizeHandles val="exact"/>
        </dgm:presLayoutVars>
      </dgm:prSet>
      <dgm:spPr/>
    </dgm:pt>
    <dgm:pt modelId="{53999C6B-DF11-4EE3-A87D-327DCA0C4F4D}" type="pres">
      <dgm:prSet presAssocID="{A881E8F8-B9F0-4900-90D5-0A8D342D3E16}" presName="node" presStyleLbl="node1" presStyleIdx="0" presStyleCnt="1" custScaleX="111604" custScaleY="92159" custRadScaleRad="102527" custRadScaleInc="180">
        <dgm:presLayoutVars>
          <dgm:bulletEnabled val="1"/>
        </dgm:presLayoutVars>
      </dgm:prSet>
      <dgm:spPr/>
    </dgm:pt>
  </dgm:ptLst>
  <dgm:cxnLst>
    <dgm:cxn modelId="{3A4AA356-EE01-4B8F-99E3-D9E66853F53C}" srcId="{6A7B2EAE-786F-42A3-8617-8E352FA76B15}" destId="{A881E8F8-B9F0-4900-90D5-0A8D342D3E16}" srcOrd="0" destOrd="0" parTransId="{9D5FBCEC-5906-4860-9409-09CCB2F01018}" sibTransId="{79C3D47F-326B-47B5-A7F5-BFF7A20EE58B}"/>
    <dgm:cxn modelId="{7B79B5C3-1153-40BB-AF28-A82D4A5DE5EA}" type="presOf" srcId="{A881E8F8-B9F0-4900-90D5-0A8D342D3E16}" destId="{53999C6B-DF11-4EE3-A87D-327DCA0C4F4D}" srcOrd="0" destOrd="0" presId="urn:microsoft.com/office/officeart/2005/8/layout/cycle2"/>
    <dgm:cxn modelId="{3AA594CF-D9E3-4B6D-A728-2210C4E163D1}" type="presOf" srcId="{6A7B2EAE-786F-42A3-8617-8E352FA76B15}" destId="{7AFF3718-703A-478D-A889-620189D9AE98}" srcOrd="0" destOrd="0" presId="urn:microsoft.com/office/officeart/2005/8/layout/cycle2"/>
    <dgm:cxn modelId="{8BB04628-3896-471E-AB17-0B94E838F1D4}" type="presParOf" srcId="{7AFF3718-703A-478D-A889-620189D9AE98}" destId="{53999C6B-DF11-4EE3-A87D-327DCA0C4F4D}" srcOrd="0" destOrd="0" presId="urn:microsoft.com/office/officeart/2005/8/layout/cycle2"/>
  </dgm:cxnLst>
  <dgm:bg>
    <a:noFill/>
    <a:effectLst>
      <a:glow rad="127000">
        <a:schemeClr val="accent1">
          <a:alpha val="0"/>
        </a:schemeClr>
      </a:glow>
      <a:outerShdw blurRad="50800" dist="50800" dir="5400000" algn="ctr" rotWithShape="0">
        <a:schemeClr val="bg2">
          <a:alpha val="0"/>
        </a:schemeClr>
      </a:outerShdw>
    </a:effectLst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999C6B-DF11-4EE3-A87D-327DCA0C4F4D}">
      <dsp:nvSpPr>
        <dsp:cNvPr id="0" name=""/>
        <dsp:cNvSpPr/>
      </dsp:nvSpPr>
      <dsp:spPr>
        <a:xfrm>
          <a:off x="154432" y="76722"/>
          <a:ext cx="6537805" cy="5398709"/>
        </a:xfrm>
        <a:prstGeom prst="ellipse">
          <a:avLst/>
        </a:prstGeom>
        <a:solidFill>
          <a:schemeClr val="bg1">
            <a:alpha val="62000"/>
          </a:schemeClr>
        </a:solidFill>
        <a:ln w="19050" cap="flat" cmpd="sng" algn="ctr"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112713" lvl="0" indent="-112713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 Feasibility Study For             Orthotist/Prosthetist Placement At Robley Rex VAMC Community Based Outpatient Clinics</a:t>
          </a:r>
        </a:p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2713" lvl="0" indent="-112713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Charles R. Hantz Jr., M.B.A.,   GHATP Trainee</a:t>
          </a:r>
        </a:p>
        <a:p>
          <a:pPr marL="0"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2713" lvl="0" indent="-112713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 Louisville, Kentucky  MidSouth Healthcare System VISN 9 </a:t>
          </a:r>
          <a:endParaRPr lang="en-US" sz="2400" kern="1200" dirty="0">
            <a:solidFill>
              <a:schemeClr val="tx1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1871" y="867345"/>
        <a:ext cx="4622927" cy="3817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03FCA-E706-427B-9162-215EF33FEB1B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ACE07-1D13-4ECE-8B09-BB08CA3C3B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742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ACE07-1D13-4ECE-8B09-BB08CA3C3B5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15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ACE07-1D13-4ECE-8B09-BB08CA3C3B5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491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rtl="0" eaLnBrk="1" fontAlgn="t" latinLnBrk="0" hangingPunct="1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8ACE07-1D13-4ECE-8B09-BB08CA3C3B5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253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21BF2-C9B1-43A7-8BCD-3060FD4FE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941035-E618-4863-A048-56B99665C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CFB574-ED31-4E18-83EE-4DD0B48E2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5F8B-FBFA-4A9D-B791-711A4D82651F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4F5BC-CD16-4123-9275-353DB9769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B8239-C098-42F3-B5A3-4B136B510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3B9F-B91C-4E04-A4E1-10B99EAFA8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64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40DFC-9083-43C8-A51A-5037C7D0B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0F983D-8E2E-4784-852B-4031652BC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15AA4-DCFA-4DDC-A6FB-92926CA92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5F8B-FBFA-4A9D-B791-711A4D82651F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AA3B0-0335-42AB-A331-3778A6ABD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0BD21-F8CE-448E-9E8E-C2119E61A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3B9F-B91C-4E04-A4E1-10B99EAFA8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81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6C65B5-218B-41B6-9193-482ED7CD1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31BA40-0509-4255-AECA-E130F9802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F369B-F2AA-457D-A746-2EF11068C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5F8B-FBFA-4A9D-B791-711A4D82651F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C6758-CBC2-450B-B750-486E01EE8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B9DCA-D8FA-454E-84D2-0F629E298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3B9F-B91C-4E04-A4E1-10B99EAFA8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220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C45BF-6C47-4C3F-9CF1-E9C078A86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42611-2968-4EF3-B9B2-B0F6E602A2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C7E1E-5796-41E9-A05D-626CCCD86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5F8B-FBFA-4A9D-B791-711A4D82651F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F6C78-972B-4F29-BBC2-1984D064E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6019D-9D08-4765-B812-BC0210C0C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3B9F-B91C-4E04-A4E1-10B99EAFA8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500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78BF3-F59D-4C1C-8508-31DC06357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9C4D7-8A2F-4EBD-BA9C-EB411FA05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817BC-0CCE-4C03-AC09-EF1DE4072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5F8B-FBFA-4A9D-B791-711A4D82651F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2F20F-BA82-4F70-A623-A919D91E6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FB2E4-1017-492D-A520-A1111ECBC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3B9F-B91C-4E04-A4E1-10B99EAFA8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871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1C2D8-D51D-41FA-B900-AEBFB2F0A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8D576-C90C-4513-A08A-1110D9698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BED53-57E4-4A49-B491-C4C9A999A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9F4F50-05AE-46BF-A5AD-03CB4DB5B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5F8B-FBFA-4A9D-B791-711A4D82651F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DE69E-E839-4A2D-856F-C0F161AF6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10B57-9E4B-4192-B28B-10C734D95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3B9F-B91C-4E04-A4E1-10B99EAFA8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401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4360A-B70B-4E2A-9EC0-44A6BF564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8E277-B5AA-4931-AEC5-3CE22DD387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50C440-1FE1-4951-9A93-68ABAC202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571162-3F27-474C-B0CF-BE68650FEA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D71A2E-295E-4BBE-ADD3-CC122FD764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2698E5-1C74-43C0-A17E-8983FDA9E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5F8B-FBFA-4A9D-B791-711A4D82651F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0E5D6C-BA70-4351-955E-16BFAA2E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25FCB-065F-4954-BE1F-2B9EB1086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3B9F-B91C-4E04-A4E1-10B99EAFA8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109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0DB58-3CF7-46E8-BC34-10DB2DFA4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A07CE0-2A23-4D5A-9171-D7FC41D80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5F8B-FBFA-4A9D-B791-711A4D82651F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F0DE0-1C11-4271-B313-60F179A83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D4EE94-5033-48CE-852E-35AA0344E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3B9F-B91C-4E04-A4E1-10B99EAFA8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66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C6AD38-514C-4B18-9AA3-66E75668C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5F8B-FBFA-4A9D-B791-711A4D82651F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D41612-CBA3-41A1-A05C-10DE37191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FE539-F5B7-48C1-96A2-C9E93346A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3B9F-B91C-4E04-A4E1-10B99EAFA8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816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D9B1F-9262-4C77-9DE6-4EF8436B0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60BC7-04C6-4666-B592-42AE7C882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81FEAA-8E77-4BEF-B043-A47113880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88CEE6-90AF-4311-BBC6-914F78267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5F8B-FBFA-4A9D-B791-711A4D82651F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78299-BFE7-4DFF-9419-FF14639B4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6462E3-D590-4781-B923-BE48A5318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3B9F-B91C-4E04-A4E1-10B99EAFA8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069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0B12F-DE98-48F8-9D8D-C51DCAA6B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1F5D2F-278A-4966-A3CE-CAE3AEC8F5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FCE3CB-DA1A-4534-BA44-141072DC2F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E97460-4A97-4519-827E-35C025F29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85F8B-FBFA-4A9D-B791-711A4D82651F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97154-96B1-4279-9A36-057CB8F3B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1664AC-33B2-4C45-815F-A9B835AB9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03B9F-B91C-4E04-A4E1-10B99EAFA8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0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B8C955-8F14-42D8-87B4-658C46D70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0F50E8-4B7A-4C95-9FCB-D18434DD3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CA455-47BA-40FE-9095-E10C3307AE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85F8B-FBFA-4A9D-B791-711A4D82651F}" type="datetimeFigureOut">
              <a:rPr lang="en-US" smtClean="0"/>
              <a:t>3/8/2021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DE2B3-02A5-4F10-B102-4B5BBCCBEA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23B0B9-038A-41D0-8D27-0654A63508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03B9F-B91C-4E04-A4E1-10B99EAFA8D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87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9.xml"/><Relationship Id="rId7" Type="http://schemas.openxmlformats.org/officeDocument/2006/relationships/diagramQuickStyle" Target="../diagrams/quickStyle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charles.hantzjr@va.go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E42410C-146D-4AD0-8EA3-DD5AF9C52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700" b="1" dirty="0"/>
              <a:t>FEASIBILITY STUDY FOR ORTHOTIST/PROSTHETIST PLACEMENT WITHIN ROBLEY REX VA MEDICAL CENTER’S COMMUNITY BASED OUTPATIENT CLINICS</a:t>
            </a:r>
            <a:br>
              <a:rPr lang="en-US" sz="1700" dirty="0"/>
            </a:br>
            <a:endParaRPr lang="en-US" sz="17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6DA9EB-BF91-410C-9DB4-D0DFF159FA4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2" b="12716"/>
          <a:stretch/>
        </p:blipFill>
        <p:spPr bwMode="auto">
          <a:xfrm>
            <a:off x="0" y="339228"/>
            <a:ext cx="12192000" cy="6857990"/>
          </a:xfrm>
          <a:prstGeom prst="rect">
            <a:avLst/>
          </a:prstGeom>
          <a:noFill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4B6341A-7FC7-4CEE-AD6A-C871121345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2219573"/>
              </p:ext>
            </p:extLst>
          </p:nvPr>
        </p:nvGraphicFramePr>
        <p:xfrm>
          <a:off x="0" y="21011"/>
          <a:ext cx="7517082" cy="5860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52" name="Audio 1051">
            <a:hlinkClick r:id="" action="ppaction://media"/>
            <a:extLst>
              <a:ext uri="{FF2B5EF4-FFF2-40B4-BE49-F238E27FC236}">
                <a16:creationId xmlns:a16="http://schemas.microsoft.com/office/drawing/2014/main" id="{474EED13-4F33-43EC-A55B-73A6E1455D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7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27"/>
    </mc:Choice>
    <mc:Fallback xmlns="">
      <p:transition spd="slow" advTm="136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C6CBD-CE9D-4DDF-B1E6-19AC95482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601" y="69594"/>
            <a:ext cx="9813698" cy="75474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0B147-1E17-46AA-9E21-A3B42203A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004212"/>
            <a:ext cx="4955256" cy="5784194"/>
          </a:xfrm>
        </p:spPr>
        <p:txBody>
          <a:bodyPr>
            <a:noAutofit/>
          </a:bodyPr>
          <a:lstStyle/>
          <a:p>
            <a:pPr marL="346075" indent="-346075" algn="l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RRVAMC Prosthetics Department is full-service w/on-site fabrication laboratory.</a:t>
            </a:r>
          </a:p>
          <a:p>
            <a:pPr algn="l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6075" indent="-346075" algn="l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Currently issues, fits, and fabricates all orthoses at main campus.</a:t>
            </a:r>
          </a:p>
          <a:p>
            <a:pPr algn="l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6075" indent="-346075" algn="l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Stocking and issuing all off-the-shelf (OTS) items.</a:t>
            </a:r>
          </a:p>
          <a:p>
            <a:pPr algn="l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6075" indent="-346075" algn="l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Orthotic requests are load bearing on the Certified Orthotist (CO) due to issuing OTS items. See (F</a:t>
            </a:r>
            <a:r>
              <a:rPr lang="en-US" sz="20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ig.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>
            <a:extLst>
              <a:ext uri="{FF2B5EF4-FFF2-40B4-BE49-F238E27FC236}">
                <a16:creationId xmlns:a16="http://schemas.microsoft.com/office/drawing/2014/main" id="{D392C451-17C5-4315-8E05-A418BE408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589" y="1004212"/>
            <a:ext cx="6700854" cy="499173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  <a:alpha val="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4B03AC-C6B6-49CD-A393-EA370D524730}"/>
              </a:ext>
            </a:extLst>
          </p:cNvPr>
          <p:cNvSpPr txBox="1"/>
          <p:nvPr/>
        </p:nvSpPr>
        <p:spPr>
          <a:xfrm>
            <a:off x="4740892" y="5393086"/>
            <a:ext cx="798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cs typeface="Times New Roman" panose="02020603050405020304" pitchFamily="18" charset="0"/>
              </a:rPr>
              <a:t>Fig.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EDFE63-625E-4C1F-8C2E-19DE9C9D772C}"/>
              </a:ext>
            </a:extLst>
          </p:cNvPr>
          <p:cNvSpPr txBox="1"/>
          <p:nvPr/>
        </p:nvSpPr>
        <p:spPr>
          <a:xfrm rot="16200000">
            <a:off x="5188721" y="3013983"/>
            <a:ext cx="10089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NPPDB</a:t>
            </a:r>
          </a:p>
        </p:txBody>
      </p:sp>
      <p:pic>
        <p:nvPicPr>
          <p:cNvPr id="2062" name="Audio 2061">
            <a:hlinkClick r:id="" action="ppaction://media"/>
            <a:extLst>
              <a:ext uri="{FF2B5EF4-FFF2-40B4-BE49-F238E27FC236}">
                <a16:creationId xmlns:a16="http://schemas.microsoft.com/office/drawing/2014/main" id="{02961B9F-8BB9-414C-8568-B18543B0D5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653"/>
    </mc:Choice>
    <mc:Fallback xmlns="">
      <p:transition spd="slow" advTm="386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C6CBD-CE9D-4DDF-B1E6-19AC95482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559" y="380116"/>
            <a:ext cx="9813698" cy="754743"/>
          </a:xfrm>
        </p:spPr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PAIN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0B147-1E17-46AA-9E21-A3B42203A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6206" y="1138466"/>
            <a:ext cx="5813159" cy="5598665"/>
          </a:xfrm>
        </p:spPr>
        <p:txBody>
          <a:bodyPr>
            <a:noAutofit/>
          </a:bodyPr>
          <a:lstStyle/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6075" lvl="0" indent="-346075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Certified Orthotist (CO) licensure capacity is not being utilized efficiently.  </a:t>
            </a:r>
          </a:p>
          <a:p>
            <a:pPr algn="l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Realization of a combined 79% of CO appointments are for OTS and Certified Fitter-orthotics/Certified Fitter-therapeutic shoes (CFo/CFts) items (Fig. 2).</a:t>
            </a:r>
          </a:p>
          <a:p>
            <a:pPr algn="l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</a:p>
          <a:p>
            <a:pPr marL="346075" indent="-346075" algn="l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Increased wait time for custom orthotic appointments.</a:t>
            </a:r>
          </a:p>
          <a:p>
            <a:pPr algn="l"/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A85D0D1-C94D-4D45-BAB3-082778C11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560" y="1138466"/>
            <a:ext cx="6307234" cy="4581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D22680-CEC5-43A4-9994-83F61C5E7002}"/>
              </a:ext>
            </a:extLst>
          </p:cNvPr>
          <p:cNvSpPr txBox="1"/>
          <p:nvPr/>
        </p:nvSpPr>
        <p:spPr>
          <a:xfrm>
            <a:off x="6096000" y="5171608"/>
            <a:ext cx="6726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cs typeface="Times New Roman" panose="02020603050405020304" pitchFamily="18" charset="0"/>
              </a:rPr>
              <a:t>Fig. 2</a:t>
            </a:r>
          </a:p>
        </p:txBody>
      </p:sp>
      <p:pic>
        <p:nvPicPr>
          <p:cNvPr id="26" name="Audio 25">
            <a:hlinkClick r:id="" action="ppaction://media"/>
            <a:extLst>
              <a:ext uri="{FF2B5EF4-FFF2-40B4-BE49-F238E27FC236}">
                <a16:creationId xmlns:a16="http://schemas.microsoft.com/office/drawing/2014/main" id="{1867D349-54C8-4FF1-B263-149526C5B2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0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33"/>
    </mc:Choice>
    <mc:Fallback xmlns="">
      <p:transition spd="slow" advTm="217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C6CBD-CE9D-4DDF-B1E6-19AC95482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559" y="380116"/>
            <a:ext cx="9813698" cy="754743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GAP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0B147-1E17-46AA-9E21-A3B42203A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4249" y="1588632"/>
            <a:ext cx="8967876" cy="5598665"/>
          </a:xfrm>
        </p:spPr>
        <p:txBody>
          <a:bodyPr>
            <a:noAutofit/>
          </a:bodyPr>
          <a:lstStyle/>
          <a:p>
            <a:pPr algn="l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</a:p>
          <a:p>
            <a:pPr marL="346075" indent="-346075" algn="l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Certified Fitter-orthotics(CFo)/Certified Fitter- therapeutic shoes (CFts)</a:t>
            </a:r>
          </a:p>
          <a:p>
            <a:pPr algn="l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6075" indent="-346075" algn="l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Non-point of issuance for OTS items by PACT Team members </a:t>
            </a:r>
          </a:p>
          <a:p>
            <a:pPr algn="l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6075" indent="-346075" algn="l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Dormant Vendtek Cabinets not being utilized</a:t>
            </a:r>
          </a:p>
          <a:p>
            <a:pPr algn="l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Studying space requirements/availability, on-site laboratory needs, it does not appear feasible to place Certified Orthotist (CO) at the CBOC’s.</a:t>
            </a:r>
          </a:p>
          <a:p>
            <a:endParaRPr 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Audio 17">
            <a:hlinkClick r:id="" action="ppaction://media"/>
            <a:extLst>
              <a:ext uri="{FF2B5EF4-FFF2-40B4-BE49-F238E27FC236}">
                <a16:creationId xmlns:a16="http://schemas.microsoft.com/office/drawing/2014/main" id="{5887844D-7E80-4C1B-AAB0-DB1E566F00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9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221"/>
    </mc:Choice>
    <mc:Fallback xmlns="">
      <p:transition spd="slow" advTm="232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5F31C3-A50F-4409-8688-7A0F39ACB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89" y="225972"/>
            <a:ext cx="6926496" cy="777328"/>
          </a:xfrm>
        </p:spPr>
        <p:txBody>
          <a:bodyPr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FUTURE STATE</a:t>
            </a:r>
          </a:p>
        </p:txBody>
      </p:sp>
      <p:pic>
        <p:nvPicPr>
          <p:cNvPr id="21" name="Picture Placeholder 20" descr="A picture containing vending machine, entertainment center, several&#10;&#10;Description automatically generated">
            <a:extLst>
              <a:ext uri="{FF2B5EF4-FFF2-40B4-BE49-F238E27FC236}">
                <a16:creationId xmlns:a16="http://schemas.microsoft.com/office/drawing/2014/main" id="{1BD1AFAD-7B65-41AC-BE34-FBA4C8C44CC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07" b="27707"/>
          <a:stretch>
            <a:fillRect/>
          </a:stretch>
        </p:blipFill>
        <p:spPr>
          <a:xfrm>
            <a:off x="7617995" y="614635"/>
            <a:ext cx="4574005" cy="5284359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5E924C-A9FD-4879-BBA8-20BD1B0D6A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335" y="1006361"/>
            <a:ext cx="7509659" cy="5050055"/>
          </a:xfrm>
        </p:spPr>
        <p:txBody>
          <a:bodyPr>
            <a:noAutofit/>
          </a:bodyPr>
          <a:lstStyle/>
          <a:p>
            <a:pPr lvl="0"/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6075" lvl="0" indent="-346075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 point of care issuance for OTS items by utilizing dormant Vendtek cabinets.</a:t>
            </a:r>
          </a:p>
          <a:p>
            <a:pPr lvl="0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346075" lvl="0" indent="-346075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Capture inventory needs via Point of Use (POU) equipment.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6075" lvl="0" indent="-346075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Vendtek cabinets to be linked (interfaced) with the VHA-approved inventory system that allows all required data to be captured which aligns with (VHA Directive 1761(2) Appendix K.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0513" lvl="0" indent="-290513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Hire Certified Fitter-orthotics (CFo)/Certified Fitter/Therapeutic Shoes (CFts) for adjusted prefabricated issuance. 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/>
          </a:p>
        </p:txBody>
      </p: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A1D5589B-CC50-47DD-B5A2-E070576D12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79"/>
    </mc:Choice>
    <mc:Fallback xmlns="">
      <p:transition spd="slow" advTm="29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F08330-D635-4664-A3B7-7ADFABFF3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8857"/>
            <a:ext cx="9144000" cy="67378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EC07B37-D46A-43CC-BBB7-4CE50BC9B1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130610"/>
            <a:ext cx="11338560" cy="5618533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more feasible option is to allow PACT team Members (Nurse/Practitioner) to issue OTS items.</a:t>
            </a:r>
          </a:p>
          <a:p>
            <a:pPr algn="l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point of care issuance is covered by Deputy Under Secretary for Health Operations Memorandum dated February 16, 2018 as well as guidance from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American  Board for Certification Orthotics/Prosthetics/Pedorthics. </a:t>
            </a:r>
          </a:p>
          <a:p>
            <a:pPr algn="l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implemented, Veteran/facility will gain reduced wait times for custom orthotic appointments. </a:t>
            </a:r>
          </a:p>
          <a:p>
            <a:pPr algn="l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in  projected travel pay costs of $238,060. </a:t>
            </a:r>
          </a:p>
          <a:p>
            <a:pPr algn="l"/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added streamlined service for the Veteran.  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8" name="Control 1">
            <a:extLst>
              <a:ext uri="{FF2B5EF4-FFF2-40B4-BE49-F238E27FC236}">
                <a16:creationId xmlns:a16="http://schemas.microsoft.com/office/drawing/2014/main" id="{A80ECF38-67E4-453F-AC78-51D0B3CDD226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10399485" y="4115234"/>
            <a:ext cx="5089525" cy="21510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8A03ACBA-98E4-487F-B8BD-AD55AA348A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40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78"/>
    </mc:Choice>
    <mc:Fallback xmlns="">
      <p:transition spd="slow" advTm="310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2F33904-BF8B-4ABE-9D90-12D238AD8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2186" y="1483113"/>
            <a:ext cx="6991815" cy="791736"/>
          </a:xfrm>
        </p:spPr>
        <p:txBody>
          <a:bodyPr>
            <a:normAutofit fontScale="90000"/>
          </a:bodyPr>
          <a:lstStyle/>
          <a:p>
            <a:pPr lvl="0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600" b="1" kern="14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TRANSFERABILITY</a:t>
            </a:r>
            <a:br>
              <a:rPr lang="en-US" sz="1800" kern="14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7A722CB-EDB8-4ED4-97AA-90652D0063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1674" y="1878981"/>
            <a:ext cx="9671824" cy="3941207"/>
          </a:xfrm>
        </p:spPr>
        <p:txBody>
          <a:bodyPr>
            <a:normAutofit lnSpcReduction="10000"/>
          </a:bodyPr>
          <a:lstStyle/>
          <a:p>
            <a:pPr marL="171450" lvl="0" indent="-17145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process may transfer to other VAMC’s or their respective CBOC’s</a:t>
            </a:r>
          </a:p>
          <a:p>
            <a:pPr marL="171450" lvl="0" indent="-17145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Directives already in place for point of care issuance</a:t>
            </a:r>
          </a:p>
          <a:p>
            <a:pPr marL="171450" lvl="0" indent="-17145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efficiency </a:t>
            </a:r>
          </a:p>
          <a:p>
            <a:pPr marL="171450" lvl="0" indent="-17145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Minimal training on Vendtek Cabinets</a:t>
            </a:r>
          </a:p>
          <a:p>
            <a:pPr lvl="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</a:pPr>
            <a:endParaRPr lang="en-US" sz="20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 algn="l">
              <a:lnSpc>
                <a:spcPct val="119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kern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Veteran Centric</a:t>
            </a:r>
            <a:endParaRPr lang="en-US" sz="2000" kern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B1F6F652-3679-477F-B034-5A4F6E454B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32"/>
    </mc:Choice>
    <mc:Fallback xmlns="">
      <p:transition spd="slow" advTm="166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B1BC1-E347-4810-876D-FD6F88A7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804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4AFE9-9CDE-4549-8F63-7C188C828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Charles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Hantz Jr., M.B.A.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charles.hantzjr@va.gov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Cell-228-209-3306</a:t>
            </a:r>
          </a:p>
        </p:txBody>
      </p:sp>
    </p:spTree>
    <p:extLst>
      <p:ext uri="{BB962C8B-B14F-4D97-AF65-F5344CB8AC3E}">
        <p14:creationId xmlns:p14="http://schemas.microsoft.com/office/powerpoint/2010/main" val="3840532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Reflec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40000"/>
                <a:lumMod val="105000"/>
              </a:schemeClr>
            </a:gs>
            <a:gs pos="41000">
              <a:schemeClr val="phClr">
                <a:tint val="57000"/>
                <a:satMod val="160000"/>
                <a:lumMod val="99000"/>
              </a:schemeClr>
            </a:gs>
            <a:gs pos="100000">
              <a:schemeClr val="phClr">
                <a:tint val="80000"/>
                <a:satMod val="18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15000"/>
                <a:lumMod val="114000"/>
              </a:schemeClr>
            </a:gs>
            <a:gs pos="60000">
              <a:schemeClr val="phClr">
                <a:tint val="100000"/>
                <a:shade val="96000"/>
                <a:satMod val="100000"/>
                <a:lumMod val="108000"/>
              </a:schemeClr>
            </a:gs>
            <a:gs pos="100000">
              <a:schemeClr val="phClr">
                <a:shade val="91000"/>
                <a:sat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50800" dist="31750" dir="5400000" sy="98000" rotWithShape="0">
              <a:srgbClr val="000000">
                <a:alpha val="4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4800000"/>
            </a:lightRig>
          </a:scene3d>
          <a:sp3d prstMaterial="matte">
            <a:bevelT w="25400" h="44450"/>
          </a:sp3d>
        </a:effectStyle>
        <a:effectStyle>
          <a:effectLst>
            <a:reflection blurRad="25400" stA="32000" endPos="28000" dist="8889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CB7DDF1937DD4E883F5C91DA104960" ma:contentTypeVersion="2" ma:contentTypeDescription="Create a new document." ma:contentTypeScope="" ma:versionID="2270691f7ae09d17a0ea8bec0ded8cb6">
  <xsd:schema xmlns:xsd="http://www.w3.org/2001/XMLSchema" xmlns:xs="http://www.w3.org/2001/XMLSchema" xmlns:p="http://schemas.microsoft.com/office/2006/metadata/properties" xmlns:ns2="0ada467a-2d2d-44c3-8d4f-1e368c7472cc" targetNamespace="http://schemas.microsoft.com/office/2006/metadata/properties" ma:root="true" ma:fieldsID="d63ad706eacc458b56f499deaea3abe8" ns2:_="">
    <xsd:import namespace="0ada467a-2d2d-44c3-8d4f-1e368c7472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da467a-2d2d-44c3-8d4f-1e368c7472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1252C9-A565-476C-857C-AB00E2E35728}"/>
</file>

<file path=customXml/itemProps2.xml><?xml version="1.0" encoding="utf-8"?>
<ds:datastoreItem xmlns:ds="http://schemas.openxmlformats.org/officeDocument/2006/customXml" ds:itemID="{B6521E66-D6BC-4073-833D-FC759D57ECBC}"/>
</file>

<file path=customXml/itemProps3.xml><?xml version="1.0" encoding="utf-8"?>
<ds:datastoreItem xmlns:ds="http://schemas.openxmlformats.org/officeDocument/2006/customXml" ds:itemID="{56E03EF9-0801-4CCC-9B94-787F22B1542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2095</TotalTime>
  <Words>468</Words>
  <Application>Microsoft Office PowerPoint</Application>
  <PresentationFormat>Widescreen</PresentationFormat>
  <Paragraphs>73</Paragraphs>
  <Slides>8</Slides>
  <Notes>3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FEASIBILITY STUDY FOR ORTHOTIST/PROSTHETIST PLACEMENT WITHIN ROBLEY REX VA MEDICAL CENTER’S COMMUNITY BASED OUTPATIENT CLINICS </vt:lpstr>
      <vt:lpstr>CURRENT STATE</vt:lpstr>
      <vt:lpstr>PAIN POINT</vt:lpstr>
      <vt:lpstr>GAP ANALYSIS</vt:lpstr>
      <vt:lpstr>POSSIBLE FUTURE STATE</vt:lpstr>
      <vt:lpstr>CONCLUSION</vt:lpstr>
      <vt:lpstr>TRANSFERABILITY </vt:lpstr>
      <vt:lpstr>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FEASIBILITY STUDY FOR ORTHOTIC/PROSTHETIC PLACEMENT WITHIN LOUISVILLE VETERANS ADMINISTRATION MEDICAL CENTER’S COMMUNITY BASED OUTPATIENT CLINICS</dc:title>
  <dc:creator>Nichols, Michael J.</dc:creator>
  <cp:lastModifiedBy>Hantz Jr, Charles R.</cp:lastModifiedBy>
  <cp:revision>84</cp:revision>
  <dcterms:created xsi:type="dcterms:W3CDTF">2021-01-21T20:05:48Z</dcterms:created>
  <dcterms:modified xsi:type="dcterms:W3CDTF">2021-03-08T17:24:48Z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0x01010008CB7DDF1937DD4E883F5C91DA104960</vt:lpwstr>
  </property>
</Properties>
</file>