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handoutMasterIdLst>
    <p:handoutMasterId r:id="rId8"/>
  </p:handoutMasterIdLst>
  <p:sldIdLst>
    <p:sldId id="412" r:id="rId2"/>
    <p:sldId id="563" r:id="rId3"/>
    <p:sldId id="564" r:id="rId4"/>
    <p:sldId id="565" r:id="rId5"/>
    <p:sldId id="56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3675" autoAdjust="0"/>
  </p:normalViewPr>
  <p:slideViewPr>
    <p:cSldViewPr>
      <p:cViewPr varScale="1">
        <p:scale>
          <a:sx n="107" d="100"/>
          <a:sy n="107" d="100"/>
        </p:scale>
        <p:origin x="1656" y="96"/>
      </p:cViewPr>
      <p:guideLst>
        <p:guide orient="horz" pos="2160"/>
        <p:guide pos="2880"/>
      </p:guideLst>
    </p:cSldViewPr>
  </p:slideViewPr>
  <p:notesTextViewPr>
    <p:cViewPr>
      <p:scale>
        <a:sx n="3" d="2"/>
        <a:sy n="3" d="2"/>
      </p:scale>
      <p:origin x="0" y="-828"/>
    </p:cViewPr>
  </p:notesTextViewPr>
  <p:sorterViewPr>
    <p:cViewPr>
      <p:scale>
        <a:sx n="70" d="100"/>
        <a:sy n="70" d="100"/>
      </p:scale>
      <p:origin x="0" y="-6749"/>
    </p:cViewPr>
  </p:sorterViewPr>
  <p:notesViewPr>
    <p:cSldViewPr>
      <p:cViewPr varScale="1">
        <p:scale>
          <a:sx n="72" d="100"/>
          <a:sy n="72" d="100"/>
        </p:scale>
        <p:origin x="-276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174A3-6365-4946-808E-055B17A3D80D}"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F5C58CAA-A256-4055-AAA2-2F9A413838D3}">
      <dgm:prSet phldrT="[Text]"/>
      <dgm:spPr/>
      <dgm:t>
        <a:bodyPr/>
        <a:lstStyle/>
        <a:p>
          <a:r>
            <a:rPr lang="en-US" dirty="0"/>
            <a:t>Prepare business case</a:t>
          </a:r>
        </a:p>
      </dgm:t>
    </dgm:pt>
    <dgm:pt modelId="{B2A5CF84-B1EB-4A39-B019-07D6CDE50A14}" type="parTrans" cxnId="{E89DA961-528B-4C03-BD3D-1B439D0E559D}">
      <dgm:prSet/>
      <dgm:spPr/>
      <dgm:t>
        <a:bodyPr/>
        <a:lstStyle/>
        <a:p>
          <a:endParaRPr lang="en-US"/>
        </a:p>
      </dgm:t>
    </dgm:pt>
    <dgm:pt modelId="{68B05A6E-1BEE-4A99-B61C-D45828F0B508}" type="sibTrans" cxnId="{E89DA961-528B-4C03-BD3D-1B439D0E559D}">
      <dgm:prSet/>
      <dgm:spPr/>
      <dgm:t>
        <a:bodyPr/>
        <a:lstStyle/>
        <a:p>
          <a:endParaRPr lang="en-US"/>
        </a:p>
      </dgm:t>
    </dgm:pt>
    <dgm:pt modelId="{0E04F942-6E11-4A65-B654-4E5B689715E6}">
      <dgm:prSet phldrT="[Text]"/>
      <dgm:spPr/>
      <dgm:t>
        <a:bodyPr/>
        <a:lstStyle/>
        <a:p>
          <a:r>
            <a:rPr lang="en-US" dirty="0"/>
            <a:t>Locate space</a:t>
          </a:r>
        </a:p>
      </dgm:t>
    </dgm:pt>
    <dgm:pt modelId="{C8CD453C-A369-430D-B300-36498BADB00E}" type="parTrans" cxnId="{F7E6BAD0-01A3-4CC3-ADBA-5F433435D073}">
      <dgm:prSet/>
      <dgm:spPr/>
      <dgm:t>
        <a:bodyPr/>
        <a:lstStyle/>
        <a:p>
          <a:endParaRPr lang="en-US"/>
        </a:p>
      </dgm:t>
    </dgm:pt>
    <dgm:pt modelId="{9DAE4596-7A14-4FE5-B9D7-A49E00BA6C60}" type="sibTrans" cxnId="{F7E6BAD0-01A3-4CC3-ADBA-5F433435D073}">
      <dgm:prSet/>
      <dgm:spPr/>
      <dgm:t>
        <a:bodyPr/>
        <a:lstStyle/>
        <a:p>
          <a:endParaRPr lang="en-US"/>
        </a:p>
      </dgm:t>
    </dgm:pt>
    <dgm:pt modelId="{5E354F53-8FFB-4255-9D57-C1AB1180B2F4}">
      <dgm:prSet phldrT="[Text]"/>
      <dgm:spPr/>
      <dgm:t>
        <a:bodyPr/>
        <a:lstStyle/>
        <a:p>
          <a:r>
            <a:rPr lang="en-US" dirty="0"/>
            <a:t>Retrofit space for ADAPT Initiative </a:t>
          </a:r>
        </a:p>
      </dgm:t>
    </dgm:pt>
    <dgm:pt modelId="{8BD28199-A8C8-4B9D-BBF9-62D2C2C34299}" type="parTrans" cxnId="{2FF734A6-1528-47B6-9575-4EE91CD1D35F}">
      <dgm:prSet/>
      <dgm:spPr/>
      <dgm:t>
        <a:bodyPr/>
        <a:lstStyle/>
        <a:p>
          <a:endParaRPr lang="en-US"/>
        </a:p>
      </dgm:t>
    </dgm:pt>
    <dgm:pt modelId="{72EC3C8A-8EDF-48A6-9E5D-1FA2D8B80BDC}" type="sibTrans" cxnId="{2FF734A6-1528-47B6-9575-4EE91CD1D35F}">
      <dgm:prSet/>
      <dgm:spPr/>
      <dgm:t>
        <a:bodyPr/>
        <a:lstStyle/>
        <a:p>
          <a:endParaRPr lang="en-US"/>
        </a:p>
      </dgm:t>
    </dgm:pt>
    <dgm:pt modelId="{9A8917E3-A8B7-4E41-A112-BEC89031C2EC}" type="pres">
      <dgm:prSet presAssocID="{FDB174A3-6365-4946-808E-055B17A3D80D}" presName="outerComposite" presStyleCnt="0">
        <dgm:presLayoutVars>
          <dgm:chMax val="5"/>
          <dgm:dir/>
          <dgm:resizeHandles val="exact"/>
        </dgm:presLayoutVars>
      </dgm:prSet>
      <dgm:spPr/>
    </dgm:pt>
    <dgm:pt modelId="{E3D9B2B8-9CA8-4FC2-A0F1-99970EB45A3E}" type="pres">
      <dgm:prSet presAssocID="{FDB174A3-6365-4946-808E-055B17A3D80D}" presName="dummyMaxCanvas" presStyleCnt="0">
        <dgm:presLayoutVars/>
      </dgm:prSet>
      <dgm:spPr/>
    </dgm:pt>
    <dgm:pt modelId="{BB1D72DB-FEFF-4B11-AC32-2E9D1DA7159F}" type="pres">
      <dgm:prSet presAssocID="{FDB174A3-6365-4946-808E-055B17A3D80D}" presName="ThreeNodes_1" presStyleLbl="node1" presStyleIdx="0" presStyleCnt="3">
        <dgm:presLayoutVars>
          <dgm:bulletEnabled val="1"/>
        </dgm:presLayoutVars>
      </dgm:prSet>
      <dgm:spPr/>
    </dgm:pt>
    <dgm:pt modelId="{F7AA8BC5-16BF-4A49-A540-C666D8373F66}" type="pres">
      <dgm:prSet presAssocID="{FDB174A3-6365-4946-808E-055B17A3D80D}" presName="ThreeNodes_2" presStyleLbl="node1" presStyleIdx="1" presStyleCnt="3">
        <dgm:presLayoutVars>
          <dgm:bulletEnabled val="1"/>
        </dgm:presLayoutVars>
      </dgm:prSet>
      <dgm:spPr/>
    </dgm:pt>
    <dgm:pt modelId="{4F4EA5C3-C27B-4322-8B02-DCBD815F85BC}" type="pres">
      <dgm:prSet presAssocID="{FDB174A3-6365-4946-808E-055B17A3D80D}" presName="ThreeNodes_3" presStyleLbl="node1" presStyleIdx="2" presStyleCnt="3">
        <dgm:presLayoutVars>
          <dgm:bulletEnabled val="1"/>
        </dgm:presLayoutVars>
      </dgm:prSet>
      <dgm:spPr/>
    </dgm:pt>
    <dgm:pt modelId="{F220928C-D58C-4CE0-86B9-595DA841BBD8}" type="pres">
      <dgm:prSet presAssocID="{FDB174A3-6365-4946-808E-055B17A3D80D}" presName="ThreeConn_1-2" presStyleLbl="fgAccFollowNode1" presStyleIdx="0" presStyleCnt="2">
        <dgm:presLayoutVars>
          <dgm:bulletEnabled val="1"/>
        </dgm:presLayoutVars>
      </dgm:prSet>
      <dgm:spPr/>
    </dgm:pt>
    <dgm:pt modelId="{3C48AC5F-1891-4427-8A23-C3FC99A40B10}" type="pres">
      <dgm:prSet presAssocID="{FDB174A3-6365-4946-808E-055B17A3D80D}" presName="ThreeConn_2-3" presStyleLbl="fgAccFollowNode1" presStyleIdx="1" presStyleCnt="2">
        <dgm:presLayoutVars>
          <dgm:bulletEnabled val="1"/>
        </dgm:presLayoutVars>
      </dgm:prSet>
      <dgm:spPr/>
    </dgm:pt>
    <dgm:pt modelId="{4C4ADFCF-1FDD-4724-BF90-18434FAFA187}" type="pres">
      <dgm:prSet presAssocID="{FDB174A3-6365-4946-808E-055B17A3D80D}" presName="ThreeNodes_1_text" presStyleLbl="node1" presStyleIdx="2" presStyleCnt="3">
        <dgm:presLayoutVars>
          <dgm:bulletEnabled val="1"/>
        </dgm:presLayoutVars>
      </dgm:prSet>
      <dgm:spPr/>
    </dgm:pt>
    <dgm:pt modelId="{EA949EDB-D7DE-4E94-9654-918201A6F137}" type="pres">
      <dgm:prSet presAssocID="{FDB174A3-6365-4946-808E-055B17A3D80D}" presName="ThreeNodes_2_text" presStyleLbl="node1" presStyleIdx="2" presStyleCnt="3">
        <dgm:presLayoutVars>
          <dgm:bulletEnabled val="1"/>
        </dgm:presLayoutVars>
      </dgm:prSet>
      <dgm:spPr/>
    </dgm:pt>
    <dgm:pt modelId="{276C9532-718D-4D59-A859-87D793700771}" type="pres">
      <dgm:prSet presAssocID="{FDB174A3-6365-4946-808E-055B17A3D80D}" presName="ThreeNodes_3_text" presStyleLbl="node1" presStyleIdx="2" presStyleCnt="3">
        <dgm:presLayoutVars>
          <dgm:bulletEnabled val="1"/>
        </dgm:presLayoutVars>
      </dgm:prSet>
      <dgm:spPr/>
    </dgm:pt>
  </dgm:ptLst>
  <dgm:cxnLst>
    <dgm:cxn modelId="{18F71A1D-2A2B-47F7-BD0C-06A3173A0270}" type="presOf" srcId="{5E354F53-8FFB-4255-9D57-C1AB1180B2F4}" destId="{4F4EA5C3-C27B-4322-8B02-DCBD815F85BC}" srcOrd="0" destOrd="0" presId="urn:microsoft.com/office/officeart/2005/8/layout/vProcess5"/>
    <dgm:cxn modelId="{97C82E27-BEE3-46F6-B72A-368E1D419A7F}" type="presOf" srcId="{5E354F53-8FFB-4255-9D57-C1AB1180B2F4}" destId="{276C9532-718D-4D59-A859-87D793700771}" srcOrd="1" destOrd="0" presId="urn:microsoft.com/office/officeart/2005/8/layout/vProcess5"/>
    <dgm:cxn modelId="{F4F25636-9AC7-444F-8563-9CE16ABD034D}" type="presOf" srcId="{68B05A6E-1BEE-4A99-B61C-D45828F0B508}" destId="{F220928C-D58C-4CE0-86B9-595DA841BBD8}" srcOrd="0" destOrd="0" presId="urn:microsoft.com/office/officeart/2005/8/layout/vProcess5"/>
    <dgm:cxn modelId="{E89DA961-528B-4C03-BD3D-1B439D0E559D}" srcId="{FDB174A3-6365-4946-808E-055B17A3D80D}" destId="{F5C58CAA-A256-4055-AAA2-2F9A413838D3}" srcOrd="0" destOrd="0" parTransId="{B2A5CF84-B1EB-4A39-B019-07D6CDE50A14}" sibTransId="{68B05A6E-1BEE-4A99-B61C-D45828F0B508}"/>
    <dgm:cxn modelId="{FE563271-F3BE-4A7D-83F6-4252A8942109}" type="presOf" srcId="{F5C58CAA-A256-4055-AAA2-2F9A413838D3}" destId="{4C4ADFCF-1FDD-4724-BF90-18434FAFA187}" srcOrd="1" destOrd="0" presId="urn:microsoft.com/office/officeart/2005/8/layout/vProcess5"/>
    <dgm:cxn modelId="{2FF734A6-1528-47B6-9575-4EE91CD1D35F}" srcId="{FDB174A3-6365-4946-808E-055B17A3D80D}" destId="{5E354F53-8FFB-4255-9D57-C1AB1180B2F4}" srcOrd="2" destOrd="0" parTransId="{8BD28199-A8C8-4B9D-BBF9-62D2C2C34299}" sibTransId="{72EC3C8A-8EDF-48A6-9E5D-1FA2D8B80BDC}"/>
    <dgm:cxn modelId="{2F2D45B5-CEE8-44E4-8014-064EEE081D68}" type="presOf" srcId="{9DAE4596-7A14-4FE5-B9D7-A49E00BA6C60}" destId="{3C48AC5F-1891-4427-8A23-C3FC99A40B10}" srcOrd="0" destOrd="0" presId="urn:microsoft.com/office/officeart/2005/8/layout/vProcess5"/>
    <dgm:cxn modelId="{420F97C5-FAEC-4F30-BF59-8E3E15321934}" type="presOf" srcId="{0E04F942-6E11-4A65-B654-4E5B689715E6}" destId="{EA949EDB-D7DE-4E94-9654-918201A6F137}" srcOrd="1" destOrd="0" presId="urn:microsoft.com/office/officeart/2005/8/layout/vProcess5"/>
    <dgm:cxn modelId="{F7E6BAD0-01A3-4CC3-ADBA-5F433435D073}" srcId="{FDB174A3-6365-4946-808E-055B17A3D80D}" destId="{0E04F942-6E11-4A65-B654-4E5B689715E6}" srcOrd="1" destOrd="0" parTransId="{C8CD453C-A369-430D-B300-36498BADB00E}" sibTransId="{9DAE4596-7A14-4FE5-B9D7-A49E00BA6C60}"/>
    <dgm:cxn modelId="{2A8D11DF-8D0C-4E1A-A848-F628AA841381}" type="presOf" srcId="{0E04F942-6E11-4A65-B654-4E5B689715E6}" destId="{F7AA8BC5-16BF-4A49-A540-C666D8373F66}" srcOrd="0" destOrd="0" presId="urn:microsoft.com/office/officeart/2005/8/layout/vProcess5"/>
    <dgm:cxn modelId="{20985FED-A325-43C4-8310-BFF4287F843B}" type="presOf" srcId="{F5C58CAA-A256-4055-AAA2-2F9A413838D3}" destId="{BB1D72DB-FEFF-4B11-AC32-2E9D1DA7159F}" srcOrd="0" destOrd="0" presId="urn:microsoft.com/office/officeart/2005/8/layout/vProcess5"/>
    <dgm:cxn modelId="{0758A7FB-4CBB-4F9C-87C0-7845D1D0E46A}" type="presOf" srcId="{FDB174A3-6365-4946-808E-055B17A3D80D}" destId="{9A8917E3-A8B7-4E41-A112-BEC89031C2EC}" srcOrd="0" destOrd="0" presId="urn:microsoft.com/office/officeart/2005/8/layout/vProcess5"/>
    <dgm:cxn modelId="{80EF8B17-411D-4C75-AC2C-4A4B0B587F17}" type="presParOf" srcId="{9A8917E3-A8B7-4E41-A112-BEC89031C2EC}" destId="{E3D9B2B8-9CA8-4FC2-A0F1-99970EB45A3E}" srcOrd="0" destOrd="0" presId="urn:microsoft.com/office/officeart/2005/8/layout/vProcess5"/>
    <dgm:cxn modelId="{487A26FD-1174-4EDF-A27B-4C0A8CA80271}" type="presParOf" srcId="{9A8917E3-A8B7-4E41-A112-BEC89031C2EC}" destId="{BB1D72DB-FEFF-4B11-AC32-2E9D1DA7159F}" srcOrd="1" destOrd="0" presId="urn:microsoft.com/office/officeart/2005/8/layout/vProcess5"/>
    <dgm:cxn modelId="{5899E746-89C5-44BD-AAA9-8D545CF08D33}" type="presParOf" srcId="{9A8917E3-A8B7-4E41-A112-BEC89031C2EC}" destId="{F7AA8BC5-16BF-4A49-A540-C666D8373F66}" srcOrd="2" destOrd="0" presId="urn:microsoft.com/office/officeart/2005/8/layout/vProcess5"/>
    <dgm:cxn modelId="{2E791230-086E-45E3-92CA-8E290E150802}" type="presParOf" srcId="{9A8917E3-A8B7-4E41-A112-BEC89031C2EC}" destId="{4F4EA5C3-C27B-4322-8B02-DCBD815F85BC}" srcOrd="3" destOrd="0" presId="urn:microsoft.com/office/officeart/2005/8/layout/vProcess5"/>
    <dgm:cxn modelId="{AABF068E-AA6F-4F9B-B086-FC2587A2AB48}" type="presParOf" srcId="{9A8917E3-A8B7-4E41-A112-BEC89031C2EC}" destId="{F220928C-D58C-4CE0-86B9-595DA841BBD8}" srcOrd="4" destOrd="0" presId="urn:microsoft.com/office/officeart/2005/8/layout/vProcess5"/>
    <dgm:cxn modelId="{A920830C-4367-41FC-B64C-77256A9BC59B}" type="presParOf" srcId="{9A8917E3-A8B7-4E41-A112-BEC89031C2EC}" destId="{3C48AC5F-1891-4427-8A23-C3FC99A40B10}" srcOrd="5" destOrd="0" presId="urn:microsoft.com/office/officeart/2005/8/layout/vProcess5"/>
    <dgm:cxn modelId="{CE7AEFA6-11CE-4D2D-B41E-2ED382C0D6DC}" type="presParOf" srcId="{9A8917E3-A8B7-4E41-A112-BEC89031C2EC}" destId="{4C4ADFCF-1FDD-4724-BF90-18434FAFA187}" srcOrd="6" destOrd="0" presId="urn:microsoft.com/office/officeart/2005/8/layout/vProcess5"/>
    <dgm:cxn modelId="{78A5C40E-8822-4A20-9A3C-C19A0AA075DE}" type="presParOf" srcId="{9A8917E3-A8B7-4E41-A112-BEC89031C2EC}" destId="{EA949EDB-D7DE-4E94-9654-918201A6F137}" srcOrd="7" destOrd="0" presId="urn:microsoft.com/office/officeart/2005/8/layout/vProcess5"/>
    <dgm:cxn modelId="{574DF86E-80C7-4993-A711-9FF6803228B4}" type="presParOf" srcId="{9A8917E3-A8B7-4E41-A112-BEC89031C2EC}" destId="{276C9532-718D-4D59-A859-87D793700771}"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E0837-41C5-4D2F-AAC2-F621E677F475}" type="doc">
      <dgm:prSet loTypeId="urn:microsoft.com/office/officeart/2005/8/layout/hList2" loCatId="list" qsTypeId="urn:microsoft.com/office/officeart/2005/8/quickstyle/simple1" qsCatId="simple" csTypeId="urn:microsoft.com/office/officeart/2005/8/colors/accent0_2" csCatId="mainScheme" phldr="1"/>
      <dgm:spPr/>
      <dgm:t>
        <a:bodyPr/>
        <a:lstStyle/>
        <a:p>
          <a:endParaRPr lang="en-US"/>
        </a:p>
      </dgm:t>
    </dgm:pt>
    <dgm:pt modelId="{E4E52E0F-F4E1-48BD-BBCC-339DE0BAEAAE}">
      <dgm:prSet phldrT="[Text]"/>
      <dgm:spPr/>
      <dgm:t>
        <a:bodyPr/>
        <a:lstStyle/>
        <a:p>
          <a:r>
            <a:rPr lang="en-US" dirty="0"/>
            <a:t>1</a:t>
          </a:r>
          <a:r>
            <a:rPr lang="en-US" baseline="30000" dirty="0"/>
            <a:t>st</a:t>
          </a:r>
          <a:r>
            <a:rPr lang="en-US" dirty="0"/>
            <a:t> Mission</a:t>
          </a:r>
        </a:p>
      </dgm:t>
    </dgm:pt>
    <dgm:pt modelId="{DA4DA4DD-8EB5-4498-B36F-6314FD669317}" type="parTrans" cxnId="{F4CD8C81-622A-43F2-9955-85EA5E3EE112}">
      <dgm:prSet/>
      <dgm:spPr/>
      <dgm:t>
        <a:bodyPr/>
        <a:lstStyle/>
        <a:p>
          <a:endParaRPr lang="en-US"/>
        </a:p>
      </dgm:t>
    </dgm:pt>
    <dgm:pt modelId="{D4561A39-17D6-472D-B3D9-62B69056D8E5}" type="sibTrans" cxnId="{F4CD8C81-622A-43F2-9955-85EA5E3EE112}">
      <dgm:prSet/>
      <dgm:spPr/>
      <dgm:t>
        <a:bodyPr/>
        <a:lstStyle/>
        <a:p>
          <a:endParaRPr lang="en-US"/>
        </a:p>
      </dgm:t>
    </dgm:pt>
    <dgm:pt modelId="{4D351433-7554-4DF5-8706-81E366B901AA}">
      <dgm:prSet phldrT="[Text]"/>
      <dgm:spPr/>
      <dgm:t>
        <a:bodyPr/>
        <a:lstStyle/>
        <a:p>
          <a:r>
            <a:rPr lang="en-US" dirty="0"/>
            <a:t>To ensure the continuity of care to Veterans by enabling a self-sufficient VHA Agile Design and Production Team</a:t>
          </a:r>
        </a:p>
      </dgm:t>
    </dgm:pt>
    <dgm:pt modelId="{9F9AF763-212B-42B2-89C0-924B16FE3D87}" type="parTrans" cxnId="{F2606398-4C07-4134-92E0-5F91564CB274}">
      <dgm:prSet/>
      <dgm:spPr/>
      <dgm:t>
        <a:bodyPr/>
        <a:lstStyle/>
        <a:p>
          <a:endParaRPr lang="en-US"/>
        </a:p>
      </dgm:t>
    </dgm:pt>
    <dgm:pt modelId="{758C00FF-7254-42C6-88F9-44660FA8E8AA}" type="sibTrans" cxnId="{F2606398-4C07-4134-92E0-5F91564CB274}">
      <dgm:prSet/>
      <dgm:spPr/>
      <dgm:t>
        <a:bodyPr/>
        <a:lstStyle/>
        <a:p>
          <a:endParaRPr lang="en-US"/>
        </a:p>
      </dgm:t>
    </dgm:pt>
    <dgm:pt modelId="{F2B5CADC-A3ED-45C7-9046-475E5F7D42BA}">
      <dgm:prSet phldrT="[Text]"/>
      <dgm:spPr/>
      <dgm:t>
        <a:bodyPr/>
        <a:lstStyle/>
        <a:p>
          <a:r>
            <a:rPr lang="en-US" dirty="0"/>
            <a:t>2</a:t>
          </a:r>
          <a:r>
            <a:rPr lang="en-US" baseline="30000" dirty="0"/>
            <a:t>nd</a:t>
          </a:r>
          <a:r>
            <a:rPr lang="en-US" dirty="0"/>
            <a:t> Mission</a:t>
          </a:r>
        </a:p>
      </dgm:t>
    </dgm:pt>
    <dgm:pt modelId="{08DAD91A-C7CF-46A4-8978-A8EFDF0BD900}" type="parTrans" cxnId="{F6247ACB-F2E1-45C0-9D35-6ACED90AD0FD}">
      <dgm:prSet/>
      <dgm:spPr/>
      <dgm:t>
        <a:bodyPr/>
        <a:lstStyle/>
        <a:p>
          <a:endParaRPr lang="en-US"/>
        </a:p>
      </dgm:t>
    </dgm:pt>
    <dgm:pt modelId="{B518EBF5-60E5-4E60-86DE-04DEFC7B3D09}" type="sibTrans" cxnId="{F6247ACB-F2E1-45C0-9D35-6ACED90AD0FD}">
      <dgm:prSet/>
      <dgm:spPr/>
      <dgm:t>
        <a:bodyPr/>
        <a:lstStyle/>
        <a:p>
          <a:endParaRPr lang="en-US"/>
        </a:p>
      </dgm:t>
    </dgm:pt>
    <dgm:pt modelId="{F2229C97-D31F-4A58-8F0F-AE864AA9EE79}">
      <dgm:prSet phldrT="[Text]"/>
      <dgm:spPr/>
      <dgm:t>
        <a:bodyPr/>
        <a:lstStyle/>
        <a:p>
          <a:r>
            <a:rPr lang="en-US" dirty="0"/>
            <a:t>To be prepared for future emergencies by anticipating potential product needs, designing and testing them, and digitally stockpiling design blueprints for on-demand manufacturing.</a:t>
          </a:r>
        </a:p>
      </dgm:t>
    </dgm:pt>
    <dgm:pt modelId="{ED43783A-0162-4745-BCC9-35CC8BEB72AD}" type="parTrans" cxnId="{4ED8D9C6-0E75-4213-821F-0AC8B7232F83}">
      <dgm:prSet/>
      <dgm:spPr/>
      <dgm:t>
        <a:bodyPr/>
        <a:lstStyle/>
        <a:p>
          <a:endParaRPr lang="en-US"/>
        </a:p>
      </dgm:t>
    </dgm:pt>
    <dgm:pt modelId="{465F2D6E-8F1E-4D54-A5D6-6D3564AEBDD0}" type="sibTrans" cxnId="{4ED8D9C6-0E75-4213-821F-0AC8B7232F83}">
      <dgm:prSet/>
      <dgm:spPr/>
      <dgm:t>
        <a:bodyPr/>
        <a:lstStyle/>
        <a:p>
          <a:endParaRPr lang="en-US"/>
        </a:p>
      </dgm:t>
    </dgm:pt>
    <dgm:pt modelId="{9ED8218B-BC7D-4101-B17F-2BDAE38AB35F}">
      <dgm:prSet phldrT="[Text]"/>
      <dgm:spPr/>
      <dgm:t>
        <a:bodyPr/>
        <a:lstStyle/>
        <a:p>
          <a:r>
            <a:rPr lang="en-US" dirty="0"/>
            <a:t>3</a:t>
          </a:r>
          <a:r>
            <a:rPr lang="en-US" baseline="30000" dirty="0"/>
            <a:t>rd</a:t>
          </a:r>
          <a:r>
            <a:rPr lang="en-US" dirty="0"/>
            <a:t> Mission</a:t>
          </a:r>
        </a:p>
      </dgm:t>
    </dgm:pt>
    <dgm:pt modelId="{E351BA63-9658-4A9A-849C-D342233971B9}" type="parTrans" cxnId="{33B3F318-E482-4BBD-B747-90FB1505CF2E}">
      <dgm:prSet/>
      <dgm:spPr/>
      <dgm:t>
        <a:bodyPr/>
        <a:lstStyle/>
        <a:p>
          <a:endParaRPr lang="en-US"/>
        </a:p>
      </dgm:t>
    </dgm:pt>
    <dgm:pt modelId="{9A5D0450-AB33-4CA8-8D11-069208CCC40C}" type="sibTrans" cxnId="{33B3F318-E482-4BBD-B747-90FB1505CF2E}">
      <dgm:prSet/>
      <dgm:spPr/>
      <dgm:t>
        <a:bodyPr/>
        <a:lstStyle/>
        <a:p>
          <a:endParaRPr lang="en-US"/>
        </a:p>
      </dgm:t>
    </dgm:pt>
    <dgm:pt modelId="{6A6CB068-A57C-4101-9B24-C024AE139573}">
      <dgm:prSet phldrT="[Text]"/>
      <dgm:spPr/>
      <dgm:t>
        <a:bodyPr/>
        <a:lstStyle/>
        <a:p>
          <a:r>
            <a:rPr lang="en-US" dirty="0"/>
            <a:t>To share validated designs with the general public to support the health and safety of all Americans.</a:t>
          </a:r>
        </a:p>
      </dgm:t>
    </dgm:pt>
    <dgm:pt modelId="{FEC02C49-FFF6-4FBB-942C-C7602FAA8BD0}" type="parTrans" cxnId="{6542A603-32F4-4AA7-BB81-1A246C3AAFAD}">
      <dgm:prSet/>
      <dgm:spPr/>
      <dgm:t>
        <a:bodyPr/>
        <a:lstStyle/>
        <a:p>
          <a:endParaRPr lang="en-US"/>
        </a:p>
      </dgm:t>
    </dgm:pt>
    <dgm:pt modelId="{1F48C610-456B-4DF6-969F-C9BA181D32AE}" type="sibTrans" cxnId="{6542A603-32F4-4AA7-BB81-1A246C3AAFAD}">
      <dgm:prSet/>
      <dgm:spPr/>
      <dgm:t>
        <a:bodyPr/>
        <a:lstStyle/>
        <a:p>
          <a:endParaRPr lang="en-US"/>
        </a:p>
      </dgm:t>
    </dgm:pt>
    <dgm:pt modelId="{40522D18-9212-4792-84C3-63048F84E565}" type="pres">
      <dgm:prSet presAssocID="{414E0837-41C5-4D2F-AAC2-F621E677F475}" presName="linearFlow" presStyleCnt="0">
        <dgm:presLayoutVars>
          <dgm:dir/>
          <dgm:animLvl val="lvl"/>
          <dgm:resizeHandles/>
        </dgm:presLayoutVars>
      </dgm:prSet>
      <dgm:spPr/>
    </dgm:pt>
    <dgm:pt modelId="{C35235C8-7BB5-4CE1-809F-8066D1906435}" type="pres">
      <dgm:prSet presAssocID="{E4E52E0F-F4E1-48BD-BBCC-339DE0BAEAAE}" presName="compositeNode" presStyleCnt="0">
        <dgm:presLayoutVars>
          <dgm:bulletEnabled val="1"/>
        </dgm:presLayoutVars>
      </dgm:prSet>
      <dgm:spPr/>
    </dgm:pt>
    <dgm:pt modelId="{6B550CE9-D693-43B8-90F3-11550D17CBC6}" type="pres">
      <dgm:prSet presAssocID="{E4E52E0F-F4E1-48BD-BBCC-339DE0BAEAAE}"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4515D5C8-CAD3-4FDA-91C4-314CEAFB6385}" type="pres">
      <dgm:prSet presAssocID="{E4E52E0F-F4E1-48BD-BBCC-339DE0BAEAAE}" presName="childNode" presStyleLbl="node1" presStyleIdx="0" presStyleCnt="3">
        <dgm:presLayoutVars>
          <dgm:bulletEnabled val="1"/>
        </dgm:presLayoutVars>
      </dgm:prSet>
      <dgm:spPr/>
    </dgm:pt>
    <dgm:pt modelId="{4A555082-3060-48EC-83FF-6F6E88DD9131}" type="pres">
      <dgm:prSet presAssocID="{E4E52E0F-F4E1-48BD-BBCC-339DE0BAEAAE}" presName="parentNode" presStyleLbl="revTx" presStyleIdx="0" presStyleCnt="3">
        <dgm:presLayoutVars>
          <dgm:chMax val="0"/>
          <dgm:bulletEnabled val="1"/>
        </dgm:presLayoutVars>
      </dgm:prSet>
      <dgm:spPr/>
    </dgm:pt>
    <dgm:pt modelId="{61C80D5F-7F3B-4E16-B7EE-7FC1E5C06B33}" type="pres">
      <dgm:prSet presAssocID="{D4561A39-17D6-472D-B3D9-62B69056D8E5}" presName="sibTrans" presStyleCnt="0"/>
      <dgm:spPr/>
    </dgm:pt>
    <dgm:pt modelId="{E262D416-5210-4C53-AEEE-46A7AE0E504E}" type="pres">
      <dgm:prSet presAssocID="{F2B5CADC-A3ED-45C7-9046-475E5F7D42BA}" presName="compositeNode" presStyleCnt="0">
        <dgm:presLayoutVars>
          <dgm:bulletEnabled val="1"/>
        </dgm:presLayoutVars>
      </dgm:prSet>
      <dgm:spPr/>
    </dgm:pt>
    <dgm:pt modelId="{D3935CFD-9D0F-4512-A981-405460BDD6B6}" type="pres">
      <dgm:prSet presAssocID="{F2B5CADC-A3ED-45C7-9046-475E5F7D42BA}"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D87A692-B4AC-4169-A49E-5C7784DD3805}" type="pres">
      <dgm:prSet presAssocID="{F2B5CADC-A3ED-45C7-9046-475E5F7D42BA}" presName="childNode" presStyleLbl="node1" presStyleIdx="1" presStyleCnt="3">
        <dgm:presLayoutVars>
          <dgm:bulletEnabled val="1"/>
        </dgm:presLayoutVars>
      </dgm:prSet>
      <dgm:spPr/>
    </dgm:pt>
    <dgm:pt modelId="{F6BF747D-2BA6-4A96-9DD7-880453272472}" type="pres">
      <dgm:prSet presAssocID="{F2B5CADC-A3ED-45C7-9046-475E5F7D42BA}" presName="parentNode" presStyleLbl="revTx" presStyleIdx="1" presStyleCnt="3">
        <dgm:presLayoutVars>
          <dgm:chMax val="0"/>
          <dgm:bulletEnabled val="1"/>
        </dgm:presLayoutVars>
      </dgm:prSet>
      <dgm:spPr/>
    </dgm:pt>
    <dgm:pt modelId="{848499AF-3C44-4953-96EB-D1ED41B4698B}" type="pres">
      <dgm:prSet presAssocID="{B518EBF5-60E5-4E60-86DE-04DEFC7B3D09}" presName="sibTrans" presStyleCnt="0"/>
      <dgm:spPr/>
    </dgm:pt>
    <dgm:pt modelId="{E6D4C888-F22C-4852-8D4C-081E236C1655}" type="pres">
      <dgm:prSet presAssocID="{9ED8218B-BC7D-4101-B17F-2BDAE38AB35F}" presName="compositeNode" presStyleCnt="0">
        <dgm:presLayoutVars>
          <dgm:bulletEnabled val="1"/>
        </dgm:presLayoutVars>
      </dgm:prSet>
      <dgm:spPr/>
    </dgm:pt>
    <dgm:pt modelId="{7F503D3E-EFF0-4D3E-8C19-B5082639B62A}" type="pres">
      <dgm:prSet presAssocID="{9ED8218B-BC7D-4101-B17F-2BDAE38AB35F}"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DD97F586-53CD-4E57-8569-97AA3D0D43AE}" type="pres">
      <dgm:prSet presAssocID="{9ED8218B-BC7D-4101-B17F-2BDAE38AB35F}" presName="childNode" presStyleLbl="node1" presStyleIdx="2" presStyleCnt="3">
        <dgm:presLayoutVars>
          <dgm:bulletEnabled val="1"/>
        </dgm:presLayoutVars>
      </dgm:prSet>
      <dgm:spPr/>
    </dgm:pt>
    <dgm:pt modelId="{A7F7C404-7A18-4D79-ACF3-83AEC62CC239}" type="pres">
      <dgm:prSet presAssocID="{9ED8218B-BC7D-4101-B17F-2BDAE38AB35F}" presName="parentNode" presStyleLbl="revTx" presStyleIdx="2" presStyleCnt="3">
        <dgm:presLayoutVars>
          <dgm:chMax val="0"/>
          <dgm:bulletEnabled val="1"/>
        </dgm:presLayoutVars>
      </dgm:prSet>
      <dgm:spPr/>
    </dgm:pt>
  </dgm:ptLst>
  <dgm:cxnLst>
    <dgm:cxn modelId="{6542A603-32F4-4AA7-BB81-1A246C3AAFAD}" srcId="{9ED8218B-BC7D-4101-B17F-2BDAE38AB35F}" destId="{6A6CB068-A57C-4101-9B24-C024AE139573}" srcOrd="0" destOrd="0" parTransId="{FEC02C49-FFF6-4FBB-942C-C7602FAA8BD0}" sibTransId="{1F48C610-456B-4DF6-969F-C9BA181D32AE}"/>
    <dgm:cxn modelId="{1FC28107-B2AD-4C57-A9A8-CEA2B3D30C6D}" type="presOf" srcId="{6A6CB068-A57C-4101-9B24-C024AE139573}" destId="{DD97F586-53CD-4E57-8569-97AA3D0D43AE}" srcOrd="0" destOrd="0" presId="urn:microsoft.com/office/officeart/2005/8/layout/hList2"/>
    <dgm:cxn modelId="{33B3F318-E482-4BBD-B747-90FB1505CF2E}" srcId="{414E0837-41C5-4D2F-AAC2-F621E677F475}" destId="{9ED8218B-BC7D-4101-B17F-2BDAE38AB35F}" srcOrd="2" destOrd="0" parTransId="{E351BA63-9658-4A9A-849C-D342233971B9}" sibTransId="{9A5D0450-AB33-4CA8-8D11-069208CCC40C}"/>
    <dgm:cxn modelId="{E0E55B2D-BEE0-47C1-8D83-24E34DECEC3D}" type="presOf" srcId="{4D351433-7554-4DF5-8706-81E366B901AA}" destId="{4515D5C8-CAD3-4FDA-91C4-314CEAFB6385}" srcOrd="0" destOrd="0" presId="urn:microsoft.com/office/officeart/2005/8/layout/hList2"/>
    <dgm:cxn modelId="{4C40AC46-7F18-4CE2-8F97-7EC1A1C6748C}" type="presOf" srcId="{E4E52E0F-F4E1-48BD-BBCC-339DE0BAEAAE}" destId="{4A555082-3060-48EC-83FF-6F6E88DD9131}" srcOrd="0" destOrd="0" presId="urn:microsoft.com/office/officeart/2005/8/layout/hList2"/>
    <dgm:cxn modelId="{D5D0A06A-E782-4663-AB20-A37E84E8ED77}" type="presOf" srcId="{9ED8218B-BC7D-4101-B17F-2BDAE38AB35F}" destId="{A7F7C404-7A18-4D79-ACF3-83AEC62CC239}" srcOrd="0" destOrd="0" presId="urn:microsoft.com/office/officeart/2005/8/layout/hList2"/>
    <dgm:cxn modelId="{F4CD8C81-622A-43F2-9955-85EA5E3EE112}" srcId="{414E0837-41C5-4D2F-AAC2-F621E677F475}" destId="{E4E52E0F-F4E1-48BD-BBCC-339DE0BAEAAE}" srcOrd="0" destOrd="0" parTransId="{DA4DA4DD-8EB5-4498-B36F-6314FD669317}" sibTransId="{D4561A39-17D6-472D-B3D9-62B69056D8E5}"/>
    <dgm:cxn modelId="{9E68A38D-3B0C-4A75-89B8-60524525B686}" type="presOf" srcId="{F2229C97-D31F-4A58-8F0F-AE864AA9EE79}" destId="{DD87A692-B4AC-4169-A49E-5C7784DD3805}" srcOrd="0" destOrd="0" presId="urn:microsoft.com/office/officeart/2005/8/layout/hList2"/>
    <dgm:cxn modelId="{F2606398-4C07-4134-92E0-5F91564CB274}" srcId="{E4E52E0F-F4E1-48BD-BBCC-339DE0BAEAAE}" destId="{4D351433-7554-4DF5-8706-81E366B901AA}" srcOrd="0" destOrd="0" parTransId="{9F9AF763-212B-42B2-89C0-924B16FE3D87}" sibTransId="{758C00FF-7254-42C6-88F9-44660FA8E8AA}"/>
    <dgm:cxn modelId="{BA046AB5-6AF5-4E06-863D-FE3DB55AB27E}" type="presOf" srcId="{414E0837-41C5-4D2F-AAC2-F621E677F475}" destId="{40522D18-9212-4792-84C3-63048F84E565}" srcOrd="0" destOrd="0" presId="urn:microsoft.com/office/officeart/2005/8/layout/hList2"/>
    <dgm:cxn modelId="{DC4F73BF-2668-417C-A012-391C4FCC0474}" type="presOf" srcId="{F2B5CADC-A3ED-45C7-9046-475E5F7D42BA}" destId="{F6BF747D-2BA6-4A96-9DD7-880453272472}" srcOrd="0" destOrd="0" presId="urn:microsoft.com/office/officeart/2005/8/layout/hList2"/>
    <dgm:cxn modelId="{4ED8D9C6-0E75-4213-821F-0AC8B7232F83}" srcId="{F2B5CADC-A3ED-45C7-9046-475E5F7D42BA}" destId="{F2229C97-D31F-4A58-8F0F-AE864AA9EE79}" srcOrd="0" destOrd="0" parTransId="{ED43783A-0162-4745-BCC9-35CC8BEB72AD}" sibTransId="{465F2D6E-8F1E-4D54-A5D6-6D3564AEBDD0}"/>
    <dgm:cxn modelId="{F6247ACB-F2E1-45C0-9D35-6ACED90AD0FD}" srcId="{414E0837-41C5-4D2F-AAC2-F621E677F475}" destId="{F2B5CADC-A3ED-45C7-9046-475E5F7D42BA}" srcOrd="1" destOrd="0" parTransId="{08DAD91A-C7CF-46A4-8978-A8EFDF0BD900}" sibTransId="{B518EBF5-60E5-4E60-86DE-04DEFC7B3D09}"/>
    <dgm:cxn modelId="{CB339F1E-D9A9-4676-81C6-6A23D08C1DB3}" type="presParOf" srcId="{40522D18-9212-4792-84C3-63048F84E565}" destId="{C35235C8-7BB5-4CE1-809F-8066D1906435}" srcOrd="0" destOrd="0" presId="urn:microsoft.com/office/officeart/2005/8/layout/hList2"/>
    <dgm:cxn modelId="{6F5DEA8D-40D3-4F7B-B4C6-BDD09319AD80}" type="presParOf" srcId="{C35235C8-7BB5-4CE1-809F-8066D1906435}" destId="{6B550CE9-D693-43B8-90F3-11550D17CBC6}" srcOrd="0" destOrd="0" presId="urn:microsoft.com/office/officeart/2005/8/layout/hList2"/>
    <dgm:cxn modelId="{CA9FFB8F-4B48-4957-9B87-73E105099928}" type="presParOf" srcId="{C35235C8-7BB5-4CE1-809F-8066D1906435}" destId="{4515D5C8-CAD3-4FDA-91C4-314CEAFB6385}" srcOrd="1" destOrd="0" presId="urn:microsoft.com/office/officeart/2005/8/layout/hList2"/>
    <dgm:cxn modelId="{5A435822-F754-4891-BDAF-F8164100712C}" type="presParOf" srcId="{C35235C8-7BB5-4CE1-809F-8066D1906435}" destId="{4A555082-3060-48EC-83FF-6F6E88DD9131}" srcOrd="2" destOrd="0" presId="urn:microsoft.com/office/officeart/2005/8/layout/hList2"/>
    <dgm:cxn modelId="{4EA59CA3-69F6-48BB-970E-2A84E0C95EA0}" type="presParOf" srcId="{40522D18-9212-4792-84C3-63048F84E565}" destId="{61C80D5F-7F3B-4E16-B7EE-7FC1E5C06B33}" srcOrd="1" destOrd="0" presId="urn:microsoft.com/office/officeart/2005/8/layout/hList2"/>
    <dgm:cxn modelId="{525014AE-E2AF-4DC5-925A-386F91A31372}" type="presParOf" srcId="{40522D18-9212-4792-84C3-63048F84E565}" destId="{E262D416-5210-4C53-AEEE-46A7AE0E504E}" srcOrd="2" destOrd="0" presId="urn:microsoft.com/office/officeart/2005/8/layout/hList2"/>
    <dgm:cxn modelId="{C5F31FFE-5A62-4729-A05C-313733FACB9B}" type="presParOf" srcId="{E262D416-5210-4C53-AEEE-46A7AE0E504E}" destId="{D3935CFD-9D0F-4512-A981-405460BDD6B6}" srcOrd="0" destOrd="0" presId="urn:microsoft.com/office/officeart/2005/8/layout/hList2"/>
    <dgm:cxn modelId="{E296722B-992F-4C8F-8550-0124ADFFA168}" type="presParOf" srcId="{E262D416-5210-4C53-AEEE-46A7AE0E504E}" destId="{DD87A692-B4AC-4169-A49E-5C7784DD3805}" srcOrd="1" destOrd="0" presId="urn:microsoft.com/office/officeart/2005/8/layout/hList2"/>
    <dgm:cxn modelId="{E5ADF7AC-46FB-4463-BCE8-F0E2BB040B54}" type="presParOf" srcId="{E262D416-5210-4C53-AEEE-46A7AE0E504E}" destId="{F6BF747D-2BA6-4A96-9DD7-880453272472}" srcOrd="2" destOrd="0" presId="urn:microsoft.com/office/officeart/2005/8/layout/hList2"/>
    <dgm:cxn modelId="{DB4AADF4-2E70-4408-B006-7C785885E091}" type="presParOf" srcId="{40522D18-9212-4792-84C3-63048F84E565}" destId="{848499AF-3C44-4953-96EB-D1ED41B4698B}" srcOrd="3" destOrd="0" presId="urn:microsoft.com/office/officeart/2005/8/layout/hList2"/>
    <dgm:cxn modelId="{E1BAB07F-E7D1-4EA0-9B8B-DC0161531081}" type="presParOf" srcId="{40522D18-9212-4792-84C3-63048F84E565}" destId="{E6D4C888-F22C-4852-8D4C-081E236C1655}" srcOrd="4" destOrd="0" presId="urn:microsoft.com/office/officeart/2005/8/layout/hList2"/>
    <dgm:cxn modelId="{0A7011EF-230B-4FD4-BBFE-B090F60F028A}" type="presParOf" srcId="{E6D4C888-F22C-4852-8D4C-081E236C1655}" destId="{7F503D3E-EFF0-4D3E-8C19-B5082639B62A}" srcOrd="0" destOrd="0" presId="urn:microsoft.com/office/officeart/2005/8/layout/hList2"/>
    <dgm:cxn modelId="{2CBF0F81-06C6-45DD-AB65-8768307A4140}" type="presParOf" srcId="{E6D4C888-F22C-4852-8D4C-081E236C1655}" destId="{DD97F586-53CD-4E57-8569-97AA3D0D43AE}" srcOrd="1" destOrd="0" presId="urn:microsoft.com/office/officeart/2005/8/layout/hList2"/>
    <dgm:cxn modelId="{A8E88B3A-DD3F-4248-AE7F-827036AC8B2C}" type="presParOf" srcId="{E6D4C888-F22C-4852-8D4C-081E236C1655}" destId="{A7F7C404-7A18-4D79-ACF3-83AEC62CC239}"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D72DB-FEFF-4B11-AC32-2E9D1DA7159F}">
      <dsp:nvSpPr>
        <dsp:cNvPr id="0" name=""/>
        <dsp:cNvSpPr/>
      </dsp:nvSpPr>
      <dsp:spPr>
        <a:xfrm>
          <a:off x="0" y="0"/>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Prepare business case</a:t>
          </a:r>
        </a:p>
      </dsp:txBody>
      <dsp:txXfrm>
        <a:off x="35709" y="35709"/>
        <a:ext cx="3865988" cy="1147782"/>
      </dsp:txXfrm>
    </dsp:sp>
    <dsp:sp modelId="{F7AA8BC5-16BF-4A49-A540-C666D8373F66}">
      <dsp:nvSpPr>
        <dsp:cNvPr id="0" name=""/>
        <dsp:cNvSpPr/>
      </dsp:nvSpPr>
      <dsp:spPr>
        <a:xfrm>
          <a:off x="457199" y="1422399"/>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Locate space</a:t>
          </a:r>
        </a:p>
      </dsp:txBody>
      <dsp:txXfrm>
        <a:off x="492908" y="1458108"/>
        <a:ext cx="3860502" cy="1147782"/>
      </dsp:txXfrm>
    </dsp:sp>
    <dsp:sp modelId="{4F4EA5C3-C27B-4322-8B02-DCBD815F85BC}">
      <dsp:nvSpPr>
        <dsp:cNvPr id="0" name=""/>
        <dsp:cNvSpPr/>
      </dsp:nvSpPr>
      <dsp:spPr>
        <a:xfrm>
          <a:off x="914399" y="2844799"/>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Retrofit space for ADAPT Initiative </a:t>
          </a:r>
        </a:p>
      </dsp:txBody>
      <dsp:txXfrm>
        <a:off x="950108" y="2880508"/>
        <a:ext cx="3860502" cy="1147782"/>
      </dsp:txXfrm>
    </dsp:sp>
    <dsp:sp modelId="{F220928C-D58C-4CE0-86B9-595DA841BBD8}">
      <dsp:nvSpPr>
        <dsp:cNvPr id="0" name=""/>
        <dsp:cNvSpPr/>
      </dsp:nvSpPr>
      <dsp:spPr>
        <a:xfrm>
          <a:off x="4389120" y="924560"/>
          <a:ext cx="792480" cy="792480"/>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3C48AC5F-1891-4427-8A23-C3FC99A40B10}">
      <dsp:nvSpPr>
        <dsp:cNvPr id="0" name=""/>
        <dsp:cNvSpPr/>
      </dsp:nvSpPr>
      <dsp:spPr>
        <a:xfrm>
          <a:off x="4846320" y="2338832"/>
          <a:ext cx="792480" cy="792480"/>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55082-3060-48EC-83FF-6F6E88DD9131}">
      <dsp:nvSpPr>
        <dsp:cNvPr id="0" name=""/>
        <dsp:cNvSpPr/>
      </dsp:nvSpPr>
      <dsp:spPr>
        <a:xfrm rot="16200000">
          <a:off x="-1518587" y="2247136"/>
          <a:ext cx="3427476" cy="3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807" bIns="0" numCol="1" spcCol="1270" anchor="t" anchorCtr="0">
          <a:noAutofit/>
        </a:bodyPr>
        <a:lstStyle/>
        <a:p>
          <a:pPr marL="0" lvl="0" indent="0" algn="r" defTabSz="977900">
            <a:lnSpc>
              <a:spcPct val="90000"/>
            </a:lnSpc>
            <a:spcBef>
              <a:spcPct val="0"/>
            </a:spcBef>
            <a:spcAft>
              <a:spcPct val="35000"/>
            </a:spcAft>
            <a:buNone/>
          </a:pPr>
          <a:r>
            <a:rPr lang="en-US" sz="2200" kern="1200" dirty="0"/>
            <a:t>1</a:t>
          </a:r>
          <a:r>
            <a:rPr lang="en-US" sz="2200" kern="1200" baseline="30000" dirty="0"/>
            <a:t>st</a:t>
          </a:r>
          <a:r>
            <a:rPr lang="en-US" sz="2200" kern="1200" dirty="0"/>
            <a:t> Mission</a:t>
          </a:r>
        </a:p>
      </dsp:txBody>
      <dsp:txXfrm>
        <a:off x="-1518587" y="2247136"/>
        <a:ext cx="3427476" cy="312726"/>
      </dsp:txXfrm>
    </dsp:sp>
    <dsp:sp modelId="{4515D5C8-CAD3-4FDA-91C4-314CEAFB6385}">
      <dsp:nvSpPr>
        <dsp:cNvPr id="0" name=""/>
        <dsp:cNvSpPr/>
      </dsp:nvSpPr>
      <dsp:spPr>
        <a:xfrm>
          <a:off x="351513" y="689761"/>
          <a:ext cx="1557708" cy="342747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580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To ensure the continuity of care to Veterans by enabling a self-sufficient VHA Agile Design and Production Team</a:t>
          </a:r>
        </a:p>
      </dsp:txBody>
      <dsp:txXfrm>
        <a:off x="351513" y="689761"/>
        <a:ext cx="1557708" cy="3427476"/>
      </dsp:txXfrm>
    </dsp:sp>
    <dsp:sp modelId="{6B550CE9-D693-43B8-90F3-11550D17CBC6}">
      <dsp:nvSpPr>
        <dsp:cNvPr id="0" name=""/>
        <dsp:cNvSpPr/>
      </dsp:nvSpPr>
      <dsp:spPr>
        <a:xfrm>
          <a:off x="38787" y="276962"/>
          <a:ext cx="625452" cy="6254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F747D-2BA6-4A96-9DD7-880453272472}">
      <dsp:nvSpPr>
        <dsp:cNvPr id="0" name=""/>
        <dsp:cNvSpPr/>
      </dsp:nvSpPr>
      <dsp:spPr>
        <a:xfrm rot="16200000">
          <a:off x="745907" y="2247136"/>
          <a:ext cx="3427476" cy="3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807" bIns="0" numCol="1" spcCol="1270" anchor="t" anchorCtr="0">
          <a:noAutofit/>
        </a:bodyPr>
        <a:lstStyle/>
        <a:p>
          <a:pPr marL="0" lvl="0" indent="0" algn="r" defTabSz="977900">
            <a:lnSpc>
              <a:spcPct val="90000"/>
            </a:lnSpc>
            <a:spcBef>
              <a:spcPct val="0"/>
            </a:spcBef>
            <a:spcAft>
              <a:spcPct val="35000"/>
            </a:spcAft>
            <a:buNone/>
          </a:pPr>
          <a:r>
            <a:rPr lang="en-US" sz="2200" kern="1200" dirty="0"/>
            <a:t>2</a:t>
          </a:r>
          <a:r>
            <a:rPr lang="en-US" sz="2200" kern="1200" baseline="30000" dirty="0"/>
            <a:t>nd</a:t>
          </a:r>
          <a:r>
            <a:rPr lang="en-US" sz="2200" kern="1200" dirty="0"/>
            <a:t> Mission</a:t>
          </a:r>
        </a:p>
      </dsp:txBody>
      <dsp:txXfrm>
        <a:off x="745907" y="2247136"/>
        <a:ext cx="3427476" cy="312726"/>
      </dsp:txXfrm>
    </dsp:sp>
    <dsp:sp modelId="{DD87A692-B4AC-4169-A49E-5C7784DD3805}">
      <dsp:nvSpPr>
        <dsp:cNvPr id="0" name=""/>
        <dsp:cNvSpPr/>
      </dsp:nvSpPr>
      <dsp:spPr>
        <a:xfrm>
          <a:off x="2616008" y="689761"/>
          <a:ext cx="1557708" cy="342747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580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To be prepared for future emergencies by anticipating potential product needs, designing and testing them, and digitally stockpiling design blueprints for on-demand manufacturing.</a:t>
          </a:r>
        </a:p>
      </dsp:txBody>
      <dsp:txXfrm>
        <a:off x="2616008" y="689761"/>
        <a:ext cx="1557708" cy="3427476"/>
      </dsp:txXfrm>
    </dsp:sp>
    <dsp:sp modelId="{D3935CFD-9D0F-4512-A981-405460BDD6B6}">
      <dsp:nvSpPr>
        <dsp:cNvPr id="0" name=""/>
        <dsp:cNvSpPr/>
      </dsp:nvSpPr>
      <dsp:spPr>
        <a:xfrm>
          <a:off x="2303282" y="276962"/>
          <a:ext cx="625452" cy="6254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F7C404-7A18-4D79-ACF3-83AEC62CC239}">
      <dsp:nvSpPr>
        <dsp:cNvPr id="0" name=""/>
        <dsp:cNvSpPr/>
      </dsp:nvSpPr>
      <dsp:spPr>
        <a:xfrm rot="16200000">
          <a:off x="3010402" y="2247136"/>
          <a:ext cx="3427476" cy="312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807" bIns="0" numCol="1" spcCol="1270" anchor="t" anchorCtr="0">
          <a:noAutofit/>
        </a:bodyPr>
        <a:lstStyle/>
        <a:p>
          <a:pPr marL="0" lvl="0" indent="0" algn="r" defTabSz="977900">
            <a:lnSpc>
              <a:spcPct val="90000"/>
            </a:lnSpc>
            <a:spcBef>
              <a:spcPct val="0"/>
            </a:spcBef>
            <a:spcAft>
              <a:spcPct val="35000"/>
            </a:spcAft>
            <a:buNone/>
          </a:pPr>
          <a:r>
            <a:rPr lang="en-US" sz="2200" kern="1200" dirty="0"/>
            <a:t>3</a:t>
          </a:r>
          <a:r>
            <a:rPr lang="en-US" sz="2200" kern="1200" baseline="30000" dirty="0"/>
            <a:t>rd</a:t>
          </a:r>
          <a:r>
            <a:rPr lang="en-US" sz="2200" kern="1200" dirty="0"/>
            <a:t> Mission</a:t>
          </a:r>
        </a:p>
      </dsp:txBody>
      <dsp:txXfrm>
        <a:off x="3010402" y="2247136"/>
        <a:ext cx="3427476" cy="312726"/>
      </dsp:txXfrm>
    </dsp:sp>
    <dsp:sp modelId="{DD97F586-53CD-4E57-8569-97AA3D0D43AE}">
      <dsp:nvSpPr>
        <dsp:cNvPr id="0" name=""/>
        <dsp:cNvSpPr/>
      </dsp:nvSpPr>
      <dsp:spPr>
        <a:xfrm>
          <a:off x="4880503" y="689761"/>
          <a:ext cx="1557708" cy="342747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7580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To share validated designs with the general public to support the health and safety of all Americans.</a:t>
          </a:r>
        </a:p>
      </dsp:txBody>
      <dsp:txXfrm>
        <a:off x="4880503" y="689761"/>
        <a:ext cx="1557708" cy="3427476"/>
      </dsp:txXfrm>
    </dsp:sp>
    <dsp:sp modelId="{7F503D3E-EFF0-4D3E-8C19-B5082639B62A}">
      <dsp:nvSpPr>
        <dsp:cNvPr id="0" name=""/>
        <dsp:cNvSpPr/>
      </dsp:nvSpPr>
      <dsp:spPr>
        <a:xfrm>
          <a:off x="4567777" y="276962"/>
          <a:ext cx="625452" cy="6254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4980"/>
          </a:xfrm>
          <a:prstGeom prst="rect">
            <a:avLst/>
          </a:prstGeom>
        </p:spPr>
        <p:txBody>
          <a:bodyPr vert="horz" lIns="91440" tIns="45720" rIns="91440" bIns="45720" rtlCol="0"/>
          <a:lstStyle>
            <a:lvl1pPr algn="r">
              <a:defRPr sz="1200"/>
            </a:lvl1pPr>
          </a:lstStyle>
          <a:p>
            <a:fld id="{152577FB-44B2-4316-A7FA-F0F3418FA71F}" type="datetimeFigureOut">
              <a:rPr lang="en-US" smtClean="0"/>
              <a:t>3/15/2021</a:t>
            </a:fld>
            <a:endParaRPr lang="en-US"/>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4"/>
            <a:ext cx="3038475" cy="464980"/>
          </a:xfrm>
          <a:prstGeom prst="rect">
            <a:avLst/>
          </a:prstGeom>
        </p:spPr>
        <p:txBody>
          <a:bodyPr vert="horz" lIns="91440" tIns="45720" rIns="91440" bIns="45720" rtlCol="0" anchor="b"/>
          <a:lstStyle>
            <a:lvl1pPr algn="r">
              <a:defRPr sz="1200"/>
            </a:lvl1pPr>
          </a:lstStyle>
          <a:p>
            <a:fld id="{23486AF1-06C4-45BA-8036-7D22F96101E0}" type="slidenum">
              <a:rPr lang="en-US" smtClean="0"/>
              <a:t>‹#›</a:t>
            </a:fld>
            <a:endParaRPr lang="en-US"/>
          </a:p>
        </p:txBody>
      </p:sp>
    </p:spTree>
    <p:extLst>
      <p:ext uri="{BB962C8B-B14F-4D97-AF65-F5344CB8AC3E}">
        <p14:creationId xmlns:p14="http://schemas.microsoft.com/office/powerpoint/2010/main" val="1797705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0F4647B1-4C1E-43F7-8B6F-9F1EAA07F5F9}" type="datetimeFigureOut">
              <a:rPr lang="en-US" smtClean="0"/>
              <a:t>3/15/2021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3FC8A0C1-7BCA-4724-B10B-69207E648ED6}" type="slidenum">
              <a:rPr lang="en-US" smtClean="0"/>
              <a:t>‹#›</a:t>
            </a:fld>
            <a:endParaRPr lang="en-US"/>
          </a:p>
        </p:txBody>
      </p:sp>
    </p:spTree>
    <p:extLst>
      <p:ext uri="{BB962C8B-B14F-4D97-AF65-F5344CB8AC3E}">
        <p14:creationId xmlns:p14="http://schemas.microsoft.com/office/powerpoint/2010/main" val="184806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8A0C1-7BCA-4724-B10B-69207E648ED6}" type="slidenum">
              <a:rPr lang="en-US" smtClean="0"/>
              <a:t>1</a:t>
            </a:fld>
            <a:endParaRPr lang="en-US"/>
          </a:p>
        </p:txBody>
      </p:sp>
    </p:spTree>
    <p:extLst>
      <p:ext uri="{BB962C8B-B14F-4D97-AF65-F5344CB8AC3E}">
        <p14:creationId xmlns:p14="http://schemas.microsoft.com/office/powerpoint/2010/main" val="414320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Central Virginia Healthcare System (CVHCS) was chosen to serve as one of the designated sites to produce nasal swabs for COVID-19 tests, as well as PPE such as face shields and surgical masks. For our facility to prepare for this designation, I  had to create a business proposal to be signed by our director and VISN leadership. I also had to find a suitable space to house the equipment needed, retrofit the space for the needs of the 3D printing team, and secure the funds necessary for the equipment and space modifications. </a:t>
            </a:r>
          </a:p>
          <a:p>
            <a:endParaRPr lang="en-US" dirty="0"/>
          </a:p>
        </p:txBody>
      </p:sp>
      <p:sp>
        <p:nvSpPr>
          <p:cNvPr id="4" name="Slide Number Placeholder 3"/>
          <p:cNvSpPr>
            <a:spLocks noGrp="1"/>
          </p:cNvSpPr>
          <p:nvPr>
            <p:ph type="sldNum" sz="quarter" idx="5"/>
          </p:nvPr>
        </p:nvSpPr>
        <p:spPr/>
        <p:txBody>
          <a:bodyPr/>
          <a:lstStyle/>
          <a:p>
            <a:fld id="{3FC8A0C1-7BCA-4724-B10B-69207E648ED6}" type="slidenum">
              <a:rPr lang="en-US" smtClean="0"/>
              <a:t>2</a:t>
            </a:fld>
            <a:endParaRPr lang="en-US"/>
          </a:p>
        </p:txBody>
      </p:sp>
    </p:spTree>
    <p:extLst>
      <p:ext uri="{BB962C8B-B14F-4D97-AF65-F5344CB8AC3E}">
        <p14:creationId xmlns:p14="http://schemas.microsoft.com/office/powerpoint/2010/main" val="235343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know, COVID-19 exposed many weaknesses within the U.S healthcare system. One of those weaknesses, was PPE, so the Agile Design and Production Transformation </a:t>
            </a:r>
            <a:r>
              <a:rPr lang="en-US" sz="1200" kern="1200" dirty="0" err="1">
                <a:solidFill>
                  <a:schemeClr val="tx1"/>
                </a:solidFill>
                <a:effectLst/>
                <a:latin typeface="+mn-lt"/>
                <a:ea typeface="+mn-ea"/>
                <a:cs typeface="+mn-cs"/>
              </a:rPr>
              <a:t>Inititaive</a:t>
            </a:r>
            <a:r>
              <a:rPr lang="en-US" sz="1200" kern="1200" dirty="0">
                <a:solidFill>
                  <a:schemeClr val="tx1"/>
                </a:solidFill>
                <a:effectLst/>
                <a:latin typeface="+mn-lt"/>
                <a:ea typeface="+mn-ea"/>
                <a:cs typeface="+mn-cs"/>
              </a:rPr>
              <a:t>(ADAPT) was started  so the VA could become self-sufficient in supplying its facilities with the PPE necessary to combat the pandemic and any future outbreaks as well as to accomplish the 3 missions below. </a:t>
            </a:r>
          </a:p>
          <a:p>
            <a:endParaRPr lang="en-US" dirty="0"/>
          </a:p>
        </p:txBody>
      </p:sp>
      <p:sp>
        <p:nvSpPr>
          <p:cNvPr id="4" name="Slide Number Placeholder 3"/>
          <p:cNvSpPr>
            <a:spLocks noGrp="1"/>
          </p:cNvSpPr>
          <p:nvPr>
            <p:ph type="sldNum" sz="quarter" idx="5"/>
          </p:nvPr>
        </p:nvSpPr>
        <p:spPr/>
        <p:txBody>
          <a:bodyPr/>
          <a:lstStyle/>
          <a:p>
            <a:fld id="{3FC8A0C1-7BCA-4724-B10B-69207E648ED6}" type="slidenum">
              <a:rPr lang="en-US" smtClean="0"/>
              <a:t>3</a:t>
            </a:fld>
            <a:endParaRPr lang="en-US"/>
          </a:p>
        </p:txBody>
      </p:sp>
    </p:spTree>
    <p:extLst>
      <p:ext uri="{BB962C8B-B14F-4D97-AF65-F5344CB8AC3E}">
        <p14:creationId xmlns:p14="http://schemas.microsoft.com/office/powerpoint/2010/main" val="195051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scope of this initiative was still in the developmental phases, so I coordinated many interviews and meetings between those in VACO, our assistive technology team, and the associate director in order to get us all on one accord in regard to expectations. Once we were on the same page I worked to calculate the costs for projected FTE, and equipment needs, as well as production capabilities. Nonrecurring were projected at 2.8 million while recurring costs were projected at 1.3 million. Based on a 5 FTE for production model, our facility could produce 82,000 swabs a month at a cost of 1.05 per swab. This is more expensive than what we could purchase them for however, there are other cost savings we considered such as Avoidance of costs related to procurement efforts and failed contracts during supply chain disruption and Potential for patents and licensing revenues on new designs. This equipment was also be </a:t>
            </a:r>
            <a:r>
              <a:rPr lang="en-US" sz="1200" kern="1200" dirty="0" err="1">
                <a:solidFill>
                  <a:schemeClr val="tx1"/>
                </a:solidFill>
                <a:effectLst/>
                <a:latin typeface="+mn-lt"/>
                <a:ea typeface="+mn-ea"/>
                <a:cs typeface="+mn-cs"/>
              </a:rPr>
              <a:t>usd</a:t>
            </a:r>
            <a:r>
              <a:rPr lang="en-US" sz="1200" kern="1200" dirty="0">
                <a:solidFill>
                  <a:schemeClr val="tx1"/>
                </a:solidFill>
                <a:effectLst/>
                <a:latin typeface="+mn-lt"/>
                <a:ea typeface="+mn-ea"/>
                <a:cs typeface="+mn-cs"/>
              </a:rPr>
              <a:t> to print models for Presurgical planning for simulation training for the residents and surgeons as well as provide patient education assistive technology for patients.</a:t>
            </a:r>
          </a:p>
          <a:p>
            <a:endParaRPr lang="en-US" dirty="0"/>
          </a:p>
        </p:txBody>
      </p:sp>
      <p:sp>
        <p:nvSpPr>
          <p:cNvPr id="4" name="Slide Number Placeholder 3"/>
          <p:cNvSpPr>
            <a:spLocks noGrp="1"/>
          </p:cNvSpPr>
          <p:nvPr>
            <p:ph type="sldNum" sz="quarter" idx="5"/>
          </p:nvPr>
        </p:nvSpPr>
        <p:spPr/>
        <p:txBody>
          <a:bodyPr/>
          <a:lstStyle/>
          <a:p>
            <a:fld id="{3FC8A0C1-7BCA-4724-B10B-69207E648ED6}" type="slidenum">
              <a:rPr lang="en-US" smtClean="0"/>
              <a:t>4</a:t>
            </a:fld>
            <a:endParaRPr lang="en-US"/>
          </a:p>
        </p:txBody>
      </p:sp>
    </p:spTree>
    <p:extLst>
      <p:ext uri="{BB962C8B-B14F-4D97-AF65-F5344CB8AC3E}">
        <p14:creationId xmlns:p14="http://schemas.microsoft.com/office/powerpoint/2010/main" val="76459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waiting for approval for leadership I canvased our campus for a building that would suit the needs of this initiative. We settled on our fiscal building and created a layout of the space which you can see here. When the project got the greenlight I then coordinated moving our fiscal out of their building and into our old sleep lap. This involved collaborating with engineering and IT along the way to ensure the necessary furniture, equipment, and data drops were present for our fiscal team  As of October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the Fiscal department had been moved into the old sleep lab. This allowed us to start making modifications to the building such as widening door frames, taking out walls, etc. to fit manufacturing equipment. Those building modifications are set to be complete sometime in 2021. </a:t>
            </a:r>
            <a:r>
              <a:rPr lang="en-US" sz="1200" kern="1200">
                <a:solidFill>
                  <a:schemeClr val="tx1"/>
                </a:solidFill>
                <a:effectLst/>
                <a:latin typeface="+mn-lt"/>
                <a:ea typeface="+mn-ea"/>
                <a:cs typeface="+mn-cs"/>
              </a:rPr>
              <a:t>The special purpose funds for this facility arrived in February. </a:t>
            </a:r>
          </a:p>
          <a:p>
            <a:endParaRPr lang="en-US" dirty="0"/>
          </a:p>
        </p:txBody>
      </p:sp>
      <p:sp>
        <p:nvSpPr>
          <p:cNvPr id="4" name="Slide Number Placeholder 3"/>
          <p:cNvSpPr>
            <a:spLocks noGrp="1"/>
          </p:cNvSpPr>
          <p:nvPr>
            <p:ph type="sldNum" sz="quarter" idx="5"/>
          </p:nvPr>
        </p:nvSpPr>
        <p:spPr/>
        <p:txBody>
          <a:bodyPr/>
          <a:lstStyle/>
          <a:p>
            <a:fld id="{3FC8A0C1-7BCA-4724-B10B-69207E648ED6}" type="slidenum">
              <a:rPr lang="en-US" smtClean="0"/>
              <a:t>5</a:t>
            </a:fld>
            <a:endParaRPr lang="en-US"/>
          </a:p>
        </p:txBody>
      </p:sp>
    </p:spTree>
    <p:extLst>
      <p:ext uri="{BB962C8B-B14F-4D97-AF65-F5344CB8AC3E}">
        <p14:creationId xmlns:p14="http://schemas.microsoft.com/office/powerpoint/2010/main" val="1837986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CDE5F6-865C-45A3-8467-4858CAC7A275}"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3881-BB84-4431-AA28-13A4D9A21BA6}" type="slidenum">
              <a:rPr lang="en-US" smtClean="0"/>
              <a:t>‹#›</a:t>
            </a:fld>
            <a:endParaRPr lang="en-US"/>
          </a:p>
        </p:txBody>
      </p:sp>
      <p:sp>
        <p:nvSpPr>
          <p:cNvPr id="7" name="Title 1"/>
          <p:cNvSpPr>
            <a:spLocks noGrp="1"/>
          </p:cNvSpPr>
          <p:nvPr>
            <p:ph type="ctrTitle" hasCustomPrompt="1"/>
          </p:nvPr>
        </p:nvSpPr>
        <p:spPr>
          <a:xfrm>
            <a:off x="338880" y="1586843"/>
            <a:ext cx="7772400" cy="730127"/>
          </a:xfrm>
        </p:spPr>
        <p:txBody>
          <a:bodyPr anchor="b" anchorCtr="0">
            <a:normAutofit/>
          </a:bodyPr>
          <a:lstStyle>
            <a:lvl1pPr algn="l">
              <a:defRPr sz="2000" b="1">
                <a:latin typeface="Calibri"/>
                <a:cs typeface="Calibri"/>
              </a:defRPr>
            </a:lvl1pPr>
          </a:lstStyle>
          <a:p>
            <a:r>
              <a:rPr lang="en-US" dirty="0"/>
              <a:t>CLICK TO EDIT MASTER TITLE STYLE</a:t>
            </a:r>
          </a:p>
        </p:txBody>
      </p:sp>
      <p:sp>
        <p:nvSpPr>
          <p:cNvPr id="8" name="Subtitle 2"/>
          <p:cNvSpPr>
            <a:spLocks noGrp="1"/>
          </p:cNvSpPr>
          <p:nvPr>
            <p:ph type="subTitle" idx="1"/>
          </p:nvPr>
        </p:nvSpPr>
        <p:spPr>
          <a:xfrm>
            <a:off x="357696" y="2413135"/>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2.jpeg" descr="cover93.jpg"/>
          <p:cNvPicPr/>
          <p:nvPr userDrawn="1"/>
        </p:nvPicPr>
        <p:blipFill>
          <a:blip r:embed="rId2"/>
          <a:stretch>
            <a:fillRect/>
          </a:stretch>
        </p:blipFill>
        <p:spPr>
          <a:xfrm>
            <a:off x="2969" y="0"/>
            <a:ext cx="9144000" cy="6858000"/>
          </a:xfrm>
          <a:prstGeom prst="rect">
            <a:avLst/>
          </a:prstGeom>
          <a:ln w="12700">
            <a:miter lim="400000"/>
          </a:ln>
        </p:spPr>
      </p:pic>
      <p:sp>
        <p:nvSpPr>
          <p:cNvPr id="10" name="Rectangle 9"/>
          <p:cNvSpPr/>
          <p:nvPr userDrawn="1"/>
        </p:nvSpPr>
        <p:spPr>
          <a:xfrm>
            <a:off x="2968" y="6096000"/>
            <a:ext cx="9144001"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2133600"/>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0" y="2286000"/>
            <a:ext cx="4763604" cy="1060562"/>
          </a:xfrm>
          <a:prstGeom prst="rect">
            <a:avLst/>
          </a:prstGeom>
        </p:spPr>
      </p:pic>
    </p:spTree>
    <p:extLst>
      <p:ext uri="{BB962C8B-B14F-4D97-AF65-F5344CB8AC3E}">
        <p14:creationId xmlns:p14="http://schemas.microsoft.com/office/powerpoint/2010/main" val="262464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6541B-25A7-4C27-AB1F-8B6B0CEC780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457200"/>
            <a:fld id="{9B27D237-6C0D-5549-BE11-2040A22CBC7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7765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3B21B-64FE-4B3A-A3C0-2D38B8D97743}"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457200"/>
            <a:fld id="{9B27D237-6C0D-5549-BE11-2040A22CBC7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88614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639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794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8C067-E52A-47D7-B962-C90631A41291}"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76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870E1A-3B63-440B-A82E-92D84601798B}"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3881-BB84-4431-AA28-13A4D9A21BA6}" type="slidenum">
              <a:rPr lang="en-US" smtClean="0"/>
              <a:t>‹#›</a:t>
            </a:fld>
            <a:endParaRPr lang="en-US"/>
          </a:p>
        </p:txBody>
      </p:sp>
    </p:spTree>
    <p:extLst>
      <p:ext uri="{BB962C8B-B14F-4D97-AF65-F5344CB8AC3E}">
        <p14:creationId xmlns:p14="http://schemas.microsoft.com/office/powerpoint/2010/main" val="288925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8DF788-2D2E-4E25-B714-2BD23D397CCE}"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0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60124-9F44-48F6-A83A-78B1A75A54B0}" type="datetime1">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23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F1CEB4-5901-4EC2-8FE0-C43663DA244B}" type="datetime1">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16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FF39-616A-4385-B8A8-A356B9AB6FDE}" type="datetime1">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01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B1A3EF-F8D7-49CA-8DA7-A0F0D5B745C5}"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01FDF-074D-4116-9D64-5519E5DCA609}"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5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image1.jpg" descr="background interior.pdf"/>
          <p:cNvPicPr/>
          <p:nvPr userDrawn="1"/>
        </p:nvPicPr>
        <p:blipFill>
          <a:blip r:embed="rId15"/>
          <a:stretch>
            <a:fillRect/>
          </a:stretch>
        </p:blipFill>
        <p:spPr>
          <a:xfrm>
            <a:off x="0" y="-15766"/>
            <a:ext cx="9144000" cy="6858000"/>
          </a:xfrm>
          <a:prstGeom prst="rect">
            <a:avLst/>
          </a:prstGeom>
          <a:ln w="12700">
            <a:miter lim="400000"/>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EA49E-4661-4558-B50B-E27AEE801670}" type="datetime1">
              <a:rPr lang="en-US" smtClean="0"/>
              <a:t>3/15/2021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27D237-6C0D-5549-BE11-2040A22CBC71}" type="slidenum">
              <a:rPr lang="en-US" smtClean="0">
                <a:solidFill>
                  <a:prstClr val="black">
                    <a:tint val="75000"/>
                  </a:prstClr>
                </a:solidFill>
              </a:rPr>
              <a:pPr defTabSz="457200"/>
              <a:t>‹#›</a:t>
            </a:fld>
            <a:endParaRPr lang="en-US" dirty="0">
              <a:solidFill>
                <a:prstClr val="black">
                  <a:tint val="75000"/>
                </a:prstClr>
              </a:solidFill>
            </a:endParaRPr>
          </a:p>
        </p:txBody>
      </p:sp>
      <p:sp>
        <p:nvSpPr>
          <p:cNvPr id="7" name="Rectangle 6"/>
          <p:cNvSpPr/>
          <p:nvPr userDrawn="1"/>
        </p:nvSpPr>
        <p:spPr>
          <a:xfrm>
            <a:off x="-21128" y="5931100"/>
            <a:ext cx="9165128" cy="914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9B27D237-6C0D-5549-BE11-2040A22CBC71}" type="slidenum">
              <a:rPr lang="en-US" smtClean="0">
                <a:solidFill>
                  <a:schemeClr val="bg1"/>
                </a:solidFill>
              </a:rPr>
              <a:pPr/>
              <a:t>‹#›</a:t>
            </a:fld>
            <a:endParaRPr lang="en-US" dirty="0">
              <a:solidFill>
                <a:schemeClr val="bg1"/>
              </a:solidFill>
            </a:endParaRPr>
          </a:p>
        </p:txBody>
      </p:sp>
      <p:pic>
        <p:nvPicPr>
          <p:cNvPr id="9" name="Picture 8" descr="3. VA-PRIMARY-HORIZONTAL-WHITE-VECTOR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8800" y="6036152"/>
            <a:ext cx="3163404" cy="704296"/>
          </a:xfrm>
          <a:prstGeom prst="rect">
            <a:avLst/>
          </a:prstGeom>
        </p:spPr>
      </p:pic>
    </p:spTree>
    <p:extLst>
      <p:ext uri="{BB962C8B-B14F-4D97-AF65-F5344CB8AC3E}">
        <p14:creationId xmlns:p14="http://schemas.microsoft.com/office/powerpoint/2010/main" val="1479124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6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191000"/>
            <a:ext cx="8077200" cy="1447800"/>
          </a:xfrm>
        </p:spPr>
        <p:txBody>
          <a:bodyPr>
            <a:noAutofit/>
          </a:bodyPr>
          <a:lstStyle/>
          <a:p>
            <a:r>
              <a:rPr lang="en-US" sz="2400" b="1" dirty="0">
                <a:solidFill>
                  <a:schemeClr val="bg1"/>
                </a:solidFill>
              </a:rPr>
              <a:t>ADAPT Initiative</a:t>
            </a:r>
          </a:p>
          <a:p>
            <a:r>
              <a:rPr lang="en-US" sz="2400" b="1" dirty="0">
                <a:solidFill>
                  <a:schemeClr val="bg1"/>
                </a:solidFill>
              </a:rPr>
              <a:t>Tia Jackson</a:t>
            </a:r>
          </a:p>
          <a:p>
            <a:r>
              <a:rPr lang="en-US" sz="2400" b="1" dirty="0">
                <a:solidFill>
                  <a:schemeClr val="bg1"/>
                </a:solidFill>
              </a:rPr>
              <a:t>2021</a:t>
            </a:r>
            <a:endParaRPr lang="en-US" sz="2400" dirty="0">
              <a:solidFill>
                <a:schemeClr val="bg1"/>
              </a:solidFill>
            </a:endParaRPr>
          </a:p>
        </p:txBody>
      </p:sp>
      <p:sp>
        <p:nvSpPr>
          <p:cNvPr id="4" name="Date Placeholder 3"/>
          <p:cNvSpPr>
            <a:spLocks noGrp="1"/>
          </p:cNvSpPr>
          <p:nvPr>
            <p:ph type="dt" sz="half" idx="10"/>
          </p:nvPr>
        </p:nvSpPr>
        <p:spPr/>
        <p:txBody>
          <a:bodyPr/>
          <a:lstStyle/>
          <a:p>
            <a:fld id="{75F39C85-EB9C-448C-838A-37DD4D98804B}" type="datetime1">
              <a:rPr lang="en-US" smtClean="0"/>
              <a:t>3/15/2021</a:t>
            </a:fld>
            <a:endParaRPr lang="en-US"/>
          </a:p>
        </p:txBody>
      </p:sp>
      <p:sp>
        <p:nvSpPr>
          <p:cNvPr id="2" name="Slide Number Placeholder 1">
            <a:extLst>
              <a:ext uri="{FF2B5EF4-FFF2-40B4-BE49-F238E27FC236}">
                <a16:creationId xmlns:a16="http://schemas.microsoft.com/office/drawing/2014/main" id="{71FE8C95-29AF-46E2-87E4-B6524070278B}"/>
              </a:ext>
            </a:extLst>
          </p:cNvPr>
          <p:cNvSpPr>
            <a:spLocks noGrp="1"/>
          </p:cNvSpPr>
          <p:nvPr>
            <p:ph type="sldNum" sz="quarter" idx="12"/>
          </p:nvPr>
        </p:nvSpPr>
        <p:spPr/>
        <p:txBody>
          <a:bodyPr/>
          <a:lstStyle/>
          <a:p>
            <a:fld id="{E79B3881-BB84-4431-AA28-13A4D9A21BA6}" type="slidenum">
              <a:rPr lang="en-US" smtClean="0"/>
              <a:t>1</a:t>
            </a:fld>
            <a:endParaRPr lang="en-US"/>
          </a:p>
        </p:txBody>
      </p:sp>
      <p:pic>
        <p:nvPicPr>
          <p:cNvPr id="5" name="Audio 4">
            <a:hlinkClick r:id="" action="ppaction://media"/>
            <a:extLst>
              <a:ext uri="{FF2B5EF4-FFF2-40B4-BE49-F238E27FC236}">
                <a16:creationId xmlns:a16="http://schemas.microsoft.com/office/drawing/2014/main" id="{3E5741D7-FB82-D54C-9794-43E186C6E2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310321573"/>
      </p:ext>
    </p:extLst>
  </p:cSld>
  <p:clrMapOvr>
    <a:masterClrMapping/>
  </p:clrMapOvr>
  <mc:AlternateContent xmlns:mc="http://schemas.openxmlformats.org/markup-compatibility/2006" xmlns:p14="http://schemas.microsoft.com/office/powerpoint/2010/main">
    <mc:Choice Requires="p14">
      <p:transition spd="slow" p14:dur="2000" advTm="10285"/>
    </mc:Choice>
    <mc:Fallback xmlns="">
      <p:transition spd="slow" advTm="10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FBD1-FE96-4EF6-BEA1-E549F39176F9}"/>
              </a:ext>
            </a:extLst>
          </p:cNvPr>
          <p:cNvSpPr>
            <a:spLocks noGrp="1"/>
          </p:cNvSpPr>
          <p:nvPr>
            <p:ph type="title"/>
          </p:nvPr>
        </p:nvSpPr>
        <p:spPr/>
        <p:txBody>
          <a:bodyPr>
            <a:normAutofit/>
          </a:bodyPr>
          <a:lstStyle/>
          <a:p>
            <a:r>
              <a:rPr lang="en-US" sz="4000" b="1" dirty="0"/>
              <a:t>Overview</a:t>
            </a:r>
          </a:p>
        </p:txBody>
      </p:sp>
      <p:sp>
        <p:nvSpPr>
          <p:cNvPr id="4" name="Date Placeholder 3">
            <a:extLst>
              <a:ext uri="{FF2B5EF4-FFF2-40B4-BE49-F238E27FC236}">
                <a16:creationId xmlns:a16="http://schemas.microsoft.com/office/drawing/2014/main" id="{F33D6158-92A0-472A-948C-85E57471B84E}"/>
              </a:ext>
            </a:extLst>
          </p:cNvPr>
          <p:cNvSpPr>
            <a:spLocks noGrp="1"/>
          </p:cNvSpPr>
          <p:nvPr>
            <p:ph type="dt" sz="half" idx="10"/>
          </p:nvPr>
        </p:nvSpPr>
        <p:spPr/>
        <p:txBody>
          <a:bodyPr/>
          <a:lstStyle/>
          <a:p>
            <a:fld id="{753D658A-4042-4300-AAB8-002240EEACF0}" type="datetime1">
              <a:rPr lang="en-US" smtClean="0"/>
              <a:t>3/17/2021</a:t>
            </a:fld>
            <a:endParaRPr lang="en-US"/>
          </a:p>
        </p:txBody>
      </p:sp>
      <p:sp>
        <p:nvSpPr>
          <p:cNvPr id="5" name="Slide Number Placeholder 4">
            <a:extLst>
              <a:ext uri="{FF2B5EF4-FFF2-40B4-BE49-F238E27FC236}">
                <a16:creationId xmlns:a16="http://schemas.microsoft.com/office/drawing/2014/main" id="{AA58F93B-9580-42CC-8294-99BD53D2D6BF}"/>
              </a:ext>
            </a:extLst>
          </p:cNvPr>
          <p:cNvSpPr>
            <a:spLocks noGrp="1"/>
          </p:cNvSpPr>
          <p:nvPr>
            <p:ph type="sldNum" sz="quarter" idx="12"/>
          </p:nvPr>
        </p:nvSpPr>
        <p:spPr/>
        <p:txBody>
          <a:bodyPr/>
          <a:lstStyle/>
          <a:p>
            <a:fld id="{9B27D237-6C0D-5549-BE11-2040A22CBC71}" type="slidenum">
              <a:rPr lang="en-US" smtClean="0">
                <a:solidFill>
                  <a:prstClr val="black">
                    <a:tint val="75000"/>
                  </a:prstClr>
                </a:solidFill>
              </a:rPr>
              <a:pPr/>
              <a:t>2</a:t>
            </a:fld>
            <a:endParaRPr lang="en-US" dirty="0">
              <a:solidFill>
                <a:prstClr val="black">
                  <a:tint val="75000"/>
                </a:prstClr>
              </a:solidFill>
            </a:endParaRPr>
          </a:p>
        </p:txBody>
      </p:sp>
      <p:graphicFrame>
        <p:nvGraphicFramePr>
          <p:cNvPr id="12" name="Diagram 11">
            <a:extLst>
              <a:ext uri="{FF2B5EF4-FFF2-40B4-BE49-F238E27FC236}">
                <a16:creationId xmlns:a16="http://schemas.microsoft.com/office/drawing/2014/main" id="{B93F7AC8-367B-4D67-979B-10D70C46E4F2}"/>
              </a:ext>
            </a:extLst>
          </p:cNvPr>
          <p:cNvGraphicFramePr/>
          <p:nvPr>
            <p:extLst>
              <p:ext uri="{D42A27DB-BD31-4B8C-83A1-F6EECF244321}">
                <p14:modId xmlns:p14="http://schemas.microsoft.com/office/powerpoint/2010/main" val="2343528885"/>
              </p:ext>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D58A1D0D-07F1-CD4B-85AD-96C80BBB67D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088307973"/>
      </p:ext>
    </p:extLst>
  </p:cSld>
  <p:clrMapOvr>
    <a:masterClrMapping/>
  </p:clrMapOvr>
  <mc:AlternateContent xmlns:mc="http://schemas.openxmlformats.org/markup-compatibility/2006" xmlns:p14="http://schemas.microsoft.com/office/powerpoint/2010/main">
    <mc:Choice Requires="p14">
      <p:transition spd="slow" p14:dur="2000" advTm="29816"/>
    </mc:Choice>
    <mc:Fallback xmlns="">
      <p:transition spd="slow" advTm="29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FBD1-FE96-4EF6-BEA1-E549F39176F9}"/>
              </a:ext>
            </a:extLst>
          </p:cNvPr>
          <p:cNvSpPr>
            <a:spLocks noGrp="1"/>
          </p:cNvSpPr>
          <p:nvPr>
            <p:ph type="title"/>
          </p:nvPr>
        </p:nvSpPr>
        <p:spPr/>
        <p:txBody>
          <a:bodyPr>
            <a:normAutofit/>
          </a:bodyPr>
          <a:lstStyle/>
          <a:p>
            <a:r>
              <a:rPr lang="en-US" sz="4000" b="1" dirty="0"/>
              <a:t>Background</a:t>
            </a:r>
          </a:p>
        </p:txBody>
      </p:sp>
      <p:sp>
        <p:nvSpPr>
          <p:cNvPr id="4" name="Date Placeholder 3">
            <a:extLst>
              <a:ext uri="{FF2B5EF4-FFF2-40B4-BE49-F238E27FC236}">
                <a16:creationId xmlns:a16="http://schemas.microsoft.com/office/drawing/2014/main" id="{F33D6158-92A0-472A-948C-85E57471B84E}"/>
              </a:ext>
            </a:extLst>
          </p:cNvPr>
          <p:cNvSpPr>
            <a:spLocks noGrp="1"/>
          </p:cNvSpPr>
          <p:nvPr>
            <p:ph type="dt" sz="half" idx="10"/>
          </p:nvPr>
        </p:nvSpPr>
        <p:spPr/>
        <p:txBody>
          <a:bodyPr/>
          <a:lstStyle/>
          <a:p>
            <a:fld id="{753D658A-4042-4300-AAB8-002240EEACF0}" type="datetime1">
              <a:rPr lang="en-US" smtClean="0"/>
              <a:t>3/17/2021</a:t>
            </a:fld>
            <a:endParaRPr lang="en-US"/>
          </a:p>
        </p:txBody>
      </p:sp>
      <p:sp>
        <p:nvSpPr>
          <p:cNvPr id="5" name="Slide Number Placeholder 4">
            <a:extLst>
              <a:ext uri="{FF2B5EF4-FFF2-40B4-BE49-F238E27FC236}">
                <a16:creationId xmlns:a16="http://schemas.microsoft.com/office/drawing/2014/main" id="{AA58F93B-9580-42CC-8294-99BD53D2D6BF}"/>
              </a:ext>
            </a:extLst>
          </p:cNvPr>
          <p:cNvSpPr>
            <a:spLocks noGrp="1"/>
          </p:cNvSpPr>
          <p:nvPr>
            <p:ph type="sldNum" sz="quarter" idx="12"/>
          </p:nvPr>
        </p:nvSpPr>
        <p:spPr/>
        <p:txBody>
          <a:bodyPr/>
          <a:lstStyle/>
          <a:p>
            <a:fld id="{9B27D237-6C0D-5549-BE11-2040A22CBC71}"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11" name="Diagram 10">
            <a:extLst>
              <a:ext uri="{FF2B5EF4-FFF2-40B4-BE49-F238E27FC236}">
                <a16:creationId xmlns:a16="http://schemas.microsoft.com/office/drawing/2014/main" id="{936EFC45-8C5A-4393-9EB5-DAF31462D9B3}"/>
              </a:ext>
            </a:extLst>
          </p:cNvPr>
          <p:cNvGraphicFramePr/>
          <p:nvPr>
            <p:extLst>
              <p:ext uri="{D42A27DB-BD31-4B8C-83A1-F6EECF244321}">
                <p14:modId xmlns:p14="http://schemas.microsoft.com/office/powerpoint/2010/main" val="1848167165"/>
              </p:ext>
            </p:extLst>
          </p:nvPr>
        </p:nvGraphicFramePr>
        <p:xfrm>
          <a:off x="1524000" y="1397000"/>
          <a:ext cx="6477000" cy="439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1B0DF049-451F-354F-B7C4-085F38F8DCB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3293885829"/>
      </p:ext>
    </p:extLst>
  </p:cSld>
  <p:clrMapOvr>
    <a:masterClrMapping/>
  </p:clrMapOvr>
  <mc:AlternateContent xmlns:mc="http://schemas.openxmlformats.org/markup-compatibility/2006" xmlns:p14="http://schemas.microsoft.com/office/powerpoint/2010/main">
    <mc:Choice Requires="p14">
      <p:transition spd="slow" p14:dur="2000" advTm="25372"/>
    </mc:Choice>
    <mc:Fallback xmlns="">
      <p:transition spd="slow" advTm="25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FBD1-FE96-4EF6-BEA1-E549F39176F9}"/>
              </a:ext>
            </a:extLst>
          </p:cNvPr>
          <p:cNvSpPr>
            <a:spLocks noGrp="1"/>
          </p:cNvSpPr>
          <p:nvPr>
            <p:ph type="title"/>
          </p:nvPr>
        </p:nvSpPr>
        <p:spPr/>
        <p:txBody>
          <a:bodyPr>
            <a:normAutofit/>
          </a:bodyPr>
          <a:lstStyle/>
          <a:p>
            <a:r>
              <a:rPr lang="en-US" sz="4000" b="1" dirty="0"/>
              <a:t>Business Case</a:t>
            </a:r>
          </a:p>
        </p:txBody>
      </p:sp>
      <p:sp>
        <p:nvSpPr>
          <p:cNvPr id="4" name="Date Placeholder 3">
            <a:extLst>
              <a:ext uri="{FF2B5EF4-FFF2-40B4-BE49-F238E27FC236}">
                <a16:creationId xmlns:a16="http://schemas.microsoft.com/office/drawing/2014/main" id="{F33D6158-92A0-472A-948C-85E57471B84E}"/>
              </a:ext>
            </a:extLst>
          </p:cNvPr>
          <p:cNvSpPr>
            <a:spLocks noGrp="1"/>
          </p:cNvSpPr>
          <p:nvPr>
            <p:ph type="dt" sz="half" idx="10"/>
          </p:nvPr>
        </p:nvSpPr>
        <p:spPr/>
        <p:txBody>
          <a:bodyPr/>
          <a:lstStyle/>
          <a:p>
            <a:fld id="{753D658A-4042-4300-AAB8-002240EEACF0}" type="datetime1">
              <a:rPr lang="en-US" smtClean="0"/>
              <a:t>3/17/2021</a:t>
            </a:fld>
            <a:endParaRPr lang="en-US"/>
          </a:p>
        </p:txBody>
      </p:sp>
      <p:sp>
        <p:nvSpPr>
          <p:cNvPr id="5" name="Slide Number Placeholder 4">
            <a:extLst>
              <a:ext uri="{FF2B5EF4-FFF2-40B4-BE49-F238E27FC236}">
                <a16:creationId xmlns:a16="http://schemas.microsoft.com/office/drawing/2014/main" id="{AA58F93B-9580-42CC-8294-99BD53D2D6BF}"/>
              </a:ext>
            </a:extLst>
          </p:cNvPr>
          <p:cNvSpPr>
            <a:spLocks noGrp="1"/>
          </p:cNvSpPr>
          <p:nvPr>
            <p:ph type="sldNum" sz="quarter" idx="12"/>
          </p:nvPr>
        </p:nvSpPr>
        <p:spPr/>
        <p:txBody>
          <a:bodyPr/>
          <a:lstStyle/>
          <a:p>
            <a:fld id="{9B27D237-6C0D-5549-BE11-2040A22CBC71}"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11" name="Table 11">
            <a:extLst>
              <a:ext uri="{FF2B5EF4-FFF2-40B4-BE49-F238E27FC236}">
                <a16:creationId xmlns:a16="http://schemas.microsoft.com/office/drawing/2014/main" id="{35FBD8A3-58B1-485E-B8CC-9C5CF683328F}"/>
              </a:ext>
            </a:extLst>
          </p:cNvPr>
          <p:cNvGraphicFramePr>
            <a:graphicFrameLocks noGrp="1"/>
          </p:cNvGraphicFramePr>
          <p:nvPr>
            <p:extLst>
              <p:ext uri="{D42A27DB-BD31-4B8C-83A1-F6EECF244321}">
                <p14:modId xmlns:p14="http://schemas.microsoft.com/office/powerpoint/2010/main" val="4188740092"/>
              </p:ext>
            </p:extLst>
          </p:nvPr>
        </p:nvGraphicFramePr>
        <p:xfrm>
          <a:off x="430306" y="1676400"/>
          <a:ext cx="3048000" cy="423156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53599789"/>
                    </a:ext>
                  </a:extLst>
                </a:gridCol>
                <a:gridCol w="1524000">
                  <a:extLst>
                    <a:ext uri="{9D8B030D-6E8A-4147-A177-3AD203B41FA5}">
                      <a16:colId xmlns:a16="http://schemas.microsoft.com/office/drawing/2014/main" val="3216584911"/>
                    </a:ext>
                  </a:extLst>
                </a:gridCol>
              </a:tblGrid>
              <a:tr h="163991">
                <a:tc gridSpan="2">
                  <a:txBody>
                    <a:bodyPr/>
                    <a:lstStyle/>
                    <a:p>
                      <a:pPr algn="ctr"/>
                      <a:r>
                        <a:rPr lang="en-US" sz="1200" dirty="0"/>
                        <a:t>Projected Budget</a:t>
                      </a:r>
                    </a:p>
                  </a:txBody>
                  <a:tcPr/>
                </a:tc>
                <a:tc hMerge="1">
                  <a:txBody>
                    <a:bodyPr/>
                    <a:lstStyle/>
                    <a:p>
                      <a:endParaRPr lang="en-US" dirty="0"/>
                    </a:p>
                  </a:txBody>
                  <a:tcPr/>
                </a:tc>
                <a:extLst>
                  <a:ext uri="{0D108BD9-81ED-4DB2-BD59-A6C34878D82A}">
                    <a16:rowId xmlns:a16="http://schemas.microsoft.com/office/drawing/2014/main" val="375116749"/>
                  </a:ext>
                </a:extLst>
              </a:tr>
              <a:tr h="163991">
                <a:tc gridSpan="2">
                  <a:txBody>
                    <a:bodyPr/>
                    <a:lstStyle/>
                    <a:p>
                      <a:pPr algn="ctr"/>
                      <a:r>
                        <a:rPr lang="en-US" sz="1200" b="1" dirty="0"/>
                        <a:t>Upfront Costs</a:t>
                      </a:r>
                    </a:p>
                  </a:txBody>
                  <a:tcPr/>
                </a:tc>
                <a:tc hMerge="1">
                  <a:txBody>
                    <a:bodyPr/>
                    <a:lstStyle/>
                    <a:p>
                      <a:endParaRPr lang="en-US" dirty="0"/>
                    </a:p>
                  </a:txBody>
                  <a:tcPr/>
                </a:tc>
                <a:extLst>
                  <a:ext uri="{0D108BD9-81ED-4DB2-BD59-A6C34878D82A}">
                    <a16:rowId xmlns:a16="http://schemas.microsoft.com/office/drawing/2014/main" val="2288459916"/>
                  </a:ext>
                </a:extLst>
              </a:tr>
              <a:tr h="163991">
                <a:tc>
                  <a:txBody>
                    <a:bodyPr/>
                    <a:lstStyle/>
                    <a:p>
                      <a:r>
                        <a:rPr lang="en-US" sz="1200" dirty="0"/>
                        <a:t>Equipment</a:t>
                      </a:r>
                    </a:p>
                  </a:txBody>
                  <a:tcPr/>
                </a:tc>
                <a:tc>
                  <a:txBody>
                    <a:bodyPr/>
                    <a:lstStyle/>
                    <a:p>
                      <a:r>
                        <a:rPr lang="en-US" sz="1200" dirty="0"/>
                        <a:t>$1,868,819.94</a:t>
                      </a:r>
                    </a:p>
                  </a:txBody>
                  <a:tcPr/>
                </a:tc>
                <a:extLst>
                  <a:ext uri="{0D108BD9-81ED-4DB2-BD59-A6C34878D82A}">
                    <a16:rowId xmlns:a16="http://schemas.microsoft.com/office/drawing/2014/main" val="1823119662"/>
                  </a:ext>
                </a:extLst>
              </a:tr>
              <a:tr h="163991">
                <a:tc>
                  <a:txBody>
                    <a:bodyPr/>
                    <a:lstStyle/>
                    <a:p>
                      <a:r>
                        <a:rPr lang="en-US" sz="1200" dirty="0"/>
                        <a:t>Furniture</a:t>
                      </a:r>
                    </a:p>
                  </a:txBody>
                  <a:tcPr/>
                </a:tc>
                <a:tc>
                  <a:txBody>
                    <a:bodyPr/>
                    <a:lstStyle/>
                    <a:p>
                      <a:r>
                        <a:rPr lang="en-US" sz="1200" dirty="0"/>
                        <a:t>$30,700</a:t>
                      </a:r>
                    </a:p>
                  </a:txBody>
                  <a:tcPr/>
                </a:tc>
                <a:extLst>
                  <a:ext uri="{0D108BD9-81ED-4DB2-BD59-A6C34878D82A}">
                    <a16:rowId xmlns:a16="http://schemas.microsoft.com/office/drawing/2014/main" val="2835191872"/>
                  </a:ext>
                </a:extLst>
              </a:tr>
              <a:tr h="163991">
                <a:tc>
                  <a:txBody>
                    <a:bodyPr/>
                    <a:lstStyle/>
                    <a:p>
                      <a:r>
                        <a:rPr lang="en-US" sz="1200" dirty="0"/>
                        <a:t>Training</a:t>
                      </a:r>
                    </a:p>
                  </a:txBody>
                  <a:tcPr/>
                </a:tc>
                <a:tc>
                  <a:txBody>
                    <a:bodyPr/>
                    <a:lstStyle/>
                    <a:p>
                      <a:r>
                        <a:rPr lang="en-US" sz="1200" dirty="0"/>
                        <a:t>$50,000</a:t>
                      </a:r>
                    </a:p>
                  </a:txBody>
                  <a:tcPr/>
                </a:tc>
                <a:extLst>
                  <a:ext uri="{0D108BD9-81ED-4DB2-BD59-A6C34878D82A}">
                    <a16:rowId xmlns:a16="http://schemas.microsoft.com/office/drawing/2014/main" val="853280505"/>
                  </a:ext>
                </a:extLst>
              </a:tr>
              <a:tr h="286984">
                <a:tc>
                  <a:txBody>
                    <a:bodyPr/>
                    <a:lstStyle/>
                    <a:p>
                      <a:r>
                        <a:rPr lang="en-US" sz="1200" dirty="0"/>
                        <a:t>Design/Construction</a:t>
                      </a:r>
                    </a:p>
                  </a:txBody>
                  <a:tcPr/>
                </a:tc>
                <a:tc>
                  <a:txBody>
                    <a:bodyPr/>
                    <a:lstStyle/>
                    <a:p>
                      <a:r>
                        <a:rPr lang="en-US" sz="1200" dirty="0"/>
                        <a:t>$746,000</a:t>
                      </a:r>
                    </a:p>
                  </a:txBody>
                  <a:tcPr/>
                </a:tc>
                <a:extLst>
                  <a:ext uri="{0D108BD9-81ED-4DB2-BD59-A6C34878D82A}">
                    <a16:rowId xmlns:a16="http://schemas.microsoft.com/office/drawing/2014/main" val="557492905"/>
                  </a:ext>
                </a:extLst>
              </a:tr>
              <a:tr h="163991">
                <a:tc>
                  <a:txBody>
                    <a:bodyPr/>
                    <a:lstStyle/>
                    <a:p>
                      <a:r>
                        <a:rPr lang="en-US" sz="1200" dirty="0"/>
                        <a:t>HazMat Shed</a:t>
                      </a:r>
                    </a:p>
                  </a:txBody>
                  <a:tcPr/>
                </a:tc>
                <a:tc>
                  <a:txBody>
                    <a:bodyPr/>
                    <a:lstStyle/>
                    <a:p>
                      <a:r>
                        <a:rPr lang="en-US" sz="1200" dirty="0"/>
                        <a:t>$114,371</a:t>
                      </a:r>
                    </a:p>
                  </a:txBody>
                  <a:tcPr/>
                </a:tc>
                <a:extLst>
                  <a:ext uri="{0D108BD9-81ED-4DB2-BD59-A6C34878D82A}">
                    <a16:rowId xmlns:a16="http://schemas.microsoft.com/office/drawing/2014/main" val="867699648"/>
                  </a:ext>
                </a:extLst>
              </a:tr>
              <a:tr h="163991">
                <a:tc>
                  <a:txBody>
                    <a:bodyPr/>
                    <a:lstStyle/>
                    <a:p>
                      <a:r>
                        <a:rPr lang="en-US" sz="1200" dirty="0"/>
                        <a:t>Total </a:t>
                      </a:r>
                    </a:p>
                  </a:txBody>
                  <a:tcPr/>
                </a:tc>
                <a:tc>
                  <a:txBody>
                    <a:bodyPr/>
                    <a:lstStyle/>
                    <a:p>
                      <a:r>
                        <a:rPr lang="en-US" sz="1200" dirty="0">
                          <a:highlight>
                            <a:srgbClr val="FFFF00"/>
                          </a:highlight>
                        </a:rPr>
                        <a:t>$2,809,890.94</a:t>
                      </a:r>
                    </a:p>
                  </a:txBody>
                  <a:tcPr/>
                </a:tc>
                <a:extLst>
                  <a:ext uri="{0D108BD9-81ED-4DB2-BD59-A6C34878D82A}">
                    <a16:rowId xmlns:a16="http://schemas.microsoft.com/office/drawing/2014/main" val="2591979772"/>
                  </a:ext>
                </a:extLst>
              </a:tr>
              <a:tr h="163991">
                <a:tc gridSpan="2">
                  <a:txBody>
                    <a:bodyPr/>
                    <a:lstStyle/>
                    <a:p>
                      <a:pPr algn="ctr"/>
                      <a:r>
                        <a:rPr lang="en-US" sz="1200" b="1" dirty="0"/>
                        <a:t>Recurring Costs</a:t>
                      </a:r>
                    </a:p>
                  </a:txBody>
                  <a:tcPr/>
                </a:tc>
                <a:tc hMerge="1">
                  <a:txBody>
                    <a:bodyPr/>
                    <a:lstStyle/>
                    <a:p>
                      <a:endParaRPr lang="en-US" dirty="0"/>
                    </a:p>
                  </a:txBody>
                  <a:tcPr/>
                </a:tc>
                <a:extLst>
                  <a:ext uri="{0D108BD9-81ED-4DB2-BD59-A6C34878D82A}">
                    <a16:rowId xmlns:a16="http://schemas.microsoft.com/office/drawing/2014/main" val="462569881"/>
                  </a:ext>
                </a:extLst>
              </a:tr>
              <a:tr h="163991">
                <a:tc>
                  <a:txBody>
                    <a:bodyPr/>
                    <a:lstStyle/>
                    <a:p>
                      <a:r>
                        <a:rPr lang="en-US" sz="1200" dirty="0"/>
                        <a:t>Supplies</a:t>
                      </a:r>
                    </a:p>
                  </a:txBody>
                  <a:tcPr/>
                </a:tc>
                <a:tc>
                  <a:txBody>
                    <a:bodyPr/>
                    <a:lstStyle/>
                    <a:p>
                      <a:r>
                        <a:rPr lang="en-US" sz="1200" dirty="0"/>
                        <a:t>$75,000</a:t>
                      </a:r>
                    </a:p>
                  </a:txBody>
                  <a:tcPr/>
                </a:tc>
                <a:extLst>
                  <a:ext uri="{0D108BD9-81ED-4DB2-BD59-A6C34878D82A}">
                    <a16:rowId xmlns:a16="http://schemas.microsoft.com/office/drawing/2014/main" val="3957010704"/>
                  </a:ext>
                </a:extLst>
              </a:tr>
              <a:tr h="286984">
                <a:tc>
                  <a:txBody>
                    <a:bodyPr/>
                    <a:lstStyle/>
                    <a:p>
                      <a:r>
                        <a:rPr lang="en-US" sz="1200" dirty="0"/>
                        <a:t>Personnel Contracts</a:t>
                      </a:r>
                    </a:p>
                  </a:txBody>
                  <a:tcPr/>
                </a:tc>
                <a:tc>
                  <a:txBody>
                    <a:bodyPr/>
                    <a:lstStyle/>
                    <a:p>
                      <a:r>
                        <a:rPr lang="en-US" sz="1200" dirty="0"/>
                        <a:t>$1,077,580.40</a:t>
                      </a:r>
                    </a:p>
                  </a:txBody>
                  <a:tcPr/>
                </a:tc>
                <a:extLst>
                  <a:ext uri="{0D108BD9-81ED-4DB2-BD59-A6C34878D82A}">
                    <a16:rowId xmlns:a16="http://schemas.microsoft.com/office/drawing/2014/main" val="3053620607"/>
                  </a:ext>
                </a:extLst>
              </a:tr>
              <a:tr h="286984">
                <a:tc>
                  <a:txBody>
                    <a:bodyPr/>
                    <a:lstStyle/>
                    <a:p>
                      <a:r>
                        <a:rPr lang="en-US" sz="1200" dirty="0"/>
                        <a:t>Maintenance Contracts</a:t>
                      </a:r>
                    </a:p>
                  </a:txBody>
                  <a:tcPr/>
                </a:tc>
                <a:tc>
                  <a:txBody>
                    <a:bodyPr/>
                    <a:lstStyle/>
                    <a:p>
                      <a:r>
                        <a:rPr lang="en-US" sz="1200" dirty="0"/>
                        <a:t>$91,300</a:t>
                      </a:r>
                    </a:p>
                  </a:txBody>
                  <a:tcPr/>
                </a:tc>
                <a:extLst>
                  <a:ext uri="{0D108BD9-81ED-4DB2-BD59-A6C34878D82A}">
                    <a16:rowId xmlns:a16="http://schemas.microsoft.com/office/drawing/2014/main" val="4146917741"/>
                  </a:ext>
                </a:extLst>
              </a:tr>
              <a:tr h="40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Software/Hardware</a:t>
                      </a:r>
                    </a:p>
                    <a:p>
                      <a:endParaRPr lang="en-US" sz="1200" dirty="0"/>
                    </a:p>
                  </a:txBody>
                  <a:tcPr/>
                </a:tc>
                <a:tc>
                  <a:txBody>
                    <a:bodyPr/>
                    <a:lstStyle/>
                    <a:p>
                      <a:r>
                        <a:rPr lang="en-US" sz="1200" dirty="0"/>
                        <a:t>$80,295</a:t>
                      </a:r>
                    </a:p>
                  </a:txBody>
                  <a:tcPr/>
                </a:tc>
                <a:extLst>
                  <a:ext uri="{0D108BD9-81ED-4DB2-BD59-A6C34878D82A}">
                    <a16:rowId xmlns:a16="http://schemas.microsoft.com/office/drawing/2014/main" val="2887525003"/>
                  </a:ext>
                </a:extLst>
              </a:tr>
              <a:tr h="163991">
                <a:tc>
                  <a:txBody>
                    <a:bodyPr/>
                    <a:lstStyle/>
                    <a:p>
                      <a:r>
                        <a:rPr lang="en-US" sz="1200" dirty="0"/>
                        <a:t>Total</a:t>
                      </a:r>
                    </a:p>
                  </a:txBody>
                  <a:tcPr/>
                </a:tc>
                <a:tc>
                  <a:txBody>
                    <a:bodyPr/>
                    <a:lstStyle/>
                    <a:p>
                      <a:r>
                        <a:rPr lang="en-US" sz="1200" dirty="0">
                          <a:highlight>
                            <a:srgbClr val="FFFF00"/>
                          </a:highlight>
                        </a:rPr>
                        <a:t>$1,324,175.40</a:t>
                      </a:r>
                    </a:p>
                  </a:txBody>
                  <a:tcPr/>
                </a:tc>
                <a:extLst>
                  <a:ext uri="{0D108BD9-81ED-4DB2-BD59-A6C34878D82A}">
                    <a16:rowId xmlns:a16="http://schemas.microsoft.com/office/drawing/2014/main" val="1582109839"/>
                  </a:ext>
                </a:extLst>
              </a:tr>
            </a:tbl>
          </a:graphicData>
        </a:graphic>
      </p:graphicFrame>
      <p:graphicFrame>
        <p:nvGraphicFramePr>
          <p:cNvPr id="13" name="Table 13">
            <a:extLst>
              <a:ext uri="{FF2B5EF4-FFF2-40B4-BE49-F238E27FC236}">
                <a16:creationId xmlns:a16="http://schemas.microsoft.com/office/drawing/2014/main" id="{A430A0BF-5F6C-4C76-9A76-6E84B6D29B94}"/>
              </a:ext>
            </a:extLst>
          </p:cNvPr>
          <p:cNvGraphicFramePr>
            <a:graphicFrameLocks noGrp="1"/>
          </p:cNvGraphicFramePr>
          <p:nvPr>
            <p:extLst>
              <p:ext uri="{D42A27DB-BD31-4B8C-83A1-F6EECF244321}">
                <p14:modId xmlns:p14="http://schemas.microsoft.com/office/powerpoint/2010/main" val="101983494"/>
              </p:ext>
            </p:extLst>
          </p:nvPr>
        </p:nvGraphicFramePr>
        <p:xfrm>
          <a:off x="5078506" y="1676400"/>
          <a:ext cx="3657600" cy="411480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113518530"/>
                    </a:ext>
                  </a:extLst>
                </a:gridCol>
                <a:gridCol w="1828800">
                  <a:extLst>
                    <a:ext uri="{9D8B030D-6E8A-4147-A177-3AD203B41FA5}">
                      <a16:colId xmlns:a16="http://schemas.microsoft.com/office/drawing/2014/main" val="201744730"/>
                    </a:ext>
                  </a:extLst>
                </a:gridCol>
              </a:tblGrid>
              <a:tr h="551157">
                <a:tc gridSpan="2">
                  <a:txBody>
                    <a:bodyPr/>
                    <a:lstStyle/>
                    <a:p>
                      <a:r>
                        <a:rPr lang="en-US" sz="1200" dirty="0"/>
                        <a:t>Production Capabilities</a:t>
                      </a:r>
                    </a:p>
                  </a:txBody>
                  <a:tcPr/>
                </a:tc>
                <a:tc hMerge="1">
                  <a:txBody>
                    <a:bodyPr/>
                    <a:lstStyle/>
                    <a:p>
                      <a:endParaRPr lang="en-US" dirty="0"/>
                    </a:p>
                  </a:txBody>
                  <a:tcPr/>
                </a:tc>
                <a:extLst>
                  <a:ext uri="{0D108BD9-81ED-4DB2-BD59-A6C34878D82A}">
                    <a16:rowId xmlns:a16="http://schemas.microsoft.com/office/drawing/2014/main" val="4274579259"/>
                  </a:ext>
                </a:extLst>
              </a:tr>
              <a:tr h="551157">
                <a:tc>
                  <a:txBody>
                    <a:bodyPr/>
                    <a:lstStyle/>
                    <a:p>
                      <a:r>
                        <a:rPr lang="en-US" sz="1200" dirty="0"/>
                        <a:t>Capacity</a:t>
                      </a:r>
                    </a:p>
                  </a:txBody>
                  <a:tcPr/>
                </a:tc>
                <a:tc>
                  <a:txBody>
                    <a:bodyPr/>
                    <a:lstStyle/>
                    <a:p>
                      <a:r>
                        <a:rPr lang="en-US" sz="1200" dirty="0"/>
                        <a:t>410 swabs/batch</a:t>
                      </a:r>
                    </a:p>
                  </a:txBody>
                  <a:tcPr/>
                </a:tc>
                <a:extLst>
                  <a:ext uri="{0D108BD9-81ED-4DB2-BD59-A6C34878D82A}">
                    <a16:rowId xmlns:a16="http://schemas.microsoft.com/office/drawing/2014/main" val="4017765222"/>
                  </a:ext>
                </a:extLst>
              </a:tr>
              <a:tr h="551157">
                <a:tc>
                  <a:txBody>
                    <a:bodyPr/>
                    <a:lstStyle/>
                    <a:p>
                      <a:r>
                        <a:rPr lang="en-US" sz="1200" dirty="0"/>
                        <a:t>Production Time</a:t>
                      </a:r>
                    </a:p>
                  </a:txBody>
                  <a:tcPr/>
                </a:tc>
                <a:tc>
                  <a:txBody>
                    <a:bodyPr/>
                    <a:lstStyle/>
                    <a:p>
                      <a:r>
                        <a:rPr lang="en-US" sz="1200" dirty="0"/>
                        <a:t>5 hours</a:t>
                      </a:r>
                    </a:p>
                  </a:txBody>
                  <a:tcPr/>
                </a:tc>
                <a:extLst>
                  <a:ext uri="{0D108BD9-81ED-4DB2-BD59-A6C34878D82A}">
                    <a16:rowId xmlns:a16="http://schemas.microsoft.com/office/drawing/2014/main" val="175626338"/>
                  </a:ext>
                </a:extLst>
              </a:tr>
              <a:tr h="679508">
                <a:tc>
                  <a:txBody>
                    <a:bodyPr/>
                    <a:lstStyle/>
                    <a:p>
                      <a:r>
                        <a:rPr lang="en-US" sz="1200" dirty="0"/>
                        <a:t>Production per 8 Hour Shift</a:t>
                      </a:r>
                    </a:p>
                  </a:txBody>
                  <a:tcPr/>
                </a:tc>
                <a:tc>
                  <a:txBody>
                    <a:bodyPr/>
                    <a:lstStyle/>
                    <a:p>
                      <a:r>
                        <a:rPr lang="en-US" sz="1200" dirty="0"/>
                        <a:t>4,100</a:t>
                      </a:r>
                    </a:p>
                  </a:txBody>
                  <a:tcPr/>
                </a:tc>
                <a:extLst>
                  <a:ext uri="{0D108BD9-81ED-4DB2-BD59-A6C34878D82A}">
                    <a16:rowId xmlns:a16="http://schemas.microsoft.com/office/drawing/2014/main" val="1733708661"/>
                  </a:ext>
                </a:extLst>
              </a:tr>
              <a:tr h="679508">
                <a:tc>
                  <a:txBody>
                    <a:bodyPr/>
                    <a:lstStyle/>
                    <a:p>
                      <a:r>
                        <a:rPr lang="en-US" sz="1200" dirty="0"/>
                        <a:t>Production per 40 Hour Week</a:t>
                      </a:r>
                    </a:p>
                  </a:txBody>
                  <a:tcPr/>
                </a:tc>
                <a:tc>
                  <a:txBody>
                    <a:bodyPr/>
                    <a:lstStyle/>
                    <a:p>
                      <a:r>
                        <a:rPr lang="en-US" sz="1200" dirty="0"/>
                        <a:t>20,500</a:t>
                      </a:r>
                    </a:p>
                  </a:txBody>
                  <a:tcPr/>
                </a:tc>
                <a:extLst>
                  <a:ext uri="{0D108BD9-81ED-4DB2-BD59-A6C34878D82A}">
                    <a16:rowId xmlns:a16="http://schemas.microsoft.com/office/drawing/2014/main" val="2568142556"/>
                  </a:ext>
                </a:extLst>
              </a:tr>
              <a:tr h="551157">
                <a:tc>
                  <a:txBody>
                    <a:bodyPr/>
                    <a:lstStyle/>
                    <a:p>
                      <a:r>
                        <a:rPr lang="en-US" sz="1200" dirty="0"/>
                        <a:t>Production per Month </a:t>
                      </a:r>
                    </a:p>
                  </a:txBody>
                  <a:tcPr/>
                </a:tc>
                <a:tc>
                  <a:txBody>
                    <a:bodyPr/>
                    <a:lstStyle/>
                    <a:p>
                      <a:r>
                        <a:rPr lang="en-US" sz="1200" dirty="0"/>
                        <a:t>82,000</a:t>
                      </a:r>
                    </a:p>
                  </a:txBody>
                  <a:tcPr/>
                </a:tc>
                <a:extLst>
                  <a:ext uri="{0D108BD9-81ED-4DB2-BD59-A6C34878D82A}">
                    <a16:rowId xmlns:a16="http://schemas.microsoft.com/office/drawing/2014/main" val="2394937350"/>
                  </a:ext>
                </a:extLst>
              </a:tr>
              <a:tr h="551157">
                <a:tc>
                  <a:txBody>
                    <a:bodyPr/>
                    <a:lstStyle/>
                    <a:p>
                      <a:r>
                        <a:rPr lang="en-US" sz="1200" dirty="0"/>
                        <a:t>Cost/swab</a:t>
                      </a:r>
                    </a:p>
                  </a:txBody>
                  <a:tcPr/>
                </a:tc>
                <a:tc>
                  <a:txBody>
                    <a:bodyPr/>
                    <a:lstStyle/>
                    <a:p>
                      <a:r>
                        <a:rPr lang="en-US" sz="1200" dirty="0">
                          <a:highlight>
                            <a:srgbClr val="FFFF00"/>
                          </a:highlight>
                        </a:rPr>
                        <a:t>$1.05</a:t>
                      </a:r>
                    </a:p>
                  </a:txBody>
                  <a:tcPr/>
                </a:tc>
                <a:extLst>
                  <a:ext uri="{0D108BD9-81ED-4DB2-BD59-A6C34878D82A}">
                    <a16:rowId xmlns:a16="http://schemas.microsoft.com/office/drawing/2014/main" val="2745078654"/>
                  </a:ext>
                </a:extLst>
              </a:tr>
            </a:tbl>
          </a:graphicData>
        </a:graphic>
      </p:graphicFrame>
      <p:pic>
        <p:nvPicPr>
          <p:cNvPr id="3" name="Audio 2">
            <a:hlinkClick r:id="" action="ppaction://media"/>
            <a:extLst>
              <a:ext uri="{FF2B5EF4-FFF2-40B4-BE49-F238E27FC236}">
                <a16:creationId xmlns:a16="http://schemas.microsoft.com/office/drawing/2014/main" id="{ED587281-9CE8-0749-A013-9F2E79F477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13680557"/>
      </p:ext>
    </p:extLst>
  </p:cSld>
  <p:clrMapOvr>
    <a:masterClrMapping/>
  </p:clrMapOvr>
  <mc:AlternateContent xmlns:mc="http://schemas.openxmlformats.org/markup-compatibility/2006" xmlns:p14="http://schemas.microsoft.com/office/powerpoint/2010/main">
    <mc:Choice Requires="p14">
      <p:transition spd="slow" p14:dur="2000" advTm="72286"/>
    </mc:Choice>
    <mc:Fallback xmlns="">
      <p:transition spd="slow" advTm="72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FBD1-FE96-4EF6-BEA1-E549F39176F9}"/>
              </a:ext>
            </a:extLst>
          </p:cNvPr>
          <p:cNvSpPr>
            <a:spLocks noGrp="1"/>
          </p:cNvSpPr>
          <p:nvPr>
            <p:ph type="title"/>
          </p:nvPr>
        </p:nvSpPr>
        <p:spPr/>
        <p:txBody>
          <a:bodyPr>
            <a:normAutofit/>
          </a:bodyPr>
          <a:lstStyle/>
          <a:p>
            <a:r>
              <a:rPr lang="en-US" sz="4000" b="1" dirty="0"/>
              <a:t>Space</a:t>
            </a:r>
          </a:p>
        </p:txBody>
      </p:sp>
      <p:sp>
        <p:nvSpPr>
          <p:cNvPr id="4" name="Date Placeholder 3">
            <a:extLst>
              <a:ext uri="{FF2B5EF4-FFF2-40B4-BE49-F238E27FC236}">
                <a16:creationId xmlns:a16="http://schemas.microsoft.com/office/drawing/2014/main" id="{F33D6158-92A0-472A-948C-85E57471B84E}"/>
              </a:ext>
            </a:extLst>
          </p:cNvPr>
          <p:cNvSpPr>
            <a:spLocks noGrp="1"/>
          </p:cNvSpPr>
          <p:nvPr>
            <p:ph type="dt" sz="half" idx="10"/>
          </p:nvPr>
        </p:nvSpPr>
        <p:spPr/>
        <p:txBody>
          <a:bodyPr/>
          <a:lstStyle/>
          <a:p>
            <a:fld id="{753D658A-4042-4300-AAB8-002240EEACF0}" type="datetime1">
              <a:rPr lang="en-US" smtClean="0"/>
              <a:t>3/17/2021</a:t>
            </a:fld>
            <a:endParaRPr lang="en-US"/>
          </a:p>
        </p:txBody>
      </p:sp>
      <p:sp>
        <p:nvSpPr>
          <p:cNvPr id="5" name="Slide Number Placeholder 4">
            <a:extLst>
              <a:ext uri="{FF2B5EF4-FFF2-40B4-BE49-F238E27FC236}">
                <a16:creationId xmlns:a16="http://schemas.microsoft.com/office/drawing/2014/main" id="{AA58F93B-9580-42CC-8294-99BD53D2D6BF}"/>
              </a:ext>
            </a:extLst>
          </p:cNvPr>
          <p:cNvSpPr>
            <a:spLocks noGrp="1"/>
          </p:cNvSpPr>
          <p:nvPr>
            <p:ph type="sldNum" sz="quarter" idx="12"/>
          </p:nvPr>
        </p:nvSpPr>
        <p:spPr/>
        <p:txBody>
          <a:bodyPr/>
          <a:lstStyle/>
          <a:p>
            <a:fld id="{9B27D237-6C0D-5549-BE11-2040A22CBC71}"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D997728F-046A-4267-9701-BAF2A618525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4572000" cy="3411071"/>
          </a:xfrm>
          <a:prstGeom prst="rect">
            <a:avLst/>
          </a:prstGeom>
          <a:noFill/>
          <a:ln>
            <a:noFill/>
          </a:ln>
        </p:spPr>
      </p:pic>
      <p:pic>
        <p:nvPicPr>
          <p:cNvPr id="8" name="Picture 7">
            <a:extLst>
              <a:ext uri="{FF2B5EF4-FFF2-40B4-BE49-F238E27FC236}">
                <a16:creationId xmlns:a16="http://schemas.microsoft.com/office/drawing/2014/main" id="{0D6958F3-141A-4A74-84AB-D52F622C296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694329"/>
            <a:ext cx="3810000" cy="3411071"/>
          </a:xfrm>
          <a:prstGeom prst="rect">
            <a:avLst/>
          </a:prstGeom>
          <a:noFill/>
          <a:ln>
            <a:noFill/>
          </a:ln>
        </p:spPr>
      </p:pic>
      <p:sp>
        <p:nvSpPr>
          <p:cNvPr id="3" name="TextBox 2">
            <a:extLst>
              <a:ext uri="{FF2B5EF4-FFF2-40B4-BE49-F238E27FC236}">
                <a16:creationId xmlns:a16="http://schemas.microsoft.com/office/drawing/2014/main" id="{A683CF1E-6874-4F7E-9D26-1997FA025BCF}"/>
              </a:ext>
            </a:extLst>
          </p:cNvPr>
          <p:cNvSpPr txBox="1"/>
          <p:nvPr/>
        </p:nvSpPr>
        <p:spPr>
          <a:xfrm>
            <a:off x="1676400" y="5410200"/>
            <a:ext cx="1676400" cy="369332"/>
          </a:xfrm>
          <a:prstGeom prst="rect">
            <a:avLst/>
          </a:prstGeom>
          <a:noFill/>
        </p:spPr>
        <p:txBody>
          <a:bodyPr wrap="square" rtlCol="0">
            <a:spAutoFit/>
          </a:bodyPr>
          <a:lstStyle/>
          <a:p>
            <a:r>
              <a:rPr lang="en-US" dirty="0"/>
              <a:t>1</a:t>
            </a:r>
            <a:r>
              <a:rPr lang="en-US" baseline="30000" dirty="0"/>
              <a:t>st</a:t>
            </a:r>
            <a:r>
              <a:rPr lang="en-US" dirty="0"/>
              <a:t> Floor</a:t>
            </a:r>
          </a:p>
        </p:txBody>
      </p:sp>
      <p:sp>
        <p:nvSpPr>
          <p:cNvPr id="10" name="TextBox 9">
            <a:extLst>
              <a:ext uri="{FF2B5EF4-FFF2-40B4-BE49-F238E27FC236}">
                <a16:creationId xmlns:a16="http://schemas.microsoft.com/office/drawing/2014/main" id="{035E2E52-03B0-481F-9326-4311BB6AB4E8}"/>
              </a:ext>
            </a:extLst>
          </p:cNvPr>
          <p:cNvSpPr txBox="1"/>
          <p:nvPr/>
        </p:nvSpPr>
        <p:spPr>
          <a:xfrm>
            <a:off x="6400800" y="5410200"/>
            <a:ext cx="1676400" cy="369332"/>
          </a:xfrm>
          <a:prstGeom prst="rect">
            <a:avLst/>
          </a:prstGeom>
          <a:noFill/>
        </p:spPr>
        <p:txBody>
          <a:bodyPr wrap="square" rtlCol="0">
            <a:spAutoFit/>
          </a:bodyPr>
          <a:lstStyle/>
          <a:p>
            <a:r>
              <a:rPr lang="en-US" dirty="0"/>
              <a:t>2nd Floor</a:t>
            </a:r>
          </a:p>
        </p:txBody>
      </p:sp>
      <p:pic>
        <p:nvPicPr>
          <p:cNvPr id="9" name="Audio 8">
            <a:hlinkClick r:id="" action="ppaction://media"/>
            <a:extLst>
              <a:ext uri="{FF2B5EF4-FFF2-40B4-BE49-F238E27FC236}">
                <a16:creationId xmlns:a16="http://schemas.microsoft.com/office/drawing/2014/main" id="{082D120E-A487-3747-93F8-7CCDF6A37D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924492308"/>
      </p:ext>
    </p:extLst>
  </p:cSld>
  <p:clrMapOvr>
    <a:masterClrMapping/>
  </p:clrMapOvr>
  <mc:AlternateContent xmlns:mc="http://schemas.openxmlformats.org/markup-compatibility/2006" xmlns:p14="http://schemas.microsoft.com/office/powerpoint/2010/main">
    <mc:Choice Requires="p14">
      <p:transition spd="slow" p14:dur="2000" advTm="42483"/>
    </mc:Choice>
    <mc:Fallback xmlns="">
      <p:transition spd="slow" advTm="42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17543</TotalTime>
  <Words>706</Words>
  <Application>Microsoft Office PowerPoint</Application>
  <PresentationFormat>On-screen Show (4:3)</PresentationFormat>
  <Paragraphs>75</Paragraphs>
  <Slides>5</Slides>
  <Notes>5</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Overview</vt:lpstr>
      <vt:lpstr>Background</vt:lpstr>
      <vt:lpstr>Business Case</vt:lpstr>
      <vt:lpstr>Space</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Jackson, Tia V.   RICVAMC</cp:lastModifiedBy>
  <cp:revision>273</cp:revision>
  <cp:lastPrinted>2017-09-27T16:33:17Z</cp:lastPrinted>
  <dcterms:created xsi:type="dcterms:W3CDTF">2015-10-28T12:56:55Z</dcterms:created>
  <dcterms:modified xsi:type="dcterms:W3CDTF">2021-03-17T13:56:14Z</dcterms:modified>
</cp:coreProperties>
</file>