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3" r:id="rId3"/>
  </p:sldMasterIdLst>
  <p:notesMasterIdLst>
    <p:notesMasterId r:id="rId13"/>
  </p:notesMasterIdLst>
  <p:handoutMasterIdLst>
    <p:handoutMasterId r:id="rId14"/>
  </p:handoutMasterIdLst>
  <p:sldIdLst>
    <p:sldId id="1051" r:id="rId4"/>
    <p:sldId id="1064" r:id="rId5"/>
    <p:sldId id="1062" r:id="rId6"/>
    <p:sldId id="1063" r:id="rId7"/>
    <p:sldId id="1058" r:id="rId8"/>
    <p:sldId id="1060" r:id="rId9"/>
    <p:sldId id="1065" r:id="rId10"/>
    <p:sldId id="1066" r:id="rId11"/>
    <p:sldId id="274" r:id="rId12"/>
  </p:sldIdLst>
  <p:sldSz cx="9144000" cy="6858000" type="screen4x3"/>
  <p:notesSz cx="7010400" cy="9296400"/>
  <p:custDataLst>
    <p:tags r:id="rId15"/>
  </p:custDataLst>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ey, Christopher M." initials="KCM" lastIdx="1" clrIdx="0">
    <p:extLst>
      <p:ext uri="{19B8F6BF-5375-455C-9EA6-DF929625EA0E}">
        <p15:presenceInfo xmlns:p15="http://schemas.microsoft.com/office/powerpoint/2012/main" userId="S::Christopher.Kelley6@va.gov::17d35b9e-e0e8-4b64-8412-98d76e349a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5" autoAdjust="0"/>
    <p:restoredTop sz="90717" autoAdjust="0"/>
  </p:normalViewPr>
  <p:slideViewPr>
    <p:cSldViewPr>
      <p:cViewPr varScale="1">
        <p:scale>
          <a:sx n="103" d="100"/>
          <a:sy n="103" d="100"/>
        </p:scale>
        <p:origin x="1764" y="108"/>
      </p:cViewPr>
      <p:guideLst>
        <p:guide orient="horz" pos="2160"/>
        <p:guide pos="2880"/>
      </p:guideLst>
    </p:cSldViewPr>
  </p:slideViewPr>
  <p:notesTextViewPr>
    <p:cViewPr>
      <p:scale>
        <a:sx n="3" d="2"/>
        <a:sy n="3" d="2"/>
      </p:scale>
      <p:origin x="0" y="0"/>
    </p:cViewPr>
  </p:notesTextViewPr>
  <p:sorterViewPr>
    <p:cViewPr>
      <p:scale>
        <a:sx n="162" d="100"/>
        <a:sy n="162" d="100"/>
      </p:scale>
      <p:origin x="0" y="0"/>
    </p:cViewPr>
  </p:sorterViewPr>
  <p:notesViewPr>
    <p:cSldViewPr>
      <p:cViewPr varScale="1">
        <p:scale>
          <a:sx n="82" d="100"/>
          <a:sy n="82" d="100"/>
        </p:scale>
        <p:origin x="-189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A38DB9-6F54-844C-96B6-D273AD3EE05B}"/>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D619515A-17D7-FF49-845E-D8A14D8822C0}"/>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34007F5-74A9-A54C-B237-24CE9A484EFA}" type="datetimeFigureOut">
              <a:rPr lang="en-US"/>
              <a:pPr>
                <a:defRPr/>
              </a:pPr>
              <a:t>3/17/2021</a:t>
            </a:fld>
            <a:endParaRPr lang="en-US"/>
          </a:p>
        </p:txBody>
      </p:sp>
      <p:sp>
        <p:nvSpPr>
          <p:cNvPr id="4" name="Footer Placeholder 3">
            <a:extLst>
              <a:ext uri="{FF2B5EF4-FFF2-40B4-BE49-F238E27FC236}">
                <a16:creationId xmlns:a16="http://schemas.microsoft.com/office/drawing/2014/main" id="{1E9490D0-BAF2-EC4D-8C21-09F5ACDA4F15}"/>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31214CA9-676E-EC4E-B23B-B7DAC6C2D435}"/>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20C7F3E-9B1B-EB48-95F1-FDA1E0D4C4ED}" type="slidenum">
              <a:rPr lang="en-US" altLang="en-US"/>
              <a:pPr/>
              <a:t>‹#›</a:t>
            </a:fld>
            <a:endParaRPr lang="en-US" altLang="en-US"/>
          </a:p>
        </p:txBody>
      </p:sp>
    </p:spTree>
    <p:extLst>
      <p:ext uri="{BB962C8B-B14F-4D97-AF65-F5344CB8AC3E}">
        <p14:creationId xmlns:p14="http://schemas.microsoft.com/office/powerpoint/2010/main" val="3217758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127CBD-0537-DF4F-BA4E-CD579140E0C0}"/>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FA21FA8-80A5-AF4D-AF58-F2CAC29AA743}"/>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0C1E9C63-03B1-424F-85E9-CA314404EF98}" type="datetimeFigureOut">
              <a:rPr lang="en-US"/>
              <a:pPr>
                <a:defRPr/>
              </a:pPr>
              <a:t>3/17/2021</a:t>
            </a:fld>
            <a:endParaRPr lang="en-US"/>
          </a:p>
        </p:txBody>
      </p:sp>
      <p:sp>
        <p:nvSpPr>
          <p:cNvPr id="4" name="Slide Image Placeholder 3">
            <a:extLst>
              <a:ext uri="{FF2B5EF4-FFF2-40B4-BE49-F238E27FC236}">
                <a16:creationId xmlns:a16="http://schemas.microsoft.com/office/drawing/2014/main" id="{E9B9B242-B7C8-EB49-B4BF-E0FA2896B4A0}"/>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4049F19B-ADFD-A14E-A5D5-1E6F273C8CB1}"/>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459E32-3689-DF43-98FA-2FF852772C22}"/>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F224212-3D6E-144F-BB68-093E4F0D89AD}"/>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A99E4E2E-8757-064F-8C62-FC197DDA9079}" type="slidenum">
              <a:rPr lang="en-US" altLang="en-US"/>
              <a:pPr/>
              <a:t>‹#›</a:t>
            </a:fld>
            <a:endParaRPr lang="en-US" altLang="en-US"/>
          </a:p>
        </p:txBody>
      </p:sp>
    </p:spTree>
    <p:extLst>
      <p:ext uri="{BB962C8B-B14F-4D97-AF65-F5344CB8AC3E}">
        <p14:creationId xmlns:p14="http://schemas.microsoft.com/office/powerpoint/2010/main" val="4145309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morning, my name is Christopher Kelley and I’m the GHATP Trainee at Tuscaloosa VA Medical Center in VISN 7. With the passing of the Mission Act in 2018 there is a great emphasis on improving the patient experience and satisfaction for our veterans. The purpose of my project is improving the SAIL scores for provider rating in Specialty and Primary Care.</a:t>
            </a:r>
          </a:p>
          <a:p>
            <a:endParaRPr lang="en-US" dirty="0"/>
          </a:p>
        </p:txBody>
      </p:sp>
      <p:sp>
        <p:nvSpPr>
          <p:cNvPr id="4" name="Slide Number Placeholder 3"/>
          <p:cNvSpPr>
            <a:spLocks noGrp="1"/>
          </p:cNvSpPr>
          <p:nvPr>
            <p:ph type="sldNum" sz="quarter" idx="5"/>
          </p:nvPr>
        </p:nvSpPr>
        <p:spPr/>
        <p:txBody>
          <a:bodyPr/>
          <a:lstStyle/>
          <a:p>
            <a:fld id="{A99E4E2E-8757-064F-8C62-FC197DDA9079}" type="slidenum">
              <a:rPr lang="en-US" altLang="en-US" smtClean="0"/>
              <a:pPr/>
              <a:t>1</a:t>
            </a:fld>
            <a:endParaRPr lang="en-US" altLang="en-US"/>
          </a:p>
        </p:txBody>
      </p:sp>
    </p:spTree>
    <p:extLst>
      <p:ext uri="{BB962C8B-B14F-4D97-AF65-F5344CB8AC3E}">
        <p14:creationId xmlns:p14="http://schemas.microsoft.com/office/powerpoint/2010/main" val="400945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 two-fold endeavor first improving survey response rate and providing one on one feedback sessions with our providers to discuss opportunities for improvement. I focused on surveys because one of the first steps in becoming a high reliability organization is determining what does our customer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Veterans think about our product which is delivering healthcare. Surveys provide a quick snapshot into what is going well and what is needed for improvement. Currently we use 3 different surveys, V Signals, Press Ganey and SHEP. While SHEP is what the facility is graded on, V Signals and Press Ganey are still important because they both drive real time feedback-based adjustments, and allow for a service recovery resolution if a respondent is dissatisfied.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99E4E2E-8757-064F-8C62-FC197DDA9079}" type="slidenum">
              <a:rPr lang="en-US" altLang="en-US" smtClean="0"/>
              <a:pPr/>
              <a:t>2</a:t>
            </a:fld>
            <a:endParaRPr lang="en-US" altLang="en-US"/>
          </a:p>
        </p:txBody>
      </p:sp>
    </p:spTree>
    <p:extLst>
      <p:ext uri="{BB962C8B-B14F-4D97-AF65-F5344CB8AC3E}">
        <p14:creationId xmlns:p14="http://schemas.microsoft.com/office/powerpoint/2010/main" val="343772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AB0118DF-2565-487B-97C4-713E7EF5E7FF}" type="slidenum">
              <a:rPr lang="en-US" smtClean="0"/>
              <a:pPr/>
              <a:t>3</a:t>
            </a:fld>
            <a:endParaRPr lang="en-US"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r>
              <a:rPr lang="en-US" sz="1200" kern="1200" dirty="0">
                <a:solidFill>
                  <a:schemeClr val="tx1"/>
                </a:solidFill>
                <a:effectLst/>
                <a:latin typeface="+mn-lt"/>
                <a:ea typeface="+mn-ea"/>
                <a:cs typeface="+mn-cs"/>
              </a:rPr>
              <a:t>When going through the data of all three surveys I quickly noticed one of the facilities issues is our low survey response rate. I determined there were 3 causes. The first potential cause is survey fatigue which may be contributing to a low response rate to SHEP, which many times may be the second or even third survey correspondence a veteran receives. The second potential cause is Veterans receiving a mailed survey, thinking its junk mail and quickly discarding it. And third is not having updated emails for V Signals or physical addresses for Press Gainey and SHEP. I initiated a campaign to try and resolve some of these issues. Next, I created a small post card size flyer to hand to veterans during check out to remind veterans that they may receive a survey and asking that they please respond. To address the junk mail issue, another project unrelated to this project, is currently trying to get SHEP Surveys mailed in a different colored envelope so veterans can quickly determine it’s a VA survey and hopefully reply to us.</a:t>
            </a:r>
          </a:p>
          <a:p>
            <a:pPr eaLnBrk="1" hangingPunct="1"/>
            <a:endParaRPr lang="en-US" dirty="0"/>
          </a:p>
        </p:txBody>
      </p:sp>
    </p:spTree>
    <p:extLst>
      <p:ext uri="{BB962C8B-B14F-4D97-AF65-F5344CB8AC3E}">
        <p14:creationId xmlns:p14="http://schemas.microsoft.com/office/powerpoint/2010/main" val="87510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Next, I developed a short presentation that is sent to providers biweekly with their current survey scores and feedback along with tips to improve their survey scores. </a:t>
            </a:r>
            <a:endParaRPr lang="en-US" dirty="0"/>
          </a:p>
        </p:txBody>
      </p:sp>
      <p:sp>
        <p:nvSpPr>
          <p:cNvPr id="4" name="Slide Number Placeholder 3"/>
          <p:cNvSpPr>
            <a:spLocks noGrp="1"/>
          </p:cNvSpPr>
          <p:nvPr>
            <p:ph type="sldNum" sz="quarter" idx="5"/>
          </p:nvPr>
        </p:nvSpPr>
        <p:spPr/>
        <p:txBody>
          <a:bodyPr/>
          <a:lstStyle/>
          <a:p>
            <a:fld id="{A99E4E2E-8757-064F-8C62-FC197DDA9079}" type="slidenum">
              <a:rPr lang="en-US" altLang="en-US" smtClean="0"/>
              <a:pPr/>
              <a:t>4</a:t>
            </a:fld>
            <a:endParaRPr lang="en-US" altLang="en-US"/>
          </a:p>
        </p:txBody>
      </p:sp>
    </p:spTree>
    <p:extLst>
      <p:ext uri="{BB962C8B-B14F-4D97-AF65-F5344CB8AC3E}">
        <p14:creationId xmlns:p14="http://schemas.microsoft.com/office/powerpoint/2010/main" val="313646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AB0118DF-2565-487B-97C4-713E7EF5E7FF}" type="slidenum">
              <a:rPr lang="en-US" smtClean="0"/>
              <a:pPr/>
              <a:t>5</a:t>
            </a:fld>
            <a:endParaRPr lang="en-US"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Also offering to meet with them and their staff to discuss the trends I’m seeing and how we can make small adjustments to hopefully improve their survey scores.</a:t>
            </a:r>
          </a:p>
          <a:p>
            <a:pPr eaLnBrk="1" hangingPunct="1"/>
            <a:endParaRPr lang="en-US" dirty="0"/>
          </a:p>
        </p:txBody>
      </p:sp>
    </p:spTree>
    <p:extLst>
      <p:ext uri="{BB962C8B-B14F-4D97-AF65-F5344CB8AC3E}">
        <p14:creationId xmlns:p14="http://schemas.microsoft.com/office/powerpoint/2010/main" val="1257117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AB0118DF-2565-487B-97C4-713E7EF5E7FF}" type="slidenum">
              <a:rPr lang="en-US" smtClean="0"/>
              <a:pPr/>
              <a:t>6</a:t>
            </a:fld>
            <a:endParaRPr lang="en-US"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r>
              <a:rPr lang="en-US" dirty="0"/>
              <a:t>Along with each provider scorecard I sent tips to improve survey results</a:t>
            </a:r>
          </a:p>
        </p:txBody>
      </p:sp>
    </p:spTree>
    <p:extLst>
      <p:ext uri="{BB962C8B-B14F-4D97-AF65-F5344CB8AC3E}">
        <p14:creationId xmlns:p14="http://schemas.microsoft.com/office/powerpoint/2010/main" val="1380813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AB0118DF-2565-487B-97C4-713E7EF5E7FF}" type="slidenum">
              <a:rPr lang="en-US" smtClean="0"/>
              <a:pPr/>
              <a:t>7</a:t>
            </a:fld>
            <a:endParaRPr lang="en-US"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r>
              <a:rPr lang="en-US" dirty="0"/>
              <a:t>Tips to improve survey results</a:t>
            </a:r>
          </a:p>
        </p:txBody>
      </p:sp>
    </p:spTree>
    <p:extLst>
      <p:ext uri="{BB962C8B-B14F-4D97-AF65-F5344CB8AC3E}">
        <p14:creationId xmlns:p14="http://schemas.microsoft.com/office/powerpoint/2010/main" val="22607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AB0118DF-2565-487B-97C4-713E7EF5E7FF}" type="slidenum">
              <a:rPr lang="en-US" smtClean="0"/>
              <a:pPr/>
              <a:t>8</a:t>
            </a:fld>
            <a:endParaRPr lang="en-US"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r>
              <a:rPr lang="en-US" dirty="0"/>
              <a:t>Tips to improve survey results</a:t>
            </a:r>
          </a:p>
        </p:txBody>
      </p:sp>
    </p:spTree>
    <p:extLst>
      <p:ext uri="{BB962C8B-B14F-4D97-AF65-F5344CB8AC3E}">
        <p14:creationId xmlns:p14="http://schemas.microsoft.com/office/powerpoint/2010/main" val="23837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My project was rolled out shortly after the New Year, and so far, I’ve received positive feedback from providers, staff, and veterans. </a:t>
            </a:r>
          </a:p>
          <a:p>
            <a:r>
              <a:rPr lang="en-US" sz="1200" kern="1200" dirty="0">
                <a:solidFill>
                  <a:schemeClr val="tx1"/>
                </a:solidFill>
                <a:effectLst/>
                <a:latin typeface="+mn-lt"/>
                <a:ea typeface="+mn-ea"/>
                <a:cs typeface="+mn-cs"/>
              </a:rPr>
              <a:t>Starting in Jan 2021 there has been a marked improvement in the survey response rate. I’m hoping to see improvement with SAIL scores as my campaign continues.</a:t>
            </a:r>
          </a:p>
          <a:p>
            <a:endParaRPr lang="en-US" sz="900" dirty="0"/>
          </a:p>
        </p:txBody>
      </p:sp>
      <p:sp>
        <p:nvSpPr>
          <p:cNvPr id="4" name="Slide Number Placeholder 3"/>
          <p:cNvSpPr>
            <a:spLocks noGrp="1"/>
          </p:cNvSpPr>
          <p:nvPr>
            <p:ph type="sldNum" sz="quarter" idx="5"/>
          </p:nvPr>
        </p:nvSpPr>
        <p:spPr/>
        <p:txBody>
          <a:bodyPr/>
          <a:lstStyle/>
          <a:p>
            <a:fld id="{A99E4E2E-8757-064F-8C62-FC197DDA9079}" type="slidenum">
              <a:rPr lang="en-US" altLang="en-US" smtClean="0"/>
              <a:pPr/>
              <a:t>9</a:t>
            </a:fld>
            <a:endParaRPr lang="en-US" altLang="en-US"/>
          </a:p>
        </p:txBody>
      </p:sp>
    </p:spTree>
    <p:extLst>
      <p:ext uri="{BB962C8B-B14F-4D97-AF65-F5344CB8AC3E}">
        <p14:creationId xmlns:p14="http://schemas.microsoft.com/office/powerpoint/2010/main" val="3014378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18E2C0-D23E-3A45-AEA1-139933B96FC1}"/>
              </a:ext>
            </a:extLst>
          </p:cNvPr>
          <p:cNvSpPr txBox="1">
            <a:spLocks/>
          </p:cNvSpPr>
          <p:nvPr userDrawn="1"/>
        </p:nvSpPr>
        <p:spPr>
          <a:xfrm>
            <a:off x="6937375" y="6400800"/>
            <a:ext cx="2133600" cy="365125"/>
          </a:xfrm>
          <a:prstGeom prst="rect">
            <a:avLst/>
          </a:prstGeom>
        </p:spPr>
        <p:txBody>
          <a:bodyPr anchor="ctr"/>
          <a:lstStyle>
            <a:lvl1pPr defTabSz="457200" eaLnBrk="0" hangingPunct="0">
              <a:defRPr>
                <a:solidFill>
                  <a:schemeClr val="tx1"/>
                </a:solidFill>
                <a:latin typeface="Calibri" panose="020F0502020204030204" pitchFamily="34" charset="0"/>
                <a:cs typeface="Arial" panose="020B0604020202020204" pitchFamily="34" charset="0"/>
              </a:defRPr>
            </a:lvl1pPr>
            <a:lvl2pPr marL="742950" indent="-285750" defTabSz="457200" eaLnBrk="0" hangingPunct="0">
              <a:defRPr>
                <a:solidFill>
                  <a:schemeClr val="tx1"/>
                </a:solidFill>
                <a:latin typeface="Calibri" panose="020F0502020204030204" pitchFamily="34" charset="0"/>
                <a:cs typeface="Arial" panose="020B0604020202020204" pitchFamily="34" charset="0"/>
              </a:defRPr>
            </a:lvl2pPr>
            <a:lvl3pPr marL="1143000" indent="-228600" defTabSz="457200" eaLnBrk="0" hangingPunct="0">
              <a:defRPr>
                <a:solidFill>
                  <a:schemeClr val="tx1"/>
                </a:solidFill>
                <a:latin typeface="Calibri" panose="020F0502020204030204" pitchFamily="34" charset="0"/>
                <a:cs typeface="Arial" panose="020B0604020202020204" pitchFamily="34" charset="0"/>
              </a:defRPr>
            </a:lvl3pPr>
            <a:lvl4pPr marL="1600200" indent="-228600" defTabSz="457200" eaLnBrk="0" hangingPunct="0">
              <a:defRPr>
                <a:solidFill>
                  <a:schemeClr val="tx1"/>
                </a:solidFill>
                <a:latin typeface="Calibri" panose="020F0502020204030204" pitchFamily="34" charset="0"/>
                <a:cs typeface="Arial" panose="020B0604020202020204" pitchFamily="34" charset="0"/>
              </a:defRPr>
            </a:lvl4pPr>
            <a:lvl5pPr marL="2057400" indent="-228600" defTabSz="4572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endParaRPr lang="en-US" altLang="en-US" sz="1200" dirty="0">
              <a:solidFill>
                <a:srgbClr val="FFFFFF"/>
              </a:solidFill>
            </a:endParaRPr>
          </a:p>
        </p:txBody>
      </p:sp>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1362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0668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8B050010-E7A3-C340-9534-A9452B8495C6}"/>
              </a:ext>
            </a:extLst>
          </p:cNvPr>
          <p:cNvSpPr>
            <a:spLocks noGrp="1"/>
          </p:cNvSpPr>
          <p:nvPr>
            <p:ph type="sldNum" sz="quarter" idx="10"/>
          </p:nvPr>
        </p:nvSpPr>
        <p:spPr/>
        <p:txBody>
          <a:bodyPr/>
          <a:lstStyle>
            <a:lvl1pPr defTabSz="914400">
              <a:defRPr/>
            </a:lvl1pPr>
          </a:lstStyle>
          <a:p>
            <a:fld id="{90CB28A2-552E-454A-A772-D4CBDEA0F619}" type="slidenum">
              <a:rPr lang="en-US" altLang="en-US"/>
              <a:pPr/>
              <a:t>‹#›</a:t>
            </a:fld>
            <a:endParaRPr lang="en-US" altLang="en-US"/>
          </a:p>
        </p:txBody>
      </p:sp>
    </p:spTree>
    <p:extLst>
      <p:ext uri="{BB962C8B-B14F-4D97-AF65-F5344CB8AC3E}">
        <p14:creationId xmlns:p14="http://schemas.microsoft.com/office/powerpoint/2010/main" val="418444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Double Contents">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lstStyle>
            <a:lvl1pPr>
              <a:defRPr>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8B050010-E7A3-C340-9534-A9452B8495C6}"/>
              </a:ext>
            </a:extLst>
          </p:cNvPr>
          <p:cNvSpPr>
            <a:spLocks noGrp="1"/>
          </p:cNvSpPr>
          <p:nvPr>
            <p:ph type="sldNum" sz="quarter" idx="10"/>
          </p:nvPr>
        </p:nvSpPr>
        <p:spPr/>
        <p:txBody>
          <a:bodyPr/>
          <a:lstStyle>
            <a:lvl1pPr defTabSz="914400">
              <a:defRPr/>
            </a:lvl1pPr>
          </a:lstStyle>
          <a:p>
            <a:fld id="{90CB28A2-552E-454A-A772-D4CBDEA0F619}" type="slidenum">
              <a:rPr lang="en-US" altLang="en-US"/>
              <a:pPr/>
              <a:t>‹#›</a:t>
            </a:fld>
            <a:endParaRPr lang="en-US" altLang="en-US"/>
          </a:p>
        </p:txBody>
      </p:sp>
      <p:sp>
        <p:nvSpPr>
          <p:cNvPr id="6" name="Content Placeholder 5">
            <a:extLst>
              <a:ext uri="{FF2B5EF4-FFF2-40B4-BE49-F238E27FC236}">
                <a16:creationId xmlns:a16="http://schemas.microsoft.com/office/drawing/2014/main" id="{22E8B68A-3E2B-4B73-A440-503A4ED11082}"/>
              </a:ext>
            </a:extLst>
          </p:cNvPr>
          <p:cNvSpPr>
            <a:spLocks noGrp="1"/>
          </p:cNvSpPr>
          <p:nvPr>
            <p:ph sz="quarter" idx="11"/>
          </p:nvPr>
        </p:nvSpPr>
        <p:spPr>
          <a:xfrm>
            <a:off x="457200" y="1447800"/>
            <a:ext cx="3962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B8DE2DE5-719C-4FFA-8128-E7450881B2F7}"/>
              </a:ext>
            </a:extLst>
          </p:cNvPr>
          <p:cNvSpPr>
            <a:spLocks noGrp="1"/>
          </p:cNvSpPr>
          <p:nvPr>
            <p:ph sz="quarter" idx="12"/>
          </p:nvPr>
        </p:nvSpPr>
        <p:spPr>
          <a:xfrm>
            <a:off x="4648200" y="1439917"/>
            <a:ext cx="3962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238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lstStyle>
            <a:lvl1pPr>
              <a:defRPr>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8B050010-E7A3-C340-9534-A9452B8495C6}"/>
              </a:ext>
            </a:extLst>
          </p:cNvPr>
          <p:cNvSpPr>
            <a:spLocks noGrp="1"/>
          </p:cNvSpPr>
          <p:nvPr>
            <p:ph type="sldNum" sz="quarter" idx="10"/>
          </p:nvPr>
        </p:nvSpPr>
        <p:spPr/>
        <p:txBody>
          <a:bodyPr/>
          <a:lstStyle>
            <a:lvl1pPr defTabSz="914400">
              <a:defRPr/>
            </a:lvl1pPr>
          </a:lstStyle>
          <a:p>
            <a:fld id="{90CB28A2-552E-454A-A772-D4CBDEA0F619}" type="slidenum">
              <a:rPr lang="en-US" altLang="en-US"/>
              <a:pPr/>
              <a:t>‹#›</a:t>
            </a:fld>
            <a:endParaRPr lang="en-US" altLang="en-US"/>
          </a:p>
        </p:txBody>
      </p:sp>
      <p:sp>
        <p:nvSpPr>
          <p:cNvPr id="6" name="Content Placeholder 5">
            <a:extLst>
              <a:ext uri="{FF2B5EF4-FFF2-40B4-BE49-F238E27FC236}">
                <a16:creationId xmlns:a16="http://schemas.microsoft.com/office/drawing/2014/main" id="{22E8B68A-3E2B-4B73-A440-503A4ED11082}"/>
              </a:ext>
            </a:extLst>
          </p:cNvPr>
          <p:cNvSpPr>
            <a:spLocks noGrp="1"/>
          </p:cNvSpPr>
          <p:nvPr>
            <p:ph sz="quarter" idx="11"/>
          </p:nvPr>
        </p:nvSpPr>
        <p:spPr>
          <a:xfrm>
            <a:off x="457200" y="1447800"/>
            <a:ext cx="3962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65D0C66F-0E9E-4A82-96B5-0E60E64EF543}"/>
              </a:ext>
            </a:extLst>
          </p:cNvPr>
          <p:cNvSpPr>
            <a:spLocks noGrp="1"/>
          </p:cNvSpPr>
          <p:nvPr>
            <p:ph type="pic" sz="quarter" idx="12"/>
          </p:nvPr>
        </p:nvSpPr>
        <p:spPr>
          <a:xfrm>
            <a:off x="5029200" y="1524000"/>
            <a:ext cx="3733800" cy="2286000"/>
          </a:xfrm>
        </p:spPr>
        <p:txBody>
          <a:bodyPr/>
          <a:lstStyle/>
          <a:p>
            <a:endParaRPr lang="en-US"/>
          </a:p>
        </p:txBody>
      </p:sp>
    </p:spTree>
    <p:extLst>
      <p:ext uri="{BB962C8B-B14F-4D97-AF65-F5344CB8AC3E}">
        <p14:creationId xmlns:p14="http://schemas.microsoft.com/office/powerpoint/2010/main" val="240078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lstStyle>
            <a:lvl1pPr>
              <a:defRPr>
                <a:solidFill>
                  <a:schemeClr val="bg1"/>
                </a:solidFill>
              </a:defRPr>
            </a:lvl1pPr>
          </a:lstStyle>
          <a:p>
            <a:r>
              <a:rPr lang="en-US"/>
              <a:t>Click to edit Master title style</a:t>
            </a:r>
          </a:p>
        </p:txBody>
      </p:sp>
      <p:sp>
        <p:nvSpPr>
          <p:cNvPr id="3" name="Slide Number Placeholder 4">
            <a:extLst>
              <a:ext uri="{FF2B5EF4-FFF2-40B4-BE49-F238E27FC236}">
                <a16:creationId xmlns:a16="http://schemas.microsoft.com/office/drawing/2014/main" id="{DB1F0095-EB31-C744-B86C-D12236FDB719}"/>
              </a:ext>
            </a:extLst>
          </p:cNvPr>
          <p:cNvSpPr>
            <a:spLocks noGrp="1"/>
          </p:cNvSpPr>
          <p:nvPr>
            <p:ph type="sldNum" sz="quarter" idx="10"/>
          </p:nvPr>
        </p:nvSpPr>
        <p:spPr/>
        <p:txBody>
          <a:bodyPr/>
          <a:lstStyle>
            <a:lvl1pPr defTabSz="914400">
              <a:defRPr/>
            </a:lvl1pPr>
          </a:lstStyle>
          <a:p>
            <a:fld id="{4C0D696D-DA0A-9B4E-A909-D883575C9D4B}" type="slidenum">
              <a:rPr lang="en-US" altLang="en-US"/>
              <a:pPr/>
              <a:t>‹#›</a:t>
            </a:fld>
            <a:endParaRPr lang="en-US" altLang="en-US"/>
          </a:p>
        </p:txBody>
      </p:sp>
      <p:sp>
        <p:nvSpPr>
          <p:cNvPr id="6" name="Picture Placeholder 5">
            <a:extLst>
              <a:ext uri="{FF2B5EF4-FFF2-40B4-BE49-F238E27FC236}">
                <a16:creationId xmlns:a16="http://schemas.microsoft.com/office/drawing/2014/main" id="{C2760A4E-5EE9-4811-8942-A8A204C732B5}"/>
              </a:ext>
            </a:extLst>
          </p:cNvPr>
          <p:cNvSpPr>
            <a:spLocks noGrp="1"/>
          </p:cNvSpPr>
          <p:nvPr>
            <p:ph type="pic" sz="quarter" idx="11"/>
          </p:nvPr>
        </p:nvSpPr>
        <p:spPr>
          <a:xfrm>
            <a:off x="1447800" y="1066800"/>
            <a:ext cx="6019800" cy="3505200"/>
          </a:xfrm>
        </p:spPr>
        <p:txBody>
          <a:bodyPr/>
          <a:lstStyle/>
          <a:p>
            <a:endParaRPr lang="en-US" dirty="0"/>
          </a:p>
        </p:txBody>
      </p:sp>
      <p:sp>
        <p:nvSpPr>
          <p:cNvPr id="11" name="Title 1">
            <a:extLst>
              <a:ext uri="{FF2B5EF4-FFF2-40B4-BE49-F238E27FC236}">
                <a16:creationId xmlns:a16="http://schemas.microsoft.com/office/drawing/2014/main" id="{E170010B-8693-4972-AC34-9525C3D0FA51}"/>
              </a:ext>
            </a:extLst>
          </p:cNvPr>
          <p:cNvSpPr txBox="1">
            <a:spLocks/>
          </p:cNvSpPr>
          <p:nvPr userDrawn="1"/>
        </p:nvSpPr>
        <p:spPr bwMode="auto">
          <a:xfrm>
            <a:off x="1447800" y="4572000"/>
            <a:ext cx="6038191"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2000" b="1"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a:t>Click to edit Master title style</a:t>
            </a:r>
          </a:p>
        </p:txBody>
      </p:sp>
      <p:sp>
        <p:nvSpPr>
          <p:cNvPr id="12" name="Text Placeholder 3">
            <a:extLst>
              <a:ext uri="{FF2B5EF4-FFF2-40B4-BE49-F238E27FC236}">
                <a16:creationId xmlns:a16="http://schemas.microsoft.com/office/drawing/2014/main" id="{46764E03-4AD0-4271-A824-FBCD90090D96}"/>
              </a:ext>
            </a:extLst>
          </p:cNvPr>
          <p:cNvSpPr>
            <a:spLocks noGrp="1"/>
          </p:cNvSpPr>
          <p:nvPr>
            <p:ph type="body" sz="half" idx="2"/>
          </p:nvPr>
        </p:nvSpPr>
        <p:spPr>
          <a:xfrm>
            <a:off x="1447800" y="5443538"/>
            <a:ext cx="6019798"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5016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0AFC12EA-EF2F-E645-A9C9-2F9E4B2AF816}"/>
              </a:ext>
            </a:extLst>
          </p:cNvPr>
          <p:cNvSpPr>
            <a:spLocks noGrp="1"/>
          </p:cNvSpPr>
          <p:nvPr>
            <p:ph type="sldNum" sz="quarter" idx="10"/>
          </p:nvPr>
        </p:nvSpPr>
        <p:spPr/>
        <p:txBody>
          <a:bodyPr/>
          <a:lstStyle>
            <a:lvl1pPr defTabSz="914400">
              <a:defRPr/>
            </a:lvl1pPr>
          </a:lstStyle>
          <a:p>
            <a:fld id="{F6E46F4B-A4D0-8340-A126-8B75AB6E15BA}" type="slidenum">
              <a:rPr lang="en-US" altLang="en-US"/>
              <a:pPr/>
              <a:t>‹#›</a:t>
            </a:fld>
            <a:endParaRPr lang="en-US" altLang="en-US"/>
          </a:p>
        </p:txBody>
      </p:sp>
    </p:spTree>
    <p:extLst>
      <p:ext uri="{BB962C8B-B14F-4D97-AF65-F5344CB8AC3E}">
        <p14:creationId xmlns:p14="http://schemas.microsoft.com/office/powerpoint/2010/main" val="90070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a:extLst>
              <a:ext uri="{FF2B5EF4-FFF2-40B4-BE49-F238E27FC236}">
                <a16:creationId xmlns:a16="http://schemas.microsoft.com/office/drawing/2014/main" id="{B6314B19-DFB7-A949-8292-868E872C5DA0}"/>
              </a:ext>
            </a:extLst>
          </p:cNvPr>
          <p:cNvSpPr>
            <a:spLocks noGrp="1"/>
          </p:cNvSpPr>
          <p:nvPr>
            <p:ph type="sldNum" sz="quarter" idx="10"/>
          </p:nvPr>
        </p:nvSpPr>
        <p:spPr/>
        <p:txBody>
          <a:bodyPr/>
          <a:lstStyle>
            <a:lvl1pPr defTabSz="914400">
              <a:defRPr/>
            </a:lvl1pPr>
          </a:lstStyle>
          <a:p>
            <a:fld id="{BF17B3F6-71AD-8444-AAC9-C77FE2527A24}" type="slidenum">
              <a:rPr lang="en-US" altLang="en-US"/>
              <a:pPr/>
              <a:t>‹#›</a:t>
            </a:fld>
            <a:endParaRPr lang="en-US" altLang="en-US"/>
          </a:p>
        </p:txBody>
      </p:sp>
    </p:spTree>
    <p:extLst>
      <p:ext uri="{BB962C8B-B14F-4D97-AF65-F5344CB8AC3E}">
        <p14:creationId xmlns:p14="http://schemas.microsoft.com/office/powerpoint/2010/main" val="146251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68FF0B8-2DA0-4477-9FC8-9E4939F7450C}" type="slidenum">
              <a:rPr lang="en-US"/>
              <a:pPr>
                <a:defRPr/>
              </a:pPr>
              <a:t>‹#›</a:t>
            </a:fld>
            <a:endParaRPr lang="en-US" dirty="0"/>
          </a:p>
        </p:txBody>
      </p:sp>
    </p:spTree>
    <p:extLst>
      <p:ext uri="{BB962C8B-B14F-4D97-AF65-F5344CB8AC3E}">
        <p14:creationId xmlns:p14="http://schemas.microsoft.com/office/powerpoint/2010/main" val="331022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Title Placeholder 1">
            <a:extLst>
              <a:ext uri="{FF2B5EF4-FFF2-40B4-BE49-F238E27FC236}">
                <a16:creationId xmlns:a16="http://schemas.microsoft.com/office/drawing/2014/main" id="{F72FD658-C44B-FD49-A0E8-42BB0556E10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531" name="Text Placeholder 2">
            <a:extLst>
              <a:ext uri="{FF2B5EF4-FFF2-40B4-BE49-F238E27FC236}">
                <a16:creationId xmlns:a16="http://schemas.microsoft.com/office/drawing/2014/main" id="{45E7C379-E50B-964F-80DF-CE5DC5FCB33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BE94B5F3-9F28-8C43-90A0-9496968001E9}"/>
              </a:ext>
            </a:extLst>
          </p:cNvPr>
          <p:cNvSpPr/>
          <p:nvPr userDrawn="1"/>
        </p:nvSpPr>
        <p:spPr>
          <a:xfrm>
            <a:off x="0" y="614045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pic>
        <p:nvPicPr>
          <p:cNvPr id="22533" name="Picture 8">
            <a:extLst>
              <a:ext uri="{FF2B5EF4-FFF2-40B4-BE49-F238E27FC236}">
                <a16:creationId xmlns:a16="http://schemas.microsoft.com/office/drawing/2014/main" id="{983D9856-942D-BE4D-9057-9C85A9D0E06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auto">
          <a:xfrm>
            <a:off x="6172200" y="6294437"/>
            <a:ext cx="2328863" cy="42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703EC0E-27EC-BE48-B894-AB0E76AB2361}"/>
              </a:ext>
            </a:extLst>
          </p:cNvPr>
          <p:cNvSpPr>
            <a:spLocks noGrp="1"/>
          </p:cNvSpPr>
          <p:nvPr userDrawn="1">
            <p:ph type="sldNum" sz="quarter" idx="4"/>
          </p:nvPr>
        </p:nvSpPr>
        <p:spPr>
          <a:xfrm>
            <a:off x="6937375" y="640080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FFFFFF"/>
                </a:solidFill>
              </a:defRPr>
            </a:lvl1pPr>
          </a:lstStyle>
          <a:p>
            <a:endParaRPr lang="en-US" altLang="en-US" dirty="0"/>
          </a:p>
        </p:txBody>
      </p:sp>
    </p:spTree>
  </p:cSld>
  <p:clrMap bg1="lt1" tx1="dk1" bg2="lt2" tx2="dk2" accent1="accent1" accent2="accent2" accent3="accent3" accent4="accent4" accent5="accent5" accent6="accent6" hlink="hlink" folHlink="folHlink"/>
  <p:sldLayoutIdLst>
    <p:sldLayoutId id="2147485797" r:id="rId1"/>
    <p:sldLayoutId id="2147485798" r:id="rId2"/>
    <p:sldLayoutId id="2147485806" r:id="rId3"/>
    <p:sldLayoutId id="2147485807" r:id="rId4"/>
    <p:sldLayoutId id="2147485799" r:id="rId5"/>
    <p:sldLayoutId id="2147485800" r:id="rId6"/>
    <p:sldLayoutId id="2147485801" r:id="rId7"/>
    <p:sldLayoutId id="2147485808" r:id="rId8"/>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5.mp4"/><Relationship Id="rId1" Type="http://schemas.microsoft.com/office/2007/relationships/media" Target="../media/media5.mp4"/><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6.mp4"/><Relationship Id="rId1" Type="http://schemas.microsoft.com/office/2007/relationships/media" Target="../media/media6.mp4"/><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7.mp4"/><Relationship Id="rId1" Type="http://schemas.microsoft.com/office/2007/relationships/media" Target="../media/media7.mp4"/><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8.mp4"/><Relationship Id="rId1" Type="http://schemas.microsoft.com/office/2007/relationships/media" Target="../media/media8.mp4"/><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9.mp4"/><Relationship Id="rId1" Type="http://schemas.microsoft.com/office/2007/relationships/media" Target="../media/media9.mp4"/><Relationship Id="rId5" Type="http://schemas.openxmlformats.org/officeDocument/2006/relationships/image" Target="../media/image1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BFB7B56D-293D-4165-A715-FDF3AC288B87}"/>
              </a:ext>
            </a:extLst>
          </p:cNvPr>
          <p:cNvPicPr>
            <a:picLocks noChangeAspect="1"/>
          </p:cNvPicPr>
          <p:nvPr/>
        </p:nvPicPr>
        <p:blipFill rotWithShape="1">
          <a:blip r:embed="rId5">
            <a:extLst>
              <a:ext uri="{28A0092B-C50C-407E-A947-70E740481C1C}">
                <a14:useLocalDpi xmlns:a14="http://schemas.microsoft.com/office/drawing/2010/main" val="0"/>
              </a:ext>
            </a:extLst>
          </a:blip>
          <a:srcRect b="32120"/>
          <a:stretch/>
        </p:blipFill>
        <p:spPr>
          <a:xfrm>
            <a:off x="0" y="-59283"/>
            <a:ext cx="9144000" cy="2040484"/>
          </a:xfrm>
          <a:prstGeom prst="rect">
            <a:avLst/>
          </a:prstGeom>
        </p:spPr>
      </p:pic>
      <p:sp>
        <p:nvSpPr>
          <p:cNvPr id="4" name="Rectangle 3">
            <a:extLst>
              <a:ext uri="{FF2B5EF4-FFF2-40B4-BE49-F238E27FC236}">
                <a16:creationId xmlns:a16="http://schemas.microsoft.com/office/drawing/2014/main" id="{4F3D0FFF-E5A2-4581-AC86-47C9500BD88B}"/>
              </a:ext>
            </a:extLst>
          </p:cNvPr>
          <p:cNvSpPr/>
          <p:nvPr/>
        </p:nvSpPr>
        <p:spPr>
          <a:xfrm>
            <a:off x="152400" y="3810000"/>
            <a:ext cx="7848600" cy="2308324"/>
          </a:xfrm>
          <a:prstGeom prst="rect">
            <a:avLst/>
          </a:prstGeom>
        </p:spPr>
        <p:txBody>
          <a:bodyPr wrap="square">
            <a:spAutoFit/>
          </a:bodyPr>
          <a:lstStyle/>
          <a:p>
            <a:r>
              <a:rPr lang="en-US" sz="3600" dirty="0">
                <a:solidFill>
                  <a:schemeClr val="tx2"/>
                </a:solidFill>
                <a:latin typeface="Times New Roman" panose="02020603050405020304" pitchFamily="18" charset="0"/>
                <a:cs typeface="Times New Roman" panose="02020603050405020304" pitchFamily="18" charset="0"/>
              </a:rPr>
              <a:t>Christopher Kelley, MHA</a:t>
            </a:r>
          </a:p>
          <a:p>
            <a:r>
              <a:rPr lang="en-US" sz="3600" dirty="0">
                <a:solidFill>
                  <a:schemeClr val="tx2"/>
                </a:solidFill>
                <a:latin typeface="Times New Roman" panose="02020603050405020304" pitchFamily="18" charset="0"/>
                <a:cs typeface="Times New Roman" panose="02020603050405020304" pitchFamily="18" charset="0"/>
              </a:rPr>
              <a:t>GHATP Trainee Tuscaloosa VAMC </a:t>
            </a:r>
          </a:p>
          <a:p>
            <a:r>
              <a:rPr lang="en-US" sz="3600" dirty="0">
                <a:solidFill>
                  <a:schemeClr val="tx2"/>
                </a:solidFill>
                <a:latin typeface="Times New Roman" panose="02020603050405020304" pitchFamily="18" charset="0"/>
                <a:cs typeface="Times New Roman" panose="02020603050405020304" pitchFamily="18" charset="0"/>
              </a:rPr>
              <a:t>GHATP Project</a:t>
            </a:r>
          </a:p>
          <a:p>
            <a:r>
              <a:rPr lang="en-US" sz="3600">
                <a:solidFill>
                  <a:schemeClr val="tx2"/>
                </a:solidFill>
                <a:latin typeface="Times New Roman" panose="02020603050405020304" pitchFamily="18" charset="0"/>
                <a:cs typeface="Times New Roman" panose="02020603050405020304" pitchFamily="18" charset="0"/>
              </a:rPr>
              <a:t>March 15</a:t>
            </a:r>
            <a:r>
              <a:rPr lang="en-US" sz="3600" dirty="0">
                <a:solidFill>
                  <a:schemeClr val="tx2"/>
                </a:solidFill>
                <a:latin typeface="Times New Roman" panose="02020603050405020304" pitchFamily="18" charset="0"/>
                <a:cs typeface="Times New Roman" panose="02020603050405020304" pitchFamily="18" charset="0"/>
              </a:rPr>
              <a:t>, 2021</a:t>
            </a:r>
          </a:p>
        </p:txBody>
      </p:sp>
      <p:pic>
        <p:nvPicPr>
          <p:cNvPr id="3" name="Video 2">
            <a:hlinkClick r:id="" action="ppaction://media"/>
            <a:extLst>
              <a:ext uri="{FF2B5EF4-FFF2-40B4-BE49-F238E27FC236}">
                <a16:creationId xmlns:a16="http://schemas.microsoft.com/office/drawing/2014/main" id="{60B4119B-D022-4B70-A5CB-93B5ABB8D619}"/>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6"/>
          <a:stretch>
            <a:fillRect/>
          </a:stretch>
        </p:blipFill>
        <p:spPr>
          <a:xfrm flipH="1" flipV="1">
            <a:off x="9144000" y="6812281"/>
            <a:ext cx="60959" cy="45719"/>
          </a:xfrm>
          <a:prstGeom prst="rect">
            <a:avLst/>
          </a:prstGeom>
        </p:spPr>
      </p:pic>
    </p:spTree>
    <p:extLst>
      <p:ext uri="{BB962C8B-B14F-4D97-AF65-F5344CB8AC3E}">
        <p14:creationId xmlns:p14="http://schemas.microsoft.com/office/powerpoint/2010/main" val="873874350"/>
      </p:ext>
    </p:extLst>
  </p:cSld>
  <p:clrMapOvr>
    <a:masterClrMapping/>
  </p:clrMapOvr>
  <mc:AlternateContent xmlns:mc="http://schemas.openxmlformats.org/markup-compatibility/2006" xmlns:p14="http://schemas.microsoft.com/office/powerpoint/2010/main">
    <mc:Choice Requires="p14">
      <p:transition spd="slow" p14:dur="2000" advTm="18236"/>
    </mc:Choice>
    <mc:Fallback xmlns="">
      <p:transition spd="slow" advTm="182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17E93DF-ADA1-4CE3-A5D3-0E33E8C47AA4}"/>
              </a:ext>
            </a:extLst>
          </p:cNvPr>
          <p:cNvSpPr>
            <a:spLocks noChangeArrowheads="1"/>
          </p:cNvSpPr>
          <p:nvPr/>
        </p:nvSpPr>
        <p:spPr bwMode="auto">
          <a:xfrm>
            <a:off x="158750" y="1207673"/>
            <a:ext cx="2514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Clr>
                <a:srgbClr val="000000"/>
              </a:buClr>
              <a:buSzPct val="100000"/>
            </a:pPr>
            <a:r>
              <a:rPr lang="en-US" altLang="en-US" sz="2400" b="1" dirty="0">
                <a:solidFill>
                  <a:srgbClr val="000000"/>
                </a:solidFill>
                <a:latin typeface="Arial Black" panose="020B0A04020102020204" pitchFamily="34" charset="0"/>
                <a:sym typeface="Arial" panose="020B0604020202020204" pitchFamily="34" charset="0"/>
              </a:rPr>
              <a:t>Overall Mean Scores</a:t>
            </a:r>
          </a:p>
        </p:txBody>
      </p:sp>
      <p:sp>
        <p:nvSpPr>
          <p:cNvPr id="5123" name="Rectangle 3">
            <a:extLst>
              <a:ext uri="{FF2B5EF4-FFF2-40B4-BE49-F238E27FC236}">
                <a16:creationId xmlns:a16="http://schemas.microsoft.com/office/drawing/2014/main" id="{B626D2B3-4E80-4135-8C6C-BE333423EEC0}"/>
              </a:ext>
            </a:extLst>
          </p:cNvPr>
          <p:cNvSpPr>
            <a:spLocks noChangeArrowheads="1"/>
          </p:cNvSpPr>
          <p:nvPr/>
        </p:nvSpPr>
        <p:spPr bwMode="auto">
          <a:xfrm>
            <a:off x="-152400" y="890172"/>
            <a:ext cx="6477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buClr>
                <a:srgbClr val="000000"/>
              </a:buClr>
              <a:buSzPct val="100000"/>
            </a:pPr>
            <a:r>
              <a:rPr lang="en-US" altLang="en-US" sz="2400" b="1" dirty="0">
                <a:solidFill>
                  <a:srgbClr val="000000"/>
                </a:solidFill>
                <a:latin typeface="Arial Black" panose="020B0A04020102020204" pitchFamily="34" charset="0"/>
                <a:sym typeface="Arial" panose="020B0604020202020204" pitchFamily="34" charset="0"/>
              </a:rPr>
              <a:t>   Medical Practice – All TVAMC Sites </a:t>
            </a:r>
          </a:p>
        </p:txBody>
      </p:sp>
      <p:sp>
        <p:nvSpPr>
          <p:cNvPr id="5124" name="Rectangle 4">
            <a:extLst>
              <a:ext uri="{FF2B5EF4-FFF2-40B4-BE49-F238E27FC236}">
                <a16:creationId xmlns:a16="http://schemas.microsoft.com/office/drawing/2014/main" id="{466AA08B-A7F2-47B7-9CBF-E6B675F5E3D0}"/>
              </a:ext>
            </a:extLst>
          </p:cNvPr>
          <p:cNvSpPr>
            <a:spLocks noChangeArrowheads="1"/>
          </p:cNvSpPr>
          <p:nvPr/>
        </p:nvSpPr>
        <p:spPr bwMode="auto">
          <a:xfrm>
            <a:off x="4762500" y="793750"/>
            <a:ext cx="39687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buClr>
                <a:srgbClr val="000000"/>
              </a:buClr>
              <a:buSzPct val="100000"/>
            </a:pPr>
            <a:endParaRPr lang="en-US" altLang="en-US" sz="1400" dirty="0">
              <a:solidFill>
                <a:srgbClr val="000000"/>
              </a:solidFill>
              <a:sym typeface="Arial" panose="020B0604020202020204" pitchFamily="34" charset="0"/>
            </a:endParaRPr>
          </a:p>
        </p:txBody>
      </p:sp>
      <p:sp>
        <p:nvSpPr>
          <p:cNvPr id="7" name="Rectangle 2">
            <a:extLst>
              <a:ext uri="{FF2B5EF4-FFF2-40B4-BE49-F238E27FC236}">
                <a16:creationId xmlns:a16="http://schemas.microsoft.com/office/drawing/2014/main" id="{5825B5D5-9941-443B-AA5A-981FA84E32EB}"/>
              </a:ext>
            </a:extLst>
          </p:cNvPr>
          <p:cNvSpPr>
            <a:spLocks noChangeArrowheads="1"/>
          </p:cNvSpPr>
          <p:nvPr/>
        </p:nvSpPr>
        <p:spPr bwMode="auto">
          <a:xfrm>
            <a:off x="6651072" y="5105400"/>
            <a:ext cx="2514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Clr>
                <a:srgbClr val="000000"/>
              </a:buClr>
              <a:buSzPct val="100000"/>
            </a:pPr>
            <a:r>
              <a:rPr lang="en-US" altLang="en-US" sz="1200" b="1" dirty="0">
                <a:solidFill>
                  <a:srgbClr val="000000"/>
                </a:solidFill>
                <a:latin typeface="Arial Black" panose="020B0A04020102020204" pitchFamily="34" charset="0"/>
                <a:sym typeface="Arial" panose="020B0604020202020204" pitchFamily="34" charset="0"/>
              </a:rPr>
              <a:t>n=Number of Respondents</a:t>
            </a:r>
          </a:p>
        </p:txBody>
      </p:sp>
      <p:graphicFrame>
        <p:nvGraphicFramePr>
          <p:cNvPr id="8" name="Group 6" descr="myTable">
            <a:extLst>
              <a:ext uri="{FF2B5EF4-FFF2-40B4-BE49-F238E27FC236}">
                <a16:creationId xmlns:a16="http://schemas.microsoft.com/office/drawing/2014/main" id="{27784A54-981A-4141-A09C-6657FFB5DC23}"/>
              </a:ext>
            </a:extLst>
          </p:cNvPr>
          <p:cNvGraphicFramePr>
            <a:graphicFrameLocks noGrp="1"/>
          </p:cNvGraphicFramePr>
          <p:nvPr>
            <p:extLst>
              <p:ext uri="{D42A27DB-BD31-4B8C-83A1-F6EECF244321}">
                <p14:modId xmlns:p14="http://schemas.microsoft.com/office/powerpoint/2010/main" val="2766960833"/>
              </p:ext>
            </p:extLst>
          </p:nvPr>
        </p:nvGraphicFramePr>
        <p:xfrm>
          <a:off x="174625" y="2159343"/>
          <a:ext cx="8794750" cy="2732160"/>
        </p:xfrm>
        <a:graphic>
          <a:graphicData uri="http://schemas.openxmlformats.org/drawingml/2006/table">
            <a:tbl>
              <a:tblPr/>
              <a:tblGrid>
                <a:gridCol w="2381250">
                  <a:extLst>
                    <a:ext uri="{9D8B030D-6E8A-4147-A177-3AD203B41FA5}">
                      <a16:colId xmlns:a16="http://schemas.microsoft.com/office/drawing/2014/main" val="463774952"/>
                    </a:ext>
                  </a:extLst>
                </a:gridCol>
                <a:gridCol w="801688">
                  <a:extLst>
                    <a:ext uri="{9D8B030D-6E8A-4147-A177-3AD203B41FA5}">
                      <a16:colId xmlns:a16="http://schemas.microsoft.com/office/drawing/2014/main" val="3982041326"/>
                    </a:ext>
                  </a:extLst>
                </a:gridCol>
                <a:gridCol w="801687">
                  <a:extLst>
                    <a:ext uri="{9D8B030D-6E8A-4147-A177-3AD203B41FA5}">
                      <a16:colId xmlns:a16="http://schemas.microsoft.com/office/drawing/2014/main" val="235660550"/>
                    </a:ext>
                  </a:extLst>
                </a:gridCol>
                <a:gridCol w="801688">
                  <a:extLst>
                    <a:ext uri="{9D8B030D-6E8A-4147-A177-3AD203B41FA5}">
                      <a16:colId xmlns:a16="http://schemas.microsoft.com/office/drawing/2014/main" val="1363866227"/>
                    </a:ext>
                  </a:extLst>
                </a:gridCol>
                <a:gridCol w="801687">
                  <a:extLst>
                    <a:ext uri="{9D8B030D-6E8A-4147-A177-3AD203B41FA5}">
                      <a16:colId xmlns:a16="http://schemas.microsoft.com/office/drawing/2014/main" val="1766111257"/>
                    </a:ext>
                  </a:extLst>
                </a:gridCol>
                <a:gridCol w="801688">
                  <a:extLst>
                    <a:ext uri="{9D8B030D-6E8A-4147-A177-3AD203B41FA5}">
                      <a16:colId xmlns:a16="http://schemas.microsoft.com/office/drawing/2014/main" val="1281290739"/>
                    </a:ext>
                  </a:extLst>
                </a:gridCol>
                <a:gridCol w="801687">
                  <a:extLst>
                    <a:ext uri="{9D8B030D-6E8A-4147-A177-3AD203B41FA5}">
                      <a16:colId xmlns:a16="http://schemas.microsoft.com/office/drawing/2014/main" val="3528804822"/>
                    </a:ext>
                  </a:extLst>
                </a:gridCol>
                <a:gridCol w="801688">
                  <a:extLst>
                    <a:ext uri="{9D8B030D-6E8A-4147-A177-3AD203B41FA5}">
                      <a16:colId xmlns:a16="http://schemas.microsoft.com/office/drawing/2014/main" val="3165514329"/>
                    </a:ext>
                  </a:extLst>
                </a:gridCol>
                <a:gridCol w="801687">
                  <a:extLst>
                    <a:ext uri="{9D8B030D-6E8A-4147-A177-3AD203B41FA5}">
                      <a16:colId xmlns:a16="http://schemas.microsoft.com/office/drawing/2014/main" val="2082093527"/>
                    </a:ext>
                  </a:extLst>
                </a:gridCol>
              </a:tblGrid>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Standard Scores</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2018</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2019</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2020</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2021</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50651086"/>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600" b="0" i="0" u="none" strike="noStrike" cap="none" normalizeH="0" baseline="0">
                          <a:ln>
                            <a:noFill/>
                          </a:ln>
                          <a:solidFill>
                            <a:schemeClr val="tx1"/>
                          </a:solidFill>
                          <a:effectLst/>
                          <a:latin typeface="Verdana" panose="020B0604030504040204" pitchFamily="34" charset="0"/>
                        </a:rPr>
                        <a:t>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Score</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n</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Score</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n</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Score</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n</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Score</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n</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extLst>
                  <a:ext uri="{0D108BD9-81ED-4DB2-BD59-A6C34878D82A}">
                    <a16:rowId xmlns:a16="http://schemas.microsoft.com/office/drawing/2014/main" val="2993482033"/>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Overall</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84.8</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2336</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86.4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3517</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87.7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1976</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87.7</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chemeClr val="tx1"/>
                          </a:solidFill>
                          <a:effectLst/>
                          <a:latin typeface="Verdana" panose="020B0604030504040204" pitchFamily="34" charset="0"/>
                        </a:rPr>
                        <a:t>618</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EDF5F7"/>
                    </a:solidFill>
                  </a:tcPr>
                </a:tc>
                <a:extLst>
                  <a:ext uri="{0D108BD9-81ED-4DB2-BD59-A6C34878D82A}">
                    <a16:rowId xmlns:a16="http://schemas.microsoft.com/office/drawing/2014/main" val="230504844"/>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Access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81.1</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2206</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83.2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3334</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84.2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1876</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83.2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cap="flat">
                      <a:noFill/>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584</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cap="flat">
                      <a:noFill/>
                    </a:lnB>
                    <a:lnTlToBr>
                      <a:noFill/>
                    </a:lnTlToBr>
                    <a:lnBlToTr>
                      <a:noFill/>
                    </a:lnBlToTr>
                    <a:solidFill>
                      <a:srgbClr val="EDF5F7"/>
                    </a:solidFill>
                  </a:tcPr>
                </a:tc>
                <a:extLst>
                  <a:ext uri="{0D108BD9-81ED-4DB2-BD59-A6C34878D82A}">
                    <a16:rowId xmlns:a16="http://schemas.microsoft.com/office/drawing/2014/main" val="785010145"/>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Moving Through Your Visit</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77.2</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2257</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78.9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3404</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82.8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1900</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82.8</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591</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solidFill>
                      <a:srgbClr val="EDF5F7"/>
                    </a:solidFill>
                  </a:tcPr>
                </a:tc>
                <a:extLst>
                  <a:ext uri="{0D108BD9-81ED-4DB2-BD59-A6C34878D82A}">
                    <a16:rowId xmlns:a16="http://schemas.microsoft.com/office/drawing/2014/main" val="3124329472"/>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Nurse/Assistant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87.3</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2248</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89.0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3407</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90.4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1891</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90.4</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586</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solidFill>
                      <a:srgbClr val="EDF5F7"/>
                    </a:solidFill>
                  </a:tcPr>
                </a:tc>
                <a:extLst>
                  <a:ext uri="{0D108BD9-81ED-4DB2-BD59-A6C34878D82A}">
                    <a16:rowId xmlns:a16="http://schemas.microsoft.com/office/drawing/2014/main" val="2991519023"/>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Care Provider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86.3</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2299</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88.3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3468</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89.0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1929</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89.2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599</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solidFill>
                      <a:srgbClr val="EDF5F7"/>
                    </a:solidFill>
                  </a:tcPr>
                </a:tc>
                <a:extLst>
                  <a:ext uri="{0D108BD9-81ED-4DB2-BD59-A6C34878D82A}">
                    <a16:rowId xmlns:a16="http://schemas.microsoft.com/office/drawing/2014/main" val="2420167691"/>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Personal Issues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89.3</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2276</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90.4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3418</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90.1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1837</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90.1</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578</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solidFill>
                      <a:srgbClr val="EDF5F7"/>
                    </a:solidFill>
                  </a:tcPr>
                </a:tc>
                <a:extLst>
                  <a:ext uri="{0D108BD9-81ED-4DB2-BD59-A6C34878D82A}">
                    <a16:rowId xmlns:a16="http://schemas.microsoft.com/office/drawing/2014/main" val="1174108948"/>
                  </a:ext>
                </a:extLst>
              </a:tr>
              <a:tr h="203200">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Overall Assessment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88.1</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2297</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89.4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3473</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90.9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1923</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90.9</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w="6350" cap="flat" cmpd="sng" algn="ctr">
                      <a:solidFill>
                        <a:srgbClr val="8BB3CD"/>
                      </a:solidFill>
                      <a:prstDash val="solid"/>
                      <a:round/>
                      <a:headEnd type="none" w="med" len="med"/>
                      <a:tailEnd type="none" w="med" len="med"/>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dirty="0">
                          <a:ln>
                            <a:noFill/>
                          </a:ln>
                          <a:solidFill>
                            <a:srgbClr val="000000"/>
                          </a:solidFill>
                          <a:effectLst/>
                          <a:latin typeface="Verdana" panose="020B0604030504040204" pitchFamily="34" charset="0"/>
                        </a:rPr>
                        <a:t>594</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w="6350" cap="flat" cmpd="sng" algn="ctr">
                      <a:solidFill>
                        <a:srgbClr val="8BB3CD"/>
                      </a:solidFill>
                      <a:prstDash val="solid"/>
                      <a:round/>
                      <a:headEnd type="none" w="med" len="med"/>
                      <a:tailEnd type="none" w="med" len="med"/>
                    </a:lnB>
                    <a:lnTlToBr>
                      <a:noFill/>
                    </a:lnTlToBr>
                    <a:lnBlToTr>
                      <a:noFill/>
                    </a:lnBlToTr>
                    <a:solidFill>
                      <a:srgbClr val="EDF5F7"/>
                    </a:solidFill>
                  </a:tcPr>
                </a:tc>
                <a:extLst>
                  <a:ext uri="{0D108BD9-81ED-4DB2-BD59-A6C34878D82A}">
                    <a16:rowId xmlns:a16="http://schemas.microsoft.com/office/drawing/2014/main" val="898818694"/>
                  </a:ext>
                </a:extLst>
              </a:tr>
            </a:tbl>
          </a:graphicData>
        </a:graphic>
      </p:graphicFrame>
      <p:pic>
        <p:nvPicPr>
          <p:cNvPr id="9" name="Video 8">
            <a:hlinkClick r:id="" action="ppaction://media"/>
            <a:extLst>
              <a:ext uri="{FF2B5EF4-FFF2-40B4-BE49-F238E27FC236}">
                <a16:creationId xmlns:a16="http://schemas.microsoft.com/office/drawing/2014/main" id="{77862ECE-9278-48C8-B9A6-12601F5F0E17}"/>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flipH="1" flipV="1">
            <a:off x="9143999" y="6857999"/>
            <a:ext cx="60959" cy="45719"/>
          </a:xfrm>
          <a:prstGeom prst="rect">
            <a:avLst/>
          </a:prstGeom>
        </p:spPr>
      </p:pic>
    </p:spTree>
    <p:extLst>
      <p:ext uri="{BB962C8B-B14F-4D97-AF65-F5344CB8AC3E}">
        <p14:creationId xmlns:p14="http://schemas.microsoft.com/office/powerpoint/2010/main" val="2443791763"/>
      </p:ext>
    </p:extLst>
  </p:cSld>
  <p:clrMapOvr>
    <a:masterClrMapping/>
  </p:clrMapOvr>
  <mc:AlternateContent xmlns:mc="http://schemas.openxmlformats.org/markup-compatibility/2006" xmlns:p14="http://schemas.microsoft.com/office/powerpoint/2010/main">
    <mc:Choice Requires="p14">
      <p:transition spd="slow" p14:dur="2000" advTm="43956"/>
    </mc:Choice>
    <mc:Fallback xmlns="">
      <p:transition spd="slow" advTm="439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a:cxnSpLocks/>
          </p:cNvCxnSpPr>
          <p:nvPr/>
        </p:nvCxnSpPr>
        <p:spPr bwMode="auto">
          <a:xfrm flipH="1">
            <a:off x="4518204" y="1697182"/>
            <a:ext cx="4521887" cy="188147"/>
          </a:xfrm>
          <a:prstGeom prst="line">
            <a:avLst/>
          </a:prstGeom>
          <a:noFill/>
          <a:ln w="9525" cap="flat" cmpd="sng" algn="ctr">
            <a:noFill/>
            <a:prstDash val="solid"/>
            <a:round/>
            <a:headEnd type="none" w="med" len="med"/>
            <a:tailEnd type="none" w="med" len="med"/>
          </a:ln>
          <a:effectLst/>
        </p:spPr>
      </p:cxnSp>
      <p:sp>
        <p:nvSpPr>
          <p:cNvPr id="5" name="TextBox 4">
            <a:extLst>
              <a:ext uri="{FF2B5EF4-FFF2-40B4-BE49-F238E27FC236}">
                <a16:creationId xmlns:a16="http://schemas.microsoft.com/office/drawing/2014/main" id="{3D4D0E64-DCC8-437F-9A6D-47F79399C019}"/>
              </a:ext>
            </a:extLst>
          </p:cNvPr>
          <p:cNvSpPr txBox="1"/>
          <p:nvPr/>
        </p:nvSpPr>
        <p:spPr>
          <a:xfrm>
            <a:off x="2743200" y="76200"/>
            <a:ext cx="3886200" cy="461665"/>
          </a:xfrm>
          <a:prstGeom prst="rect">
            <a:avLst/>
          </a:prstGeom>
          <a:noFill/>
        </p:spPr>
        <p:txBody>
          <a:bodyPr wrap="square" rtlCol="0">
            <a:spAutoFit/>
          </a:bodyPr>
          <a:lstStyle/>
          <a:p>
            <a:r>
              <a:rPr lang="en-US" sz="2400" b="1" dirty="0"/>
              <a:t>Survey Response Reminder</a:t>
            </a:r>
          </a:p>
        </p:txBody>
      </p:sp>
      <p:pic>
        <p:nvPicPr>
          <p:cNvPr id="3" name="Picture 2">
            <a:extLst>
              <a:ext uri="{FF2B5EF4-FFF2-40B4-BE49-F238E27FC236}">
                <a16:creationId xmlns:a16="http://schemas.microsoft.com/office/drawing/2014/main" id="{99FE6A48-B590-BC4F-937E-70AB10339D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00" y="609600"/>
            <a:ext cx="7391400" cy="5240482"/>
          </a:xfrm>
          <a:prstGeom prst="rect">
            <a:avLst/>
          </a:prstGeom>
        </p:spPr>
      </p:pic>
      <p:pic>
        <p:nvPicPr>
          <p:cNvPr id="6" name="Video 5">
            <a:hlinkClick r:id="" action="ppaction://media"/>
            <a:extLst>
              <a:ext uri="{FF2B5EF4-FFF2-40B4-BE49-F238E27FC236}">
                <a16:creationId xmlns:a16="http://schemas.microsoft.com/office/drawing/2014/main" id="{8BE49677-462A-40B3-89B1-540EB77739EA}"/>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6"/>
          <a:stretch>
            <a:fillRect/>
          </a:stretch>
        </p:blipFill>
        <p:spPr>
          <a:xfrm flipH="1" flipV="1">
            <a:off x="9143999" y="6857999"/>
            <a:ext cx="60959" cy="45719"/>
          </a:xfrm>
          <a:prstGeom prst="rect">
            <a:avLst/>
          </a:prstGeom>
        </p:spPr>
      </p:pic>
    </p:spTree>
    <p:extLst>
      <p:ext uri="{BB962C8B-B14F-4D97-AF65-F5344CB8AC3E}">
        <p14:creationId xmlns:p14="http://schemas.microsoft.com/office/powerpoint/2010/main" val="1241698527"/>
      </p:ext>
    </p:extLst>
  </p:cSld>
  <p:clrMapOvr>
    <a:masterClrMapping/>
  </p:clrMapOvr>
  <mc:AlternateContent xmlns:mc="http://schemas.openxmlformats.org/markup-compatibility/2006" xmlns:p14="http://schemas.microsoft.com/office/powerpoint/2010/main">
    <mc:Choice Requires="p14">
      <p:transition spd="slow" p14:dur="2000" advTm="60106"/>
    </mc:Choice>
    <mc:Fallback xmlns="">
      <p:transition spd="slow" advTm="601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17E93DF-ADA1-4CE3-A5D3-0E33E8C47AA4}"/>
              </a:ext>
            </a:extLst>
          </p:cNvPr>
          <p:cNvSpPr>
            <a:spLocks noChangeArrowheads="1"/>
          </p:cNvSpPr>
          <p:nvPr/>
        </p:nvSpPr>
        <p:spPr bwMode="auto">
          <a:xfrm>
            <a:off x="158750" y="1207673"/>
            <a:ext cx="2514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Clr>
                <a:srgbClr val="000000"/>
              </a:buClr>
              <a:buSzPct val="100000"/>
            </a:pPr>
            <a:r>
              <a:rPr lang="en-US" altLang="en-US" sz="2400" b="1" dirty="0">
                <a:solidFill>
                  <a:srgbClr val="000000"/>
                </a:solidFill>
                <a:latin typeface="Arial Black" panose="020B0A04020102020204" pitchFamily="34" charset="0"/>
                <a:sym typeface="Arial" panose="020B0604020202020204" pitchFamily="34" charset="0"/>
              </a:rPr>
              <a:t>Overall Mean Scores</a:t>
            </a:r>
          </a:p>
        </p:txBody>
      </p:sp>
      <p:sp>
        <p:nvSpPr>
          <p:cNvPr id="5123" name="Rectangle 3">
            <a:extLst>
              <a:ext uri="{FF2B5EF4-FFF2-40B4-BE49-F238E27FC236}">
                <a16:creationId xmlns:a16="http://schemas.microsoft.com/office/drawing/2014/main" id="{B626D2B3-4E80-4135-8C6C-BE333423EEC0}"/>
              </a:ext>
            </a:extLst>
          </p:cNvPr>
          <p:cNvSpPr>
            <a:spLocks noChangeArrowheads="1"/>
          </p:cNvSpPr>
          <p:nvPr/>
        </p:nvSpPr>
        <p:spPr bwMode="auto">
          <a:xfrm>
            <a:off x="3200400" y="890172"/>
            <a:ext cx="3733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buClr>
                <a:srgbClr val="000000"/>
              </a:buClr>
              <a:buSzPct val="100000"/>
            </a:pPr>
            <a:r>
              <a:rPr lang="en-US" altLang="en-US" sz="2400" b="1" dirty="0">
                <a:solidFill>
                  <a:srgbClr val="000000"/>
                </a:solidFill>
                <a:latin typeface="Arial Black" panose="020B0A04020102020204" pitchFamily="34" charset="0"/>
                <a:sym typeface="Arial" panose="020B0604020202020204" pitchFamily="34" charset="0"/>
              </a:rPr>
              <a:t>Medical Practice - Smith, Christopher F.</a:t>
            </a:r>
          </a:p>
        </p:txBody>
      </p:sp>
      <p:sp>
        <p:nvSpPr>
          <p:cNvPr id="5124" name="Rectangle 4">
            <a:extLst>
              <a:ext uri="{FF2B5EF4-FFF2-40B4-BE49-F238E27FC236}">
                <a16:creationId xmlns:a16="http://schemas.microsoft.com/office/drawing/2014/main" id="{466AA08B-A7F2-47B7-9CBF-E6B675F5E3D0}"/>
              </a:ext>
            </a:extLst>
          </p:cNvPr>
          <p:cNvSpPr>
            <a:spLocks noChangeArrowheads="1"/>
          </p:cNvSpPr>
          <p:nvPr/>
        </p:nvSpPr>
        <p:spPr bwMode="auto">
          <a:xfrm>
            <a:off x="4762500" y="793750"/>
            <a:ext cx="39687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buClr>
                <a:srgbClr val="000000"/>
              </a:buClr>
              <a:buSzPct val="100000"/>
            </a:pPr>
            <a:endParaRPr lang="en-US" altLang="en-US" sz="1400" dirty="0">
              <a:solidFill>
                <a:srgbClr val="000000"/>
              </a:solidFill>
              <a:sym typeface="Arial" panose="020B0604020202020204" pitchFamily="34" charset="0"/>
            </a:endParaRPr>
          </a:p>
        </p:txBody>
      </p:sp>
      <p:sp>
        <p:nvSpPr>
          <p:cNvPr id="6" name="Rectangle 2">
            <a:extLst>
              <a:ext uri="{FF2B5EF4-FFF2-40B4-BE49-F238E27FC236}">
                <a16:creationId xmlns:a16="http://schemas.microsoft.com/office/drawing/2014/main" id="{1AB4754A-A220-4EA5-9813-294B1D2F0136}"/>
              </a:ext>
            </a:extLst>
          </p:cNvPr>
          <p:cNvSpPr>
            <a:spLocks noChangeArrowheads="1"/>
          </p:cNvSpPr>
          <p:nvPr/>
        </p:nvSpPr>
        <p:spPr bwMode="auto">
          <a:xfrm>
            <a:off x="6651072" y="5105400"/>
            <a:ext cx="2514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Clr>
                <a:srgbClr val="000000"/>
              </a:buClr>
              <a:buSzPct val="100000"/>
            </a:pPr>
            <a:r>
              <a:rPr lang="en-US" altLang="en-US" sz="1200" b="1" dirty="0">
                <a:solidFill>
                  <a:srgbClr val="000000"/>
                </a:solidFill>
                <a:latin typeface="Arial Black" panose="020B0A04020102020204" pitchFamily="34" charset="0"/>
                <a:sym typeface="Arial" panose="020B0604020202020204" pitchFamily="34" charset="0"/>
              </a:rPr>
              <a:t>n=Number of Respondents</a:t>
            </a:r>
          </a:p>
        </p:txBody>
      </p:sp>
      <p:graphicFrame>
        <p:nvGraphicFramePr>
          <p:cNvPr id="8" name="Group 6" descr="myTable">
            <a:extLst>
              <a:ext uri="{FF2B5EF4-FFF2-40B4-BE49-F238E27FC236}">
                <a16:creationId xmlns:a16="http://schemas.microsoft.com/office/drawing/2014/main" id="{C11F871F-049A-44A3-BD38-BC839CE3AC4E}"/>
              </a:ext>
            </a:extLst>
          </p:cNvPr>
          <p:cNvGraphicFramePr>
            <a:graphicFrameLocks noGrp="1"/>
          </p:cNvGraphicFramePr>
          <p:nvPr>
            <p:extLst>
              <p:ext uri="{D42A27DB-BD31-4B8C-83A1-F6EECF244321}">
                <p14:modId xmlns:p14="http://schemas.microsoft.com/office/powerpoint/2010/main" val="2106651032"/>
              </p:ext>
            </p:extLst>
          </p:nvPr>
        </p:nvGraphicFramePr>
        <p:xfrm>
          <a:off x="174625" y="2141866"/>
          <a:ext cx="8794750" cy="2732160"/>
        </p:xfrm>
        <a:graphic>
          <a:graphicData uri="http://schemas.openxmlformats.org/drawingml/2006/table">
            <a:tbl>
              <a:tblPr/>
              <a:tblGrid>
                <a:gridCol w="2381250">
                  <a:extLst>
                    <a:ext uri="{9D8B030D-6E8A-4147-A177-3AD203B41FA5}">
                      <a16:colId xmlns:a16="http://schemas.microsoft.com/office/drawing/2014/main" val="1554960593"/>
                    </a:ext>
                  </a:extLst>
                </a:gridCol>
                <a:gridCol w="801688">
                  <a:extLst>
                    <a:ext uri="{9D8B030D-6E8A-4147-A177-3AD203B41FA5}">
                      <a16:colId xmlns:a16="http://schemas.microsoft.com/office/drawing/2014/main" val="3322376442"/>
                    </a:ext>
                  </a:extLst>
                </a:gridCol>
                <a:gridCol w="801687">
                  <a:extLst>
                    <a:ext uri="{9D8B030D-6E8A-4147-A177-3AD203B41FA5}">
                      <a16:colId xmlns:a16="http://schemas.microsoft.com/office/drawing/2014/main" val="1867568737"/>
                    </a:ext>
                  </a:extLst>
                </a:gridCol>
                <a:gridCol w="801688">
                  <a:extLst>
                    <a:ext uri="{9D8B030D-6E8A-4147-A177-3AD203B41FA5}">
                      <a16:colId xmlns:a16="http://schemas.microsoft.com/office/drawing/2014/main" val="1402736480"/>
                    </a:ext>
                  </a:extLst>
                </a:gridCol>
                <a:gridCol w="801687">
                  <a:extLst>
                    <a:ext uri="{9D8B030D-6E8A-4147-A177-3AD203B41FA5}">
                      <a16:colId xmlns:a16="http://schemas.microsoft.com/office/drawing/2014/main" val="3946102609"/>
                    </a:ext>
                  </a:extLst>
                </a:gridCol>
                <a:gridCol w="801688">
                  <a:extLst>
                    <a:ext uri="{9D8B030D-6E8A-4147-A177-3AD203B41FA5}">
                      <a16:colId xmlns:a16="http://schemas.microsoft.com/office/drawing/2014/main" val="2824679774"/>
                    </a:ext>
                  </a:extLst>
                </a:gridCol>
                <a:gridCol w="801687">
                  <a:extLst>
                    <a:ext uri="{9D8B030D-6E8A-4147-A177-3AD203B41FA5}">
                      <a16:colId xmlns:a16="http://schemas.microsoft.com/office/drawing/2014/main" val="1263473083"/>
                    </a:ext>
                  </a:extLst>
                </a:gridCol>
                <a:gridCol w="801688">
                  <a:extLst>
                    <a:ext uri="{9D8B030D-6E8A-4147-A177-3AD203B41FA5}">
                      <a16:colId xmlns:a16="http://schemas.microsoft.com/office/drawing/2014/main" val="1749153143"/>
                    </a:ext>
                  </a:extLst>
                </a:gridCol>
                <a:gridCol w="801687">
                  <a:extLst>
                    <a:ext uri="{9D8B030D-6E8A-4147-A177-3AD203B41FA5}">
                      <a16:colId xmlns:a16="http://schemas.microsoft.com/office/drawing/2014/main" val="721120707"/>
                    </a:ext>
                  </a:extLst>
                </a:gridCol>
              </a:tblGrid>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Standard Scores</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Dec '20</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dirty="0">
                          <a:ln>
                            <a:noFill/>
                          </a:ln>
                          <a:solidFill>
                            <a:srgbClr val="8C8E8D"/>
                          </a:solidFill>
                          <a:effectLst/>
                          <a:latin typeface="Verdana" panose="020B0604030504040204" pitchFamily="34" charset="0"/>
                        </a:rPr>
                        <a:t>Jan '21</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Feb '21</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Mar '21</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4206528858"/>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600" b="0" i="0" u="none" strike="noStrike" cap="none" normalizeH="0" baseline="0">
                          <a:ln>
                            <a:noFill/>
                          </a:ln>
                          <a:solidFill>
                            <a:schemeClr val="tx1"/>
                          </a:solidFill>
                          <a:effectLst/>
                          <a:latin typeface="Verdana" panose="020B0604030504040204" pitchFamily="34" charset="0"/>
                        </a:rPr>
                        <a:t>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Score</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n</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Score</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n</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Score</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n</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Score</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n</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extLst>
                  <a:ext uri="{0D108BD9-81ED-4DB2-BD59-A6C34878D82A}">
                    <a16:rowId xmlns:a16="http://schemas.microsoft.com/office/drawing/2014/main" val="1969759959"/>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Overall</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93.3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6</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90.6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22</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91.7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24</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89.6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chemeClr val="tx1"/>
                          </a:solidFill>
                          <a:effectLst/>
                          <a:latin typeface="Verdana" panose="020B0604030504040204" pitchFamily="34" charset="0"/>
                        </a:rPr>
                        <a:t>2</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EDF5F7"/>
                    </a:solidFill>
                  </a:tcPr>
                </a:tc>
                <a:extLst>
                  <a:ext uri="{0D108BD9-81ED-4DB2-BD59-A6C34878D82A}">
                    <a16:rowId xmlns:a16="http://schemas.microsoft.com/office/drawing/2014/main" val="1327087033"/>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Access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89.6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6</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89.3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21</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85.9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23</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93.8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cap="flat">
                      <a:noFill/>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cap="flat">
                      <a:noFill/>
                    </a:lnB>
                    <a:lnTlToBr>
                      <a:noFill/>
                    </a:lnTlToBr>
                    <a:lnBlToTr>
                      <a:noFill/>
                    </a:lnBlToTr>
                    <a:solidFill>
                      <a:srgbClr val="EDF5F7"/>
                    </a:solidFill>
                  </a:tcPr>
                </a:tc>
                <a:extLst>
                  <a:ext uri="{0D108BD9-81ED-4DB2-BD59-A6C34878D82A}">
                    <a16:rowId xmlns:a16="http://schemas.microsoft.com/office/drawing/2014/main" val="649965522"/>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Moving Through Your Visit</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87.5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6</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84.7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22</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85.9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24</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87.5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solidFill>
                      <a:srgbClr val="EDF5F7"/>
                    </a:solidFill>
                  </a:tcPr>
                </a:tc>
                <a:extLst>
                  <a:ext uri="{0D108BD9-81ED-4DB2-BD59-A6C34878D82A}">
                    <a16:rowId xmlns:a16="http://schemas.microsoft.com/office/drawing/2014/main" val="56409052"/>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Nurse/Assistant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95.8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6</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92.1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19</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92.6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22</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93.8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solidFill>
                      <a:srgbClr val="EDF5F7"/>
                    </a:solidFill>
                  </a:tcPr>
                </a:tc>
                <a:extLst>
                  <a:ext uri="{0D108BD9-81ED-4DB2-BD59-A6C34878D82A}">
                    <a16:rowId xmlns:a16="http://schemas.microsoft.com/office/drawing/2014/main" val="2859490558"/>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Care Provider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95.0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6</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94.5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21</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94.4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24</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87.5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solidFill>
                      <a:srgbClr val="EDF5F7"/>
                    </a:solidFill>
                  </a:tcPr>
                </a:tc>
                <a:extLst>
                  <a:ext uri="{0D108BD9-81ED-4DB2-BD59-A6C34878D82A}">
                    <a16:rowId xmlns:a16="http://schemas.microsoft.com/office/drawing/2014/main" val="1322402365"/>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Personal Issues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100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6</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93.5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21</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95.5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22</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87.5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solidFill>
                      <a:srgbClr val="EDF5F7"/>
                    </a:solidFill>
                  </a:tcPr>
                </a:tc>
                <a:extLst>
                  <a:ext uri="{0D108BD9-81ED-4DB2-BD59-A6C34878D82A}">
                    <a16:rowId xmlns:a16="http://schemas.microsoft.com/office/drawing/2014/main" val="3530747994"/>
                  </a:ext>
                </a:extLst>
              </a:tr>
              <a:tr h="203200">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Overall Assessment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91.7</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6</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91.5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22</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95.8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24</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87.5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w="6350" cap="flat" cmpd="sng" algn="ctr">
                      <a:solidFill>
                        <a:srgbClr val="8BB3CD"/>
                      </a:solidFill>
                      <a:prstDash val="solid"/>
                      <a:round/>
                      <a:headEnd type="none" w="med" len="med"/>
                      <a:tailEnd type="none" w="med" len="med"/>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dirty="0">
                          <a:ln>
                            <a:noFill/>
                          </a:ln>
                          <a:solidFill>
                            <a:srgbClr val="000000"/>
                          </a:solidFill>
                          <a:effectLst/>
                          <a:latin typeface="Verdana" panose="020B0604030504040204" pitchFamily="34" charset="0"/>
                        </a:rPr>
                        <a:t>2</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w="6350" cap="flat" cmpd="sng" algn="ctr">
                      <a:solidFill>
                        <a:srgbClr val="8BB3CD"/>
                      </a:solidFill>
                      <a:prstDash val="solid"/>
                      <a:round/>
                      <a:headEnd type="none" w="med" len="med"/>
                      <a:tailEnd type="none" w="med" len="med"/>
                    </a:lnB>
                    <a:lnTlToBr>
                      <a:noFill/>
                    </a:lnTlToBr>
                    <a:lnBlToTr>
                      <a:noFill/>
                    </a:lnBlToTr>
                    <a:solidFill>
                      <a:srgbClr val="EDF5F7"/>
                    </a:solidFill>
                  </a:tcPr>
                </a:tc>
                <a:extLst>
                  <a:ext uri="{0D108BD9-81ED-4DB2-BD59-A6C34878D82A}">
                    <a16:rowId xmlns:a16="http://schemas.microsoft.com/office/drawing/2014/main" val="1826062478"/>
                  </a:ext>
                </a:extLst>
              </a:tr>
            </a:tbl>
          </a:graphicData>
        </a:graphic>
      </p:graphicFrame>
      <p:pic>
        <p:nvPicPr>
          <p:cNvPr id="18" name="Video 17">
            <a:hlinkClick r:id="" action="ppaction://media"/>
            <a:extLst>
              <a:ext uri="{FF2B5EF4-FFF2-40B4-BE49-F238E27FC236}">
                <a16:creationId xmlns:a16="http://schemas.microsoft.com/office/drawing/2014/main" id="{2AC42EA1-2017-4CF4-8AC1-D5E8143DC949}"/>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flipH="1" flipV="1">
            <a:off x="9143999" y="6857999"/>
            <a:ext cx="60959" cy="45719"/>
          </a:xfrm>
          <a:prstGeom prst="rect">
            <a:avLst/>
          </a:prstGeom>
        </p:spPr>
      </p:pic>
    </p:spTree>
    <p:extLst>
      <p:ext uri="{BB962C8B-B14F-4D97-AF65-F5344CB8AC3E}">
        <p14:creationId xmlns:p14="http://schemas.microsoft.com/office/powerpoint/2010/main" val="3324144115"/>
      </p:ext>
    </p:extLst>
  </p:cSld>
  <p:clrMapOvr>
    <a:masterClrMapping/>
  </p:clrMapOvr>
  <mc:AlternateContent xmlns:mc="http://schemas.openxmlformats.org/markup-compatibility/2006" xmlns:p14="http://schemas.microsoft.com/office/powerpoint/2010/main">
    <mc:Choice Requires="p14">
      <p:transition spd="slow" p14:dur="2000" advTm="8960"/>
    </mc:Choice>
    <mc:Fallback xmlns="">
      <p:transition spd="slow" advTm="8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a:cxnSpLocks/>
          </p:cNvCxnSpPr>
          <p:nvPr/>
        </p:nvCxnSpPr>
        <p:spPr bwMode="auto">
          <a:xfrm flipH="1">
            <a:off x="4518204" y="1697182"/>
            <a:ext cx="4521887" cy="188147"/>
          </a:xfrm>
          <a:prstGeom prst="line">
            <a:avLst/>
          </a:prstGeom>
          <a:noFill/>
          <a:ln w="9525" cap="flat" cmpd="sng" algn="ctr">
            <a:noFill/>
            <a:prstDash val="solid"/>
            <a:round/>
            <a:headEnd type="none" w="med" len="med"/>
            <a:tailEnd type="none" w="med" len="med"/>
          </a:ln>
          <a:effectLst/>
        </p:spPr>
      </p:cxnSp>
      <p:sp>
        <p:nvSpPr>
          <p:cNvPr id="4" name="TextBox 3">
            <a:extLst>
              <a:ext uri="{FF2B5EF4-FFF2-40B4-BE49-F238E27FC236}">
                <a16:creationId xmlns:a16="http://schemas.microsoft.com/office/drawing/2014/main" id="{1C22FA0E-9327-43E2-B04B-6D6B98C2F779}"/>
              </a:ext>
            </a:extLst>
          </p:cNvPr>
          <p:cNvSpPr txBox="1"/>
          <p:nvPr/>
        </p:nvSpPr>
        <p:spPr>
          <a:xfrm>
            <a:off x="381000" y="537865"/>
            <a:ext cx="8153400" cy="4939814"/>
          </a:xfrm>
          <a:prstGeom prst="rect">
            <a:avLst/>
          </a:prstGeom>
          <a:noFill/>
        </p:spPr>
        <p:txBody>
          <a:bodyPr wrap="square" rtlCol="0">
            <a:spAutoFit/>
          </a:bodyPr>
          <a:lstStyle/>
          <a:p>
            <a:r>
              <a:rPr lang="en-US" sz="1500" b="1" u="sng" dirty="0"/>
              <a:t>Emphasize communication skills and caring behaviors</a:t>
            </a:r>
          </a:p>
          <a:p>
            <a:r>
              <a:rPr lang="en-US" sz="1500" dirty="0"/>
              <a:t>What and how we communicate informs patients’ perceptions of competence and caring. Improving providers’ communication skills reduces errors, and improves care coordination, engagement, and patients’ perceptions about the care experience—all important safety, quality, and experience considerations with an impact on the bottom line.</a:t>
            </a:r>
          </a:p>
          <a:p>
            <a:endParaRPr lang="en-US" sz="1500" dirty="0"/>
          </a:p>
          <a:p>
            <a:r>
              <a:rPr lang="en-US" sz="1500" b="1" u="sng" dirty="0"/>
              <a:t>Incorporate service recovery into behavior standards</a:t>
            </a:r>
          </a:p>
          <a:p>
            <a:pPr marL="285750" indent="-285750">
              <a:buFont typeface="Arial" panose="020B0604020202020204" pitchFamily="34" charset="0"/>
              <a:buChar char="•"/>
            </a:pPr>
            <a:r>
              <a:rPr lang="en-US" sz="1500" dirty="0"/>
              <a:t>Empower all staff to use service recovery methods and skills to meet patients’ needs when visits do not go as expected.</a:t>
            </a:r>
          </a:p>
          <a:p>
            <a:pPr marL="285750" indent="-285750">
              <a:buFont typeface="Arial" panose="020B0604020202020204" pitchFamily="34" charset="0"/>
              <a:buChar char="•"/>
            </a:pPr>
            <a:r>
              <a:rPr lang="en-US" sz="1500" dirty="0"/>
              <a:t>Provide people with tools to draw upon when they need to apologize and recover service.</a:t>
            </a:r>
          </a:p>
          <a:p>
            <a:pPr marL="285750" indent="-285750">
              <a:buFont typeface="Arial" panose="020B0604020202020204" pitchFamily="34" charset="0"/>
              <a:buChar char="•"/>
            </a:pPr>
            <a:r>
              <a:rPr lang="en-US" sz="1500" dirty="0"/>
              <a:t>Provide examples of common complaints and examples of how to respond and apologize</a:t>
            </a:r>
          </a:p>
          <a:p>
            <a:pPr marL="285750" indent="-285750">
              <a:buFont typeface="Arial" panose="020B0604020202020204" pitchFamily="34" charset="0"/>
              <a:buChar char="•"/>
            </a:pPr>
            <a:r>
              <a:rPr lang="en-US" sz="1500" dirty="0"/>
              <a:t>appropriately.</a:t>
            </a:r>
          </a:p>
          <a:p>
            <a:pPr marL="285750" indent="-285750">
              <a:buFont typeface="Arial" panose="020B0604020202020204" pitchFamily="34" charset="0"/>
              <a:buChar char="•"/>
            </a:pPr>
            <a:r>
              <a:rPr lang="en-US" sz="1500" dirty="0"/>
              <a:t>Acknowledge any suffering your practice’s mistakes may have caused.</a:t>
            </a:r>
          </a:p>
          <a:p>
            <a:pPr marL="285750" indent="-285750">
              <a:buFont typeface="Arial" panose="020B0604020202020204" pitchFamily="34" charset="0"/>
              <a:buChar char="•"/>
            </a:pPr>
            <a:r>
              <a:rPr lang="en-US" sz="1500" dirty="0"/>
              <a:t>Adopt a strategy such as ACT:</a:t>
            </a:r>
          </a:p>
          <a:p>
            <a:r>
              <a:rPr lang="en-US" sz="1500" dirty="0"/>
              <a:t>             APOLOGIZE for not meeting the customer’s expectations.</a:t>
            </a:r>
          </a:p>
          <a:p>
            <a:r>
              <a:rPr lang="en-US" sz="1500" dirty="0"/>
              <a:t>             CORRECT the service issue.</a:t>
            </a:r>
          </a:p>
          <a:p>
            <a:r>
              <a:rPr lang="en-US" sz="1500" dirty="0"/>
              <a:t>             THANK the customer for bringing the issue to your attention and assure proper follow-through</a:t>
            </a:r>
          </a:p>
          <a:p>
            <a:r>
              <a:rPr lang="en-US" sz="1500" dirty="0"/>
              <a:t>             to prevent a recurrence.</a:t>
            </a:r>
          </a:p>
          <a:p>
            <a:pPr marL="285750" indent="-285750">
              <a:buFont typeface="Arial" panose="020B0604020202020204" pitchFamily="34" charset="0"/>
              <a:buChar char="•"/>
            </a:pPr>
            <a:r>
              <a:rPr lang="en-US" sz="1500" dirty="0"/>
              <a:t>Implement training for all staff with a plan for an annual course.</a:t>
            </a:r>
          </a:p>
          <a:p>
            <a:pPr marL="285750" indent="-285750">
              <a:buFont typeface="Arial" panose="020B0604020202020204" pitchFamily="34" charset="0"/>
              <a:buChar char="•"/>
            </a:pPr>
            <a:r>
              <a:rPr lang="en-US" sz="1500" dirty="0"/>
              <a:t>Reward and recognize employees for following the process well.</a:t>
            </a:r>
          </a:p>
          <a:p>
            <a:pPr marL="285750" indent="-285750">
              <a:buFont typeface="Arial" panose="020B0604020202020204" pitchFamily="34" charset="0"/>
              <a:buChar char="•"/>
            </a:pPr>
            <a:r>
              <a:rPr lang="en-US" sz="1500" dirty="0"/>
              <a:t>Continually seek ways to improve the program.</a:t>
            </a:r>
          </a:p>
        </p:txBody>
      </p:sp>
      <p:sp>
        <p:nvSpPr>
          <p:cNvPr id="5" name="TextBox 4">
            <a:extLst>
              <a:ext uri="{FF2B5EF4-FFF2-40B4-BE49-F238E27FC236}">
                <a16:creationId xmlns:a16="http://schemas.microsoft.com/office/drawing/2014/main" id="{3D4D0E64-DCC8-437F-9A6D-47F79399C019}"/>
              </a:ext>
            </a:extLst>
          </p:cNvPr>
          <p:cNvSpPr txBox="1"/>
          <p:nvPr/>
        </p:nvSpPr>
        <p:spPr>
          <a:xfrm>
            <a:off x="2286000" y="76200"/>
            <a:ext cx="5029200" cy="461665"/>
          </a:xfrm>
          <a:prstGeom prst="rect">
            <a:avLst/>
          </a:prstGeom>
          <a:noFill/>
        </p:spPr>
        <p:txBody>
          <a:bodyPr wrap="square" rtlCol="0">
            <a:spAutoFit/>
          </a:bodyPr>
          <a:lstStyle/>
          <a:p>
            <a:r>
              <a:rPr lang="en-US" sz="2400" b="1" dirty="0"/>
              <a:t>TIPS TO IMPROVE SURVEY RESULTS</a:t>
            </a:r>
          </a:p>
        </p:txBody>
      </p:sp>
      <p:pic>
        <p:nvPicPr>
          <p:cNvPr id="7" name="Video 6">
            <a:hlinkClick r:id="" action="ppaction://media"/>
            <a:extLst>
              <a:ext uri="{FF2B5EF4-FFF2-40B4-BE49-F238E27FC236}">
                <a16:creationId xmlns:a16="http://schemas.microsoft.com/office/drawing/2014/main" id="{4B893D95-7264-4ED0-A4FA-D5E5C1BE9764}"/>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flipH="1" flipV="1">
            <a:off x="9143999" y="6857999"/>
            <a:ext cx="76201" cy="57151"/>
          </a:xfrm>
          <a:prstGeom prst="rect">
            <a:avLst/>
          </a:prstGeom>
        </p:spPr>
      </p:pic>
    </p:spTree>
    <p:extLst>
      <p:ext uri="{BB962C8B-B14F-4D97-AF65-F5344CB8AC3E}">
        <p14:creationId xmlns:p14="http://schemas.microsoft.com/office/powerpoint/2010/main" val="3258774569"/>
      </p:ext>
    </p:extLst>
  </p:cSld>
  <p:clrMapOvr>
    <a:masterClrMapping/>
  </p:clrMapOvr>
  <mc:AlternateContent xmlns:mc="http://schemas.openxmlformats.org/markup-compatibility/2006" xmlns:p14="http://schemas.microsoft.com/office/powerpoint/2010/main">
    <mc:Choice Requires="p14">
      <p:transition spd="slow" p14:dur="2000" advTm="11112"/>
    </mc:Choice>
    <mc:Fallback xmlns="">
      <p:transition spd="slow" advTm="111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a:cxnSpLocks/>
          </p:cNvCxnSpPr>
          <p:nvPr/>
        </p:nvCxnSpPr>
        <p:spPr bwMode="auto">
          <a:xfrm flipH="1">
            <a:off x="4518204" y="1697182"/>
            <a:ext cx="4521887" cy="188147"/>
          </a:xfrm>
          <a:prstGeom prst="line">
            <a:avLst/>
          </a:prstGeom>
          <a:noFill/>
          <a:ln w="9525" cap="flat" cmpd="sng" algn="ctr">
            <a:noFill/>
            <a:prstDash val="solid"/>
            <a:round/>
            <a:headEnd type="none" w="med" len="med"/>
            <a:tailEnd type="none" w="med" len="med"/>
          </a:ln>
          <a:effectLst/>
        </p:spPr>
      </p:cxnSp>
      <p:sp>
        <p:nvSpPr>
          <p:cNvPr id="4" name="TextBox 3">
            <a:extLst>
              <a:ext uri="{FF2B5EF4-FFF2-40B4-BE49-F238E27FC236}">
                <a16:creationId xmlns:a16="http://schemas.microsoft.com/office/drawing/2014/main" id="{1C22FA0E-9327-43E2-B04B-6D6B98C2F779}"/>
              </a:ext>
            </a:extLst>
          </p:cNvPr>
          <p:cNvSpPr txBox="1"/>
          <p:nvPr/>
        </p:nvSpPr>
        <p:spPr>
          <a:xfrm>
            <a:off x="304800" y="838200"/>
            <a:ext cx="7848600" cy="3970318"/>
          </a:xfrm>
          <a:prstGeom prst="rect">
            <a:avLst/>
          </a:prstGeom>
          <a:noFill/>
        </p:spPr>
        <p:txBody>
          <a:bodyPr wrap="square" rtlCol="0">
            <a:spAutoFit/>
          </a:bodyPr>
          <a:lstStyle/>
          <a:p>
            <a:r>
              <a:rPr lang="en-US" b="1" u="sng" dirty="0"/>
              <a:t>Apply patient-centric communication tactics</a:t>
            </a:r>
          </a:p>
          <a:p>
            <a:pPr marL="285750" indent="-285750">
              <a:buFont typeface="Arial" panose="020B0604020202020204" pitchFamily="34" charset="0"/>
              <a:buChar char="•"/>
            </a:pPr>
            <a:r>
              <a:rPr lang="en-US" dirty="0"/>
              <a:t>Provide answers and explanations in understandable language. Technical terms used by health care providers can be confusing for both patients and families.</a:t>
            </a:r>
          </a:p>
          <a:p>
            <a:pPr marL="285750" indent="-285750">
              <a:buFont typeface="Arial" panose="020B0604020202020204" pitchFamily="34" charset="0"/>
              <a:buChar char="•"/>
            </a:pPr>
            <a:r>
              <a:rPr lang="en-US" dirty="0"/>
              <a:t>Using words that are easier to understand will lead to better patient retention of information about medication.</a:t>
            </a:r>
          </a:p>
          <a:p>
            <a:pPr marL="285750" indent="-285750">
              <a:buFont typeface="Arial" panose="020B0604020202020204" pitchFamily="34" charset="0"/>
              <a:buChar char="•"/>
            </a:pPr>
            <a:r>
              <a:rPr lang="en-US" dirty="0"/>
              <a:t>Watch for cues that indicate a lack of understanding, for example, if the patient stops nodding, begins to fidget, frowns, or displays facial signs of confusion, such as furrowing the brow.</a:t>
            </a:r>
          </a:p>
          <a:p>
            <a:pPr marL="285750" indent="-285750">
              <a:buFont typeface="Arial" panose="020B0604020202020204" pitchFamily="34" charset="0"/>
              <a:buChar char="•"/>
            </a:pPr>
            <a:r>
              <a:rPr lang="en-US" dirty="0"/>
              <a:t>Use take-home instructions or visual aids in addition to verbal explanations. Takeaway documentation allows patients to review the content at their own pace.</a:t>
            </a:r>
          </a:p>
          <a:p>
            <a:pPr marL="285750" indent="-285750">
              <a:buFont typeface="Arial" panose="020B0604020202020204" pitchFamily="34" charset="0"/>
              <a:buChar char="•"/>
            </a:pPr>
            <a:r>
              <a:rPr lang="en-US" dirty="0"/>
              <a:t>Assess the patient’s comprehension of the information given. For example, “We have given you a lot of information. What questions do you have?”</a:t>
            </a:r>
          </a:p>
          <a:p>
            <a:pPr marL="285750" indent="-285750">
              <a:buFont typeface="Arial" panose="020B0604020202020204" pitchFamily="34" charset="0"/>
              <a:buChar char="•"/>
            </a:pPr>
            <a:r>
              <a:rPr lang="en-US" dirty="0"/>
              <a:t>Consider language, cultural, or educational barriers.</a:t>
            </a:r>
            <a:endParaRPr lang="en-US" sz="1500" dirty="0"/>
          </a:p>
        </p:txBody>
      </p:sp>
      <p:sp>
        <p:nvSpPr>
          <p:cNvPr id="5" name="TextBox 4">
            <a:extLst>
              <a:ext uri="{FF2B5EF4-FFF2-40B4-BE49-F238E27FC236}">
                <a16:creationId xmlns:a16="http://schemas.microsoft.com/office/drawing/2014/main" id="{3D4D0E64-DCC8-437F-9A6D-47F79399C019}"/>
              </a:ext>
            </a:extLst>
          </p:cNvPr>
          <p:cNvSpPr txBox="1"/>
          <p:nvPr/>
        </p:nvSpPr>
        <p:spPr>
          <a:xfrm>
            <a:off x="2286000" y="76200"/>
            <a:ext cx="5029200" cy="461665"/>
          </a:xfrm>
          <a:prstGeom prst="rect">
            <a:avLst/>
          </a:prstGeom>
          <a:noFill/>
        </p:spPr>
        <p:txBody>
          <a:bodyPr wrap="square" rtlCol="0">
            <a:spAutoFit/>
          </a:bodyPr>
          <a:lstStyle/>
          <a:p>
            <a:r>
              <a:rPr lang="en-US" sz="2400" b="1" dirty="0"/>
              <a:t>TIPS TO IMPROVE SURVEY RESULTS</a:t>
            </a:r>
          </a:p>
        </p:txBody>
      </p:sp>
      <p:pic>
        <p:nvPicPr>
          <p:cNvPr id="2" name="Video 1">
            <a:hlinkClick r:id="" action="ppaction://media"/>
            <a:extLst>
              <a:ext uri="{FF2B5EF4-FFF2-40B4-BE49-F238E27FC236}">
                <a16:creationId xmlns:a16="http://schemas.microsoft.com/office/drawing/2014/main" id="{84A86858-B67E-465C-8A6D-05C7399AD1C4}"/>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9144699" y="6802686"/>
            <a:ext cx="75501" cy="56625"/>
          </a:xfrm>
          <a:prstGeom prst="rect">
            <a:avLst/>
          </a:prstGeom>
        </p:spPr>
      </p:pic>
    </p:spTree>
    <p:extLst>
      <p:ext uri="{BB962C8B-B14F-4D97-AF65-F5344CB8AC3E}">
        <p14:creationId xmlns:p14="http://schemas.microsoft.com/office/powerpoint/2010/main" val="2339118663"/>
      </p:ext>
    </p:extLst>
  </p:cSld>
  <p:clrMapOvr>
    <a:masterClrMapping/>
  </p:clrMapOvr>
  <mc:AlternateContent xmlns:mc="http://schemas.openxmlformats.org/markup-compatibility/2006" xmlns:p14="http://schemas.microsoft.com/office/powerpoint/2010/main">
    <mc:Choice Requires="p14">
      <p:transition spd="slow" p14:dur="2000" advTm="7454"/>
    </mc:Choice>
    <mc:Fallback xmlns="">
      <p:transition spd="slow" advTm="74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a:cxnSpLocks/>
          </p:cNvCxnSpPr>
          <p:nvPr/>
        </p:nvCxnSpPr>
        <p:spPr bwMode="auto">
          <a:xfrm flipH="1">
            <a:off x="4518204" y="1697182"/>
            <a:ext cx="4521887" cy="188147"/>
          </a:xfrm>
          <a:prstGeom prst="line">
            <a:avLst/>
          </a:prstGeom>
          <a:noFill/>
          <a:ln w="9525" cap="flat" cmpd="sng" algn="ctr">
            <a:noFill/>
            <a:prstDash val="solid"/>
            <a:round/>
            <a:headEnd type="none" w="med" len="med"/>
            <a:tailEnd type="none" w="med" len="med"/>
          </a:ln>
          <a:effectLst/>
        </p:spPr>
      </p:cxnSp>
      <p:sp>
        <p:nvSpPr>
          <p:cNvPr id="4" name="TextBox 3">
            <a:extLst>
              <a:ext uri="{FF2B5EF4-FFF2-40B4-BE49-F238E27FC236}">
                <a16:creationId xmlns:a16="http://schemas.microsoft.com/office/drawing/2014/main" id="{1C22FA0E-9327-43E2-B04B-6D6B98C2F779}"/>
              </a:ext>
            </a:extLst>
          </p:cNvPr>
          <p:cNvSpPr txBox="1"/>
          <p:nvPr/>
        </p:nvSpPr>
        <p:spPr>
          <a:xfrm>
            <a:off x="381000" y="537865"/>
            <a:ext cx="8153400" cy="5001369"/>
          </a:xfrm>
          <a:prstGeom prst="rect">
            <a:avLst/>
          </a:prstGeom>
          <a:noFill/>
        </p:spPr>
        <p:txBody>
          <a:bodyPr wrap="square" rtlCol="0">
            <a:spAutoFit/>
          </a:bodyPr>
          <a:lstStyle/>
          <a:p>
            <a:r>
              <a:rPr lang="en-US" sz="1600" b="1" u="sng" dirty="0"/>
              <a:t>Include compassionate communication in expected behaviors. </a:t>
            </a:r>
          </a:p>
          <a:p>
            <a:r>
              <a:rPr lang="en-US" sz="1600" dirty="0"/>
              <a:t>Focus on the patient. Listen, and speak to the patient's concerns with knowledge and understanding. Build the patient’s confidence in their provider with compassionate and respectful communication, listening, and behavior. For example: </a:t>
            </a:r>
          </a:p>
          <a:p>
            <a:pPr marL="285750" indent="-285750">
              <a:buFont typeface="Arial" panose="020B0604020202020204" pitchFamily="34" charset="0"/>
              <a:buChar char="•"/>
            </a:pPr>
            <a:r>
              <a:rPr lang="en-US" sz="1600" dirty="0"/>
              <a:t>Be caring </a:t>
            </a:r>
          </a:p>
          <a:p>
            <a:pPr marL="285750" indent="-285750">
              <a:buFont typeface="Arial" panose="020B0604020202020204" pitchFamily="34" charset="0"/>
              <a:buChar char="•"/>
            </a:pPr>
            <a:r>
              <a:rPr lang="en-US" sz="1600" dirty="0"/>
              <a:t>Listen attentively to all of the patient’s concerns </a:t>
            </a:r>
          </a:p>
          <a:p>
            <a:pPr marL="285750" indent="-285750">
              <a:buFont typeface="Arial" panose="020B0604020202020204" pitchFamily="34" charset="0"/>
              <a:buChar char="•"/>
            </a:pPr>
            <a:r>
              <a:rPr lang="en-US" sz="1600" dirty="0"/>
              <a:t>Be respectful and courteous </a:t>
            </a:r>
          </a:p>
          <a:p>
            <a:pPr marL="285750" indent="-285750">
              <a:buFont typeface="Arial" panose="020B0604020202020204" pitchFamily="34" charset="0"/>
              <a:buChar char="•"/>
            </a:pPr>
            <a:r>
              <a:rPr lang="en-US" sz="1600" dirty="0"/>
              <a:t>Do not rush patients in and out </a:t>
            </a:r>
          </a:p>
          <a:p>
            <a:pPr marL="285750" indent="-285750">
              <a:buFont typeface="Arial" panose="020B0604020202020204" pitchFamily="34" charset="0"/>
              <a:buChar char="•"/>
            </a:pPr>
            <a:r>
              <a:rPr lang="en-US" sz="1600" dirty="0"/>
              <a:t>Always explain things in a manner the patient can understand </a:t>
            </a:r>
          </a:p>
          <a:p>
            <a:pPr marL="285750" indent="-285750">
              <a:buFont typeface="Arial" panose="020B0604020202020204" pitchFamily="34" charset="0"/>
              <a:buChar char="•"/>
            </a:pPr>
            <a:r>
              <a:rPr lang="en-US" sz="1600" dirty="0"/>
              <a:t>Empower the staff to go the extra mile to find the appointment or resource that works best for the patient. </a:t>
            </a:r>
          </a:p>
          <a:p>
            <a:r>
              <a:rPr lang="en-US" sz="1600" dirty="0"/>
              <a:t>Pay attention to body language. </a:t>
            </a:r>
          </a:p>
          <a:p>
            <a:pPr marL="285750" indent="-285750">
              <a:buFont typeface="Arial" panose="020B0604020202020204" pitchFamily="34" charset="0"/>
              <a:buChar char="•"/>
            </a:pPr>
            <a:r>
              <a:rPr lang="en-US" sz="1600" dirty="0"/>
              <a:t>Sit at eye level and look the patient in the eye while talking. </a:t>
            </a:r>
          </a:p>
          <a:p>
            <a:pPr marL="285750" indent="-285750">
              <a:buFont typeface="Arial" panose="020B0604020202020204" pitchFamily="34" charset="0"/>
              <a:buChar char="•"/>
            </a:pPr>
            <a:r>
              <a:rPr lang="en-US" sz="1600" dirty="0"/>
              <a:t>When a patient is expressing concern or questions, lean forward to show you are listening attentively. </a:t>
            </a:r>
          </a:p>
          <a:p>
            <a:pPr marL="285750" indent="-285750">
              <a:buFont typeface="Arial" panose="020B0604020202020204" pitchFamily="34" charset="0"/>
              <a:buChar char="•"/>
            </a:pPr>
            <a:r>
              <a:rPr lang="en-US" sz="1600" dirty="0"/>
              <a:t>Use nonverbal cues such as nodding to demonstrate listening. </a:t>
            </a:r>
          </a:p>
          <a:p>
            <a:r>
              <a:rPr lang="en-US" sz="1600" dirty="0"/>
              <a:t>Respond empathically to patient expressions of emotion. </a:t>
            </a:r>
          </a:p>
          <a:p>
            <a:pPr marL="285750" indent="-285750">
              <a:buFont typeface="Arial" panose="020B0604020202020204" pitchFamily="34" charset="0"/>
              <a:buChar char="•"/>
            </a:pPr>
            <a:r>
              <a:rPr lang="en-US" sz="1600" dirty="0"/>
              <a:t>For example, say, “I’m sorry,” to a patient who says she did not sleep well the night before because she was in pain. </a:t>
            </a:r>
          </a:p>
          <a:p>
            <a:pPr marL="285750" indent="-285750">
              <a:buFont typeface="Arial" panose="020B0604020202020204" pitchFamily="34" charset="0"/>
              <a:buChar char="•"/>
            </a:pPr>
            <a:r>
              <a:rPr lang="en-US" sz="1600" dirty="0"/>
              <a:t>Move closer to patients displaying extreme emotion or discussing difficult topics.</a:t>
            </a:r>
          </a:p>
        </p:txBody>
      </p:sp>
      <p:sp>
        <p:nvSpPr>
          <p:cNvPr id="5" name="TextBox 4">
            <a:extLst>
              <a:ext uri="{FF2B5EF4-FFF2-40B4-BE49-F238E27FC236}">
                <a16:creationId xmlns:a16="http://schemas.microsoft.com/office/drawing/2014/main" id="{3D4D0E64-DCC8-437F-9A6D-47F79399C019}"/>
              </a:ext>
            </a:extLst>
          </p:cNvPr>
          <p:cNvSpPr txBox="1"/>
          <p:nvPr/>
        </p:nvSpPr>
        <p:spPr>
          <a:xfrm>
            <a:off x="2286000" y="76200"/>
            <a:ext cx="5029200" cy="461665"/>
          </a:xfrm>
          <a:prstGeom prst="rect">
            <a:avLst/>
          </a:prstGeom>
          <a:noFill/>
        </p:spPr>
        <p:txBody>
          <a:bodyPr wrap="square" rtlCol="0">
            <a:spAutoFit/>
          </a:bodyPr>
          <a:lstStyle/>
          <a:p>
            <a:r>
              <a:rPr lang="en-US" sz="2400" b="1" dirty="0"/>
              <a:t>TIPS TO IMPROVE SURVEY RESULTS</a:t>
            </a:r>
          </a:p>
        </p:txBody>
      </p:sp>
      <p:pic>
        <p:nvPicPr>
          <p:cNvPr id="2" name="Video 1">
            <a:hlinkClick r:id="" action="ppaction://media"/>
            <a:extLst>
              <a:ext uri="{FF2B5EF4-FFF2-40B4-BE49-F238E27FC236}">
                <a16:creationId xmlns:a16="http://schemas.microsoft.com/office/drawing/2014/main" id="{CBE792B2-B61B-4ECF-967E-EA2BCF2B04B7}"/>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9144000" y="6781800"/>
            <a:ext cx="94715" cy="71036"/>
          </a:xfrm>
          <a:prstGeom prst="rect">
            <a:avLst/>
          </a:prstGeom>
        </p:spPr>
      </p:pic>
    </p:spTree>
    <p:extLst>
      <p:ext uri="{BB962C8B-B14F-4D97-AF65-F5344CB8AC3E}">
        <p14:creationId xmlns:p14="http://schemas.microsoft.com/office/powerpoint/2010/main" val="2579070513"/>
      </p:ext>
    </p:extLst>
  </p:cSld>
  <p:clrMapOvr>
    <a:masterClrMapping/>
  </p:clrMapOvr>
  <mc:AlternateContent xmlns:mc="http://schemas.openxmlformats.org/markup-compatibility/2006" xmlns:p14="http://schemas.microsoft.com/office/powerpoint/2010/main">
    <mc:Choice Requires="p14">
      <p:transition spd="slow" p14:dur="2000" advTm="3260"/>
    </mc:Choice>
    <mc:Fallback xmlns="">
      <p:transition spd="slow" advTm="32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a:cxnSpLocks/>
          </p:cNvCxnSpPr>
          <p:nvPr/>
        </p:nvCxnSpPr>
        <p:spPr bwMode="auto">
          <a:xfrm flipH="1">
            <a:off x="4518204" y="1697182"/>
            <a:ext cx="4521887" cy="188147"/>
          </a:xfrm>
          <a:prstGeom prst="line">
            <a:avLst/>
          </a:prstGeom>
          <a:noFill/>
          <a:ln w="9525" cap="flat" cmpd="sng" algn="ctr">
            <a:noFill/>
            <a:prstDash val="solid"/>
            <a:round/>
            <a:headEnd type="none" w="med" len="med"/>
            <a:tailEnd type="none" w="med" len="med"/>
          </a:ln>
          <a:effectLst/>
        </p:spPr>
      </p:cxnSp>
      <p:sp>
        <p:nvSpPr>
          <p:cNvPr id="4" name="TextBox 3">
            <a:extLst>
              <a:ext uri="{FF2B5EF4-FFF2-40B4-BE49-F238E27FC236}">
                <a16:creationId xmlns:a16="http://schemas.microsoft.com/office/drawing/2014/main" id="{1C22FA0E-9327-43E2-B04B-6D6B98C2F779}"/>
              </a:ext>
            </a:extLst>
          </p:cNvPr>
          <p:cNvSpPr txBox="1"/>
          <p:nvPr/>
        </p:nvSpPr>
        <p:spPr>
          <a:xfrm>
            <a:off x="381000" y="537865"/>
            <a:ext cx="8153400" cy="1815882"/>
          </a:xfrm>
          <a:prstGeom prst="rect">
            <a:avLst/>
          </a:prstGeom>
          <a:noFill/>
        </p:spPr>
        <p:txBody>
          <a:bodyPr wrap="square" rtlCol="0">
            <a:spAutoFit/>
          </a:bodyPr>
          <a:lstStyle/>
          <a:p>
            <a:r>
              <a:rPr lang="en-US" sz="1600" dirty="0"/>
              <a:t>Validate stress and emotions that are presented. </a:t>
            </a:r>
          </a:p>
          <a:p>
            <a:pPr marL="285750" indent="-285750">
              <a:buFont typeface="Arial" panose="020B0604020202020204" pitchFamily="34" charset="0"/>
              <a:buChar char="•"/>
            </a:pPr>
            <a:r>
              <a:rPr lang="en-US" sz="1600" dirty="0"/>
              <a:t>Statements such as, “I’m sure it’s nothing to worry about,” are well intended but may make a patient feel that his/her fears and anxiety are unfounded. Instead, use phrases that validate the patient. For example, “I can see that you’re concerned.” </a:t>
            </a:r>
          </a:p>
          <a:p>
            <a:pPr marL="285750" indent="-285750">
              <a:buFont typeface="Arial" panose="020B0604020202020204" pitchFamily="34" charset="0"/>
              <a:buChar char="•"/>
            </a:pPr>
            <a:r>
              <a:rPr lang="en-US" sz="1600" dirty="0"/>
              <a:t>If a patient is expressing or showing concern, offer reassuring phrases in order to display empathy/sympathy. For example, “We are going to take great care of you,” “Let’s talk more about your concern,” “I will make sure the doctor is aware of your questions,” etc.</a:t>
            </a:r>
            <a:endParaRPr lang="en-US" sz="1500" dirty="0"/>
          </a:p>
        </p:txBody>
      </p:sp>
      <p:sp>
        <p:nvSpPr>
          <p:cNvPr id="5" name="TextBox 4">
            <a:extLst>
              <a:ext uri="{FF2B5EF4-FFF2-40B4-BE49-F238E27FC236}">
                <a16:creationId xmlns:a16="http://schemas.microsoft.com/office/drawing/2014/main" id="{3D4D0E64-DCC8-437F-9A6D-47F79399C019}"/>
              </a:ext>
            </a:extLst>
          </p:cNvPr>
          <p:cNvSpPr txBox="1"/>
          <p:nvPr/>
        </p:nvSpPr>
        <p:spPr>
          <a:xfrm>
            <a:off x="2286000" y="76200"/>
            <a:ext cx="5029200" cy="461665"/>
          </a:xfrm>
          <a:prstGeom prst="rect">
            <a:avLst/>
          </a:prstGeom>
          <a:noFill/>
        </p:spPr>
        <p:txBody>
          <a:bodyPr wrap="square" rtlCol="0">
            <a:spAutoFit/>
          </a:bodyPr>
          <a:lstStyle/>
          <a:p>
            <a:r>
              <a:rPr lang="en-US" sz="2400" b="1" dirty="0"/>
              <a:t>TIPS TO IMPROVE SURVEY RESULTS</a:t>
            </a:r>
          </a:p>
        </p:txBody>
      </p:sp>
      <p:pic>
        <p:nvPicPr>
          <p:cNvPr id="2" name="Video 1">
            <a:hlinkClick r:id="" action="ppaction://media"/>
            <a:extLst>
              <a:ext uri="{FF2B5EF4-FFF2-40B4-BE49-F238E27FC236}">
                <a16:creationId xmlns:a16="http://schemas.microsoft.com/office/drawing/2014/main" id="{77F98A61-CDA8-491C-935F-107B409A3107}"/>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9144001" y="6781800"/>
            <a:ext cx="101600" cy="76200"/>
          </a:xfrm>
          <a:prstGeom prst="rect">
            <a:avLst/>
          </a:prstGeom>
        </p:spPr>
      </p:pic>
    </p:spTree>
    <p:extLst>
      <p:ext uri="{BB962C8B-B14F-4D97-AF65-F5344CB8AC3E}">
        <p14:creationId xmlns:p14="http://schemas.microsoft.com/office/powerpoint/2010/main" val="3947625494"/>
      </p:ext>
    </p:extLst>
  </p:cSld>
  <p:clrMapOvr>
    <a:masterClrMapping/>
  </p:clrMapOvr>
  <mc:AlternateContent xmlns:mc="http://schemas.openxmlformats.org/markup-compatibility/2006" xmlns:p14="http://schemas.microsoft.com/office/powerpoint/2010/main">
    <mc:Choice Requires="p14">
      <p:transition spd="slow" p14:dur="2000" advTm="3344"/>
    </mc:Choice>
    <mc:Fallback xmlns="">
      <p:transition spd="slow" advTm="33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17E93DF-ADA1-4CE3-A5D3-0E33E8C47AA4}"/>
              </a:ext>
            </a:extLst>
          </p:cNvPr>
          <p:cNvSpPr>
            <a:spLocks noChangeArrowheads="1"/>
          </p:cNvSpPr>
          <p:nvPr/>
        </p:nvSpPr>
        <p:spPr bwMode="auto">
          <a:xfrm>
            <a:off x="158750" y="1207673"/>
            <a:ext cx="2514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Clr>
                <a:srgbClr val="000000"/>
              </a:buClr>
              <a:buSzPct val="100000"/>
            </a:pPr>
            <a:r>
              <a:rPr lang="en-US" altLang="en-US" sz="2400" b="1" dirty="0">
                <a:solidFill>
                  <a:srgbClr val="000000"/>
                </a:solidFill>
                <a:latin typeface="Arial Black" panose="020B0A04020102020204" pitchFamily="34" charset="0"/>
                <a:sym typeface="Arial" panose="020B0604020202020204" pitchFamily="34" charset="0"/>
              </a:rPr>
              <a:t>Overall Mean Scores</a:t>
            </a:r>
          </a:p>
        </p:txBody>
      </p:sp>
      <p:sp>
        <p:nvSpPr>
          <p:cNvPr id="5123" name="Rectangle 3">
            <a:extLst>
              <a:ext uri="{FF2B5EF4-FFF2-40B4-BE49-F238E27FC236}">
                <a16:creationId xmlns:a16="http://schemas.microsoft.com/office/drawing/2014/main" id="{B626D2B3-4E80-4135-8C6C-BE333423EEC0}"/>
              </a:ext>
            </a:extLst>
          </p:cNvPr>
          <p:cNvSpPr>
            <a:spLocks noChangeArrowheads="1"/>
          </p:cNvSpPr>
          <p:nvPr/>
        </p:nvSpPr>
        <p:spPr bwMode="auto">
          <a:xfrm>
            <a:off x="-152400" y="890172"/>
            <a:ext cx="6477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buClr>
                <a:srgbClr val="000000"/>
              </a:buClr>
              <a:buSzPct val="100000"/>
            </a:pPr>
            <a:r>
              <a:rPr lang="en-US" altLang="en-US" sz="2400" b="1" dirty="0">
                <a:solidFill>
                  <a:srgbClr val="000000"/>
                </a:solidFill>
                <a:latin typeface="Arial Black" panose="020B0A04020102020204" pitchFamily="34" charset="0"/>
                <a:sym typeface="Arial" panose="020B0604020202020204" pitchFamily="34" charset="0"/>
              </a:rPr>
              <a:t>   Medical Practice – All TVAMC Sites </a:t>
            </a:r>
          </a:p>
        </p:txBody>
      </p:sp>
      <p:sp>
        <p:nvSpPr>
          <p:cNvPr id="5124" name="Rectangle 4">
            <a:extLst>
              <a:ext uri="{FF2B5EF4-FFF2-40B4-BE49-F238E27FC236}">
                <a16:creationId xmlns:a16="http://schemas.microsoft.com/office/drawing/2014/main" id="{466AA08B-A7F2-47B7-9CBF-E6B675F5E3D0}"/>
              </a:ext>
            </a:extLst>
          </p:cNvPr>
          <p:cNvSpPr>
            <a:spLocks noChangeArrowheads="1"/>
          </p:cNvSpPr>
          <p:nvPr/>
        </p:nvSpPr>
        <p:spPr bwMode="auto">
          <a:xfrm>
            <a:off x="4762500" y="793750"/>
            <a:ext cx="39687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buClr>
                <a:srgbClr val="000000"/>
              </a:buClr>
              <a:buSzPct val="100000"/>
            </a:pPr>
            <a:endParaRPr lang="en-US" altLang="en-US" sz="1400" dirty="0">
              <a:solidFill>
                <a:srgbClr val="000000"/>
              </a:solidFill>
              <a:sym typeface="Arial" panose="020B0604020202020204" pitchFamily="34" charset="0"/>
            </a:endParaRPr>
          </a:p>
        </p:txBody>
      </p:sp>
      <p:graphicFrame>
        <p:nvGraphicFramePr>
          <p:cNvPr id="6" name="Group 6" descr="myTable">
            <a:extLst>
              <a:ext uri="{FF2B5EF4-FFF2-40B4-BE49-F238E27FC236}">
                <a16:creationId xmlns:a16="http://schemas.microsoft.com/office/drawing/2014/main" id="{588C390B-B6B2-43D9-95BB-954F1F9D9391}"/>
              </a:ext>
            </a:extLst>
          </p:cNvPr>
          <p:cNvGraphicFramePr>
            <a:graphicFrameLocks noGrp="1"/>
          </p:cNvGraphicFramePr>
          <p:nvPr>
            <p:extLst>
              <p:ext uri="{D42A27DB-BD31-4B8C-83A1-F6EECF244321}">
                <p14:modId xmlns:p14="http://schemas.microsoft.com/office/powerpoint/2010/main" val="1784548492"/>
              </p:ext>
            </p:extLst>
          </p:nvPr>
        </p:nvGraphicFramePr>
        <p:xfrm>
          <a:off x="158750" y="2062920"/>
          <a:ext cx="8794750" cy="2732160"/>
        </p:xfrm>
        <a:graphic>
          <a:graphicData uri="http://schemas.openxmlformats.org/drawingml/2006/table">
            <a:tbl>
              <a:tblPr/>
              <a:tblGrid>
                <a:gridCol w="2381250">
                  <a:extLst>
                    <a:ext uri="{9D8B030D-6E8A-4147-A177-3AD203B41FA5}">
                      <a16:colId xmlns:a16="http://schemas.microsoft.com/office/drawing/2014/main" val="3000166375"/>
                    </a:ext>
                  </a:extLst>
                </a:gridCol>
                <a:gridCol w="801688">
                  <a:extLst>
                    <a:ext uri="{9D8B030D-6E8A-4147-A177-3AD203B41FA5}">
                      <a16:colId xmlns:a16="http://schemas.microsoft.com/office/drawing/2014/main" val="2278279423"/>
                    </a:ext>
                  </a:extLst>
                </a:gridCol>
                <a:gridCol w="801687">
                  <a:extLst>
                    <a:ext uri="{9D8B030D-6E8A-4147-A177-3AD203B41FA5}">
                      <a16:colId xmlns:a16="http://schemas.microsoft.com/office/drawing/2014/main" val="3853115676"/>
                    </a:ext>
                  </a:extLst>
                </a:gridCol>
                <a:gridCol w="801688">
                  <a:extLst>
                    <a:ext uri="{9D8B030D-6E8A-4147-A177-3AD203B41FA5}">
                      <a16:colId xmlns:a16="http://schemas.microsoft.com/office/drawing/2014/main" val="3426970800"/>
                    </a:ext>
                  </a:extLst>
                </a:gridCol>
                <a:gridCol w="801687">
                  <a:extLst>
                    <a:ext uri="{9D8B030D-6E8A-4147-A177-3AD203B41FA5}">
                      <a16:colId xmlns:a16="http://schemas.microsoft.com/office/drawing/2014/main" val="3288893109"/>
                    </a:ext>
                  </a:extLst>
                </a:gridCol>
                <a:gridCol w="801688">
                  <a:extLst>
                    <a:ext uri="{9D8B030D-6E8A-4147-A177-3AD203B41FA5}">
                      <a16:colId xmlns:a16="http://schemas.microsoft.com/office/drawing/2014/main" val="3481987936"/>
                    </a:ext>
                  </a:extLst>
                </a:gridCol>
                <a:gridCol w="801687">
                  <a:extLst>
                    <a:ext uri="{9D8B030D-6E8A-4147-A177-3AD203B41FA5}">
                      <a16:colId xmlns:a16="http://schemas.microsoft.com/office/drawing/2014/main" val="3922631257"/>
                    </a:ext>
                  </a:extLst>
                </a:gridCol>
                <a:gridCol w="801688">
                  <a:extLst>
                    <a:ext uri="{9D8B030D-6E8A-4147-A177-3AD203B41FA5}">
                      <a16:colId xmlns:a16="http://schemas.microsoft.com/office/drawing/2014/main" val="1511646168"/>
                    </a:ext>
                  </a:extLst>
                </a:gridCol>
                <a:gridCol w="801687">
                  <a:extLst>
                    <a:ext uri="{9D8B030D-6E8A-4147-A177-3AD203B41FA5}">
                      <a16:colId xmlns:a16="http://schemas.microsoft.com/office/drawing/2014/main" val="1220987847"/>
                    </a:ext>
                  </a:extLst>
                </a:gridCol>
              </a:tblGrid>
              <a:tr h="17119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Standard Scores</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dirty="0">
                          <a:ln>
                            <a:noFill/>
                          </a:ln>
                          <a:solidFill>
                            <a:srgbClr val="8C8E8D"/>
                          </a:solidFill>
                          <a:effectLst/>
                          <a:latin typeface="Verdana" panose="020B0604030504040204" pitchFamily="34" charset="0"/>
                        </a:rPr>
                        <a:t>Dec '20</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Jan '21</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Feb '21</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Mar '21</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349794159"/>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600" b="0" i="0" u="none" strike="noStrike" cap="none" normalizeH="0" baseline="0">
                          <a:ln>
                            <a:noFill/>
                          </a:ln>
                          <a:solidFill>
                            <a:schemeClr val="tx1"/>
                          </a:solidFill>
                          <a:effectLst/>
                          <a:latin typeface="Verdana" panose="020B0604030504040204" pitchFamily="34" charset="0"/>
                        </a:rPr>
                        <a:t>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Score</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dirty="0">
                          <a:ln>
                            <a:noFill/>
                          </a:ln>
                          <a:solidFill>
                            <a:srgbClr val="8C8E8D"/>
                          </a:solidFill>
                          <a:effectLst/>
                          <a:latin typeface="Verdana" panose="020B0604030504040204" pitchFamily="34" charset="0"/>
                        </a:rPr>
                        <a:t>n</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Score</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n</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Score</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n</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Score</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n</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B0CCE2"/>
                    </a:solidFill>
                  </a:tcPr>
                </a:tc>
                <a:extLst>
                  <a:ext uri="{0D108BD9-81ED-4DB2-BD59-A6C34878D82A}">
                    <a16:rowId xmlns:a16="http://schemas.microsoft.com/office/drawing/2014/main" val="501849070"/>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Overall</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88.1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134</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88.3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274</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87.6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277</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F7F4EA"/>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86.7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chemeClr val="tx1"/>
                          </a:solidFill>
                          <a:effectLst/>
                          <a:latin typeface="Verdana" panose="020B0604030504040204" pitchFamily="34" charset="0"/>
                        </a:rPr>
                        <a:t>129</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w="6350" cap="flat" cmpd="sng" algn="ctr">
                      <a:solidFill>
                        <a:srgbClr val="8BB3CD"/>
                      </a:solidFill>
                      <a:prstDash val="solid"/>
                      <a:round/>
                      <a:headEnd type="none" w="med" len="med"/>
                      <a:tailEnd type="none" w="med" len="med"/>
                    </a:lnB>
                    <a:lnTlToBr>
                      <a:noFill/>
                    </a:lnTlToBr>
                    <a:lnBlToTr>
                      <a:noFill/>
                    </a:lnBlToTr>
                    <a:solidFill>
                      <a:srgbClr val="EDF5F7"/>
                    </a:solidFill>
                  </a:tcPr>
                </a:tc>
                <a:extLst>
                  <a:ext uri="{0D108BD9-81ED-4DB2-BD59-A6C34878D82A}">
                    <a16:rowId xmlns:a16="http://schemas.microsoft.com/office/drawing/2014/main" val="4263647832"/>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Access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83.3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123</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84.8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257</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82.1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262</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78.6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w="6350" cap="flat" cmpd="sng" algn="ctr">
                      <a:solidFill>
                        <a:srgbClr val="8BB3CD"/>
                      </a:solidFill>
                      <a:prstDash val="solid"/>
                      <a:round/>
                      <a:headEnd type="none" w="med" len="med"/>
                      <a:tailEnd type="none" w="med" len="med"/>
                    </a:lnT>
                    <a:lnB cap="flat">
                      <a:noFill/>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124</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w="6350" cap="flat" cmpd="sng" algn="ctr">
                      <a:solidFill>
                        <a:srgbClr val="8BB3CD"/>
                      </a:solidFill>
                      <a:prstDash val="solid"/>
                      <a:round/>
                      <a:headEnd type="none" w="med" len="med"/>
                      <a:tailEnd type="none" w="med" len="med"/>
                    </a:lnT>
                    <a:lnB cap="flat">
                      <a:noFill/>
                    </a:lnB>
                    <a:lnTlToBr>
                      <a:noFill/>
                    </a:lnTlToBr>
                    <a:lnBlToTr>
                      <a:noFill/>
                    </a:lnBlToTr>
                    <a:solidFill>
                      <a:srgbClr val="EDF5F7"/>
                    </a:solidFill>
                  </a:tcPr>
                </a:tc>
                <a:extLst>
                  <a:ext uri="{0D108BD9-81ED-4DB2-BD59-A6C34878D82A}">
                    <a16:rowId xmlns:a16="http://schemas.microsoft.com/office/drawing/2014/main" val="3200302604"/>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Moving Through Your Visit</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83.4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128</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82.6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261</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83.8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266</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81.8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126</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solidFill>
                      <a:srgbClr val="EDF5F7"/>
                    </a:solidFill>
                  </a:tcPr>
                </a:tc>
                <a:extLst>
                  <a:ext uri="{0D108BD9-81ED-4DB2-BD59-A6C34878D82A}">
                    <a16:rowId xmlns:a16="http://schemas.microsoft.com/office/drawing/2014/main" val="1936509711"/>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Nurse/Assistant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92.3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123</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91.2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258</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89.9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267</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90.4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122</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solidFill>
                      <a:srgbClr val="EDF5F7"/>
                    </a:solidFill>
                  </a:tcPr>
                </a:tc>
                <a:extLst>
                  <a:ext uri="{0D108BD9-81ED-4DB2-BD59-A6C34878D82A}">
                    <a16:rowId xmlns:a16="http://schemas.microsoft.com/office/drawing/2014/main" val="1728630015"/>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Care Provider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89.6</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130</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89.2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269</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89.4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267</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90.0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125</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solidFill>
                      <a:srgbClr val="EDF5F7"/>
                    </a:solidFill>
                  </a:tcPr>
                </a:tc>
                <a:extLst>
                  <a:ext uri="{0D108BD9-81ED-4DB2-BD59-A6C34878D82A}">
                    <a16:rowId xmlns:a16="http://schemas.microsoft.com/office/drawing/2014/main" val="2174715729"/>
                  </a:ext>
                </a:extLst>
              </a:tr>
              <a:tr h="212725">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8C8E8D"/>
                          </a:solidFill>
                          <a:effectLst/>
                          <a:latin typeface="Verdana" panose="020B0604030504040204" pitchFamily="34" charset="0"/>
                        </a:rPr>
                        <a:t>Personal Issues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92.0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123</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91.1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257</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89.3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260</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90.6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cap="flat">
                      <a:noFill/>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122</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cap="flat">
                      <a:noFill/>
                    </a:lnB>
                    <a:lnTlToBr>
                      <a:noFill/>
                    </a:lnTlToBr>
                    <a:lnBlToTr>
                      <a:noFill/>
                    </a:lnBlToTr>
                    <a:solidFill>
                      <a:srgbClr val="EDF5F7"/>
                    </a:solidFill>
                  </a:tcPr>
                </a:tc>
                <a:extLst>
                  <a:ext uri="{0D108BD9-81ED-4DB2-BD59-A6C34878D82A}">
                    <a16:rowId xmlns:a16="http://schemas.microsoft.com/office/drawing/2014/main" val="3450581949"/>
                  </a:ext>
                </a:extLst>
              </a:tr>
              <a:tr h="203200">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dirty="0">
                          <a:ln>
                            <a:noFill/>
                          </a:ln>
                          <a:solidFill>
                            <a:srgbClr val="8C8E8D"/>
                          </a:solidFill>
                          <a:effectLst/>
                          <a:latin typeface="Verdana" panose="020B0604030504040204" pitchFamily="34" charset="0"/>
                        </a:rPr>
                        <a:t>Overall Assessment       </a:t>
                      </a:r>
                    </a:p>
                  </a:txBody>
                  <a:tcPr marL="90000" marR="90000" marT="46800" marB="46800" horzOverflow="overflow">
                    <a:lnL w="6350" cap="flat" cmpd="sng" algn="ctr">
                      <a:solidFill>
                        <a:srgbClr val="8BB3CD"/>
                      </a:solidFill>
                      <a:prstDash val="solid"/>
                      <a:round/>
                      <a:headEnd type="none" w="med" len="med"/>
                      <a:tailEnd type="none" w="med" len="med"/>
                    </a:lnL>
                    <a:lnR w="6350" cap="flat" cmpd="sng" algn="ctr">
                      <a:solidFill>
                        <a:srgbClr val="8BB3CD"/>
                      </a:solidFill>
                      <a:prstDash val="solid"/>
                      <a:round/>
                      <a:headEnd type="none" w="med" len="med"/>
                      <a:tailEnd type="none" w="med" len="med"/>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91.4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133</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91.4</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000000"/>
                          </a:solidFill>
                          <a:effectLst/>
                          <a:latin typeface="Verdana" panose="020B0604030504040204" pitchFamily="34" charset="0"/>
                        </a:rPr>
                        <a:t>260</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E51B31"/>
                          </a:solidFill>
                          <a:effectLst/>
                          <a:latin typeface="Verdana" panose="020B0604030504040204" pitchFamily="34" charset="0"/>
                        </a:rPr>
                        <a:t>90.4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dirty="0">
                          <a:ln>
                            <a:noFill/>
                          </a:ln>
                          <a:solidFill>
                            <a:srgbClr val="000000"/>
                          </a:solidFill>
                          <a:effectLst/>
                          <a:latin typeface="Verdana" panose="020B0604030504040204" pitchFamily="34" charset="0"/>
                        </a:rPr>
                        <a:t>268</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w="6350" cap="flat" cmpd="sng" algn="ctr">
                      <a:solidFill>
                        <a:srgbClr val="8BB3CD"/>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a:ln>
                            <a:noFill/>
                          </a:ln>
                          <a:solidFill>
                            <a:srgbClr val="339933"/>
                          </a:solidFill>
                          <a:effectLst/>
                          <a:latin typeface="Verdana" panose="020B0604030504040204" pitchFamily="34" charset="0"/>
                        </a:rPr>
                        <a:t>92.1 ▲</a:t>
                      </a:r>
                    </a:p>
                  </a:txBody>
                  <a:tcPr marL="90000" marR="90000" marT="46800" marB="46800" horzOverflow="overflow">
                    <a:lnL w="6350" cap="flat" cmpd="sng" algn="ctr">
                      <a:solidFill>
                        <a:srgbClr val="8BB3CD"/>
                      </a:solidFill>
                      <a:prstDash val="solid"/>
                      <a:round/>
                      <a:headEnd type="none" w="med" len="med"/>
                      <a:tailEnd type="none" w="med" len="med"/>
                    </a:lnL>
                    <a:lnR cap="flat">
                      <a:noFill/>
                    </a:lnR>
                    <a:lnT cap="flat">
                      <a:noFill/>
                    </a:lnT>
                    <a:lnB w="6350" cap="flat" cmpd="sng" algn="ctr">
                      <a:solidFill>
                        <a:srgbClr val="8BB3CD"/>
                      </a:solidFill>
                      <a:prstDash val="solid"/>
                      <a:round/>
                      <a:headEnd type="none" w="med" len="med"/>
                      <a:tailEnd type="none" w="med" len="med"/>
                    </a:lnB>
                    <a:lnTlToBr>
                      <a:noFill/>
                    </a:lnTlToBr>
                    <a:lnBlToTr>
                      <a:noFill/>
                    </a:lnBlToTr>
                    <a:solidFill>
                      <a:srgbClr val="EDF5F7"/>
                    </a:solidFill>
                  </a:tcPr>
                </a:tc>
                <a:tc>
                  <a:txBody>
                    <a:bodyPr/>
                    <a:lstStyle>
                      <a:lvl1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1pPr>
                      <a:lvl2pPr eaLnBrk="0" hangingPunct="0">
                        <a:spcBef>
                          <a:spcPct val="20000"/>
                        </a:spcBef>
                        <a:spcAft>
                          <a:spcPct val="10000"/>
                        </a:spcAft>
                        <a:buClr>
                          <a:srgbClr val="003478"/>
                        </a:buClr>
                        <a:defRPr sz="1600">
                          <a:solidFill>
                            <a:schemeClr val="tx1"/>
                          </a:solidFill>
                          <a:latin typeface="Verdana" panose="020B0604030504040204" pitchFamily="34" charset="0"/>
                        </a:defRPr>
                      </a:lvl2pPr>
                      <a:lvl3pPr eaLnBrk="0" hangingPunct="0">
                        <a:spcBef>
                          <a:spcPct val="20000"/>
                        </a:spcBef>
                        <a:spcAft>
                          <a:spcPct val="10000"/>
                        </a:spcAft>
                        <a:buClr>
                          <a:srgbClr val="003478"/>
                        </a:buClr>
                        <a:buFont typeface="Wingdings" panose="05000000000000000000" pitchFamily="2" charset="2"/>
                        <a:defRPr sz="1600">
                          <a:solidFill>
                            <a:schemeClr val="tx1"/>
                          </a:solidFill>
                          <a:latin typeface="Verdana" panose="020B0604030504040204" pitchFamily="34" charset="0"/>
                        </a:defRPr>
                      </a:lvl3pPr>
                      <a:lvl4pPr eaLnBrk="0" hangingPunct="0">
                        <a:spcBef>
                          <a:spcPct val="20000"/>
                        </a:spcBef>
                        <a:spcAft>
                          <a:spcPct val="10000"/>
                        </a:spcAft>
                        <a:buClr>
                          <a:srgbClr val="003478"/>
                        </a:buClr>
                        <a:defRPr sz="1400">
                          <a:solidFill>
                            <a:schemeClr val="tx1"/>
                          </a:solidFill>
                          <a:latin typeface="Verdana" panose="020B0604030504040204" pitchFamily="34" charset="0"/>
                        </a:defRPr>
                      </a:lvl4pPr>
                      <a:lvl5pPr eaLnBrk="0" hangingPunct="0">
                        <a:spcBef>
                          <a:spcPct val="20000"/>
                        </a:spcBef>
                        <a:spcAft>
                          <a:spcPct val="10000"/>
                        </a:spcAft>
                        <a:buClr>
                          <a:srgbClr val="003478"/>
                        </a:buClr>
                        <a:defRPr sz="1400">
                          <a:solidFill>
                            <a:schemeClr val="tx1"/>
                          </a:solidFill>
                          <a:latin typeface="Verdana" panose="020B0604030504040204" pitchFamily="34" charset="0"/>
                        </a:defRPr>
                      </a:lvl5pPr>
                      <a:lvl6pPr eaLnBrk="0" fontAlgn="base" hangingPunct="0">
                        <a:spcBef>
                          <a:spcPct val="20000"/>
                        </a:spcBef>
                        <a:spcAft>
                          <a:spcPct val="10000"/>
                        </a:spcAft>
                        <a:buClr>
                          <a:srgbClr val="003478"/>
                        </a:buClr>
                        <a:defRPr sz="1400">
                          <a:solidFill>
                            <a:schemeClr val="tx1"/>
                          </a:solidFill>
                          <a:latin typeface="Verdana" panose="020B0604030504040204" pitchFamily="34" charset="0"/>
                        </a:defRPr>
                      </a:lvl6pPr>
                      <a:lvl7pPr eaLnBrk="0" fontAlgn="base" hangingPunct="0">
                        <a:spcBef>
                          <a:spcPct val="20000"/>
                        </a:spcBef>
                        <a:spcAft>
                          <a:spcPct val="10000"/>
                        </a:spcAft>
                        <a:buClr>
                          <a:srgbClr val="003478"/>
                        </a:buClr>
                        <a:defRPr sz="1400">
                          <a:solidFill>
                            <a:schemeClr val="tx1"/>
                          </a:solidFill>
                          <a:latin typeface="Verdana" panose="020B0604030504040204" pitchFamily="34" charset="0"/>
                        </a:defRPr>
                      </a:lvl7pPr>
                      <a:lvl8pPr eaLnBrk="0" fontAlgn="base" hangingPunct="0">
                        <a:spcBef>
                          <a:spcPct val="20000"/>
                        </a:spcBef>
                        <a:spcAft>
                          <a:spcPct val="10000"/>
                        </a:spcAft>
                        <a:buClr>
                          <a:srgbClr val="003478"/>
                        </a:buClr>
                        <a:defRPr sz="1400">
                          <a:solidFill>
                            <a:schemeClr val="tx1"/>
                          </a:solidFill>
                          <a:latin typeface="Verdana" panose="020B0604030504040204" pitchFamily="34" charset="0"/>
                        </a:defRPr>
                      </a:lvl8pPr>
                      <a:lvl9pPr eaLnBrk="0" fontAlgn="base" hangingPunct="0">
                        <a:spcBef>
                          <a:spcPct val="20000"/>
                        </a:spcBef>
                        <a:spcAft>
                          <a:spcPct val="10000"/>
                        </a:spcAft>
                        <a:buClr>
                          <a:srgbClr val="003478"/>
                        </a:buClr>
                        <a:defRPr sz="1400">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20000"/>
                        </a:spcBef>
                        <a:spcAft>
                          <a:spcPct val="10000"/>
                        </a:spcAft>
                        <a:buClrTx/>
                        <a:buSzTx/>
                        <a:buFontTx/>
                        <a:buNone/>
                        <a:tabLst/>
                      </a:pPr>
                      <a:r>
                        <a:rPr kumimoji="0" lang="en-US" altLang="en-US" sz="1200" b="1" i="0" u="none" strike="noStrike" cap="none" normalizeH="0" baseline="0" dirty="0">
                          <a:ln>
                            <a:noFill/>
                          </a:ln>
                          <a:solidFill>
                            <a:srgbClr val="000000"/>
                          </a:solidFill>
                          <a:effectLst/>
                          <a:latin typeface="Verdana" panose="020B0604030504040204" pitchFamily="34" charset="0"/>
                        </a:rPr>
                        <a:t>126</a:t>
                      </a:r>
                    </a:p>
                  </a:txBody>
                  <a:tcPr marL="90000" marR="90000" marT="46800" marB="46800" horzOverflow="overflow">
                    <a:lnL cap="flat">
                      <a:noFill/>
                    </a:lnL>
                    <a:lnR w="6350" cap="flat" cmpd="sng" algn="ctr">
                      <a:solidFill>
                        <a:srgbClr val="8BB3CD"/>
                      </a:solidFill>
                      <a:prstDash val="solid"/>
                      <a:round/>
                      <a:headEnd type="none" w="med" len="med"/>
                      <a:tailEnd type="none" w="med" len="med"/>
                    </a:lnR>
                    <a:lnT cap="flat">
                      <a:noFill/>
                    </a:lnT>
                    <a:lnB w="6350" cap="flat" cmpd="sng" algn="ctr">
                      <a:solidFill>
                        <a:srgbClr val="8BB3CD"/>
                      </a:solidFill>
                      <a:prstDash val="solid"/>
                      <a:round/>
                      <a:headEnd type="none" w="med" len="med"/>
                      <a:tailEnd type="none" w="med" len="med"/>
                    </a:lnB>
                    <a:lnTlToBr>
                      <a:noFill/>
                    </a:lnTlToBr>
                    <a:lnBlToTr>
                      <a:noFill/>
                    </a:lnBlToTr>
                    <a:solidFill>
                      <a:srgbClr val="EDF5F7"/>
                    </a:solidFill>
                  </a:tcPr>
                </a:tc>
                <a:extLst>
                  <a:ext uri="{0D108BD9-81ED-4DB2-BD59-A6C34878D82A}">
                    <a16:rowId xmlns:a16="http://schemas.microsoft.com/office/drawing/2014/main" val="4003933951"/>
                  </a:ext>
                </a:extLst>
              </a:tr>
            </a:tbl>
          </a:graphicData>
        </a:graphic>
      </p:graphicFrame>
      <p:sp>
        <p:nvSpPr>
          <p:cNvPr id="7" name="Rectangle 2">
            <a:extLst>
              <a:ext uri="{FF2B5EF4-FFF2-40B4-BE49-F238E27FC236}">
                <a16:creationId xmlns:a16="http://schemas.microsoft.com/office/drawing/2014/main" id="{5825B5D5-9941-443B-AA5A-981FA84E32EB}"/>
              </a:ext>
            </a:extLst>
          </p:cNvPr>
          <p:cNvSpPr>
            <a:spLocks noChangeArrowheads="1"/>
          </p:cNvSpPr>
          <p:nvPr/>
        </p:nvSpPr>
        <p:spPr bwMode="auto">
          <a:xfrm>
            <a:off x="6651072" y="5105400"/>
            <a:ext cx="2514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Clr>
                <a:srgbClr val="000000"/>
              </a:buClr>
              <a:buSzPct val="100000"/>
            </a:pPr>
            <a:r>
              <a:rPr lang="en-US" altLang="en-US" sz="1200" b="1" dirty="0">
                <a:solidFill>
                  <a:srgbClr val="000000"/>
                </a:solidFill>
                <a:latin typeface="Arial Black" panose="020B0A04020102020204" pitchFamily="34" charset="0"/>
                <a:sym typeface="Arial" panose="020B0604020202020204" pitchFamily="34" charset="0"/>
              </a:rPr>
              <a:t>n=Number of Respondents</a:t>
            </a:r>
          </a:p>
        </p:txBody>
      </p:sp>
      <p:pic>
        <p:nvPicPr>
          <p:cNvPr id="3" name="Video 2">
            <a:hlinkClick r:id="" action="ppaction://media"/>
            <a:extLst>
              <a:ext uri="{FF2B5EF4-FFF2-40B4-BE49-F238E27FC236}">
                <a16:creationId xmlns:a16="http://schemas.microsoft.com/office/drawing/2014/main" id="{00ADC820-1D1E-4F08-A8ED-46DDB3330563}"/>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flipH="1" flipV="1">
            <a:off x="9143999" y="6857999"/>
            <a:ext cx="60959" cy="45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12"/>
    </mc:Choice>
    <mc:Fallback xmlns="">
      <p:transition spd="slow" advTm="200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F1A7C33E7FFA42BCE730A96C4C97C7" ma:contentTypeVersion="5" ma:contentTypeDescription="Create a new document." ma:contentTypeScope="" ma:versionID="3d639e43d2cbee7f898cbb5aa816316d">
  <xsd:schema xmlns:xsd="http://www.w3.org/2001/XMLSchema" xmlns:xs="http://www.w3.org/2001/XMLSchema" xmlns:p="http://schemas.microsoft.com/office/2006/metadata/properties" xmlns:ns2="58713316-8334-4bf4-a6fe-1fea435260dd" targetNamespace="http://schemas.microsoft.com/office/2006/metadata/properties" ma:root="true" ma:fieldsID="cd0500b17323a0c299437be0f9df1502" ns2:_="">
    <xsd:import namespace="58713316-8334-4bf4-a6fe-1fea435260dd"/>
    <xsd:element name="properties">
      <xsd:complexType>
        <xsd:sequence>
          <xsd:element name="documentManagement">
            <xsd:complexType>
              <xsd:all>
                <xsd:element ref="ns2:Document_x0020_Status"/>
                <xsd:element ref="ns2:Document_x0020_Presentation_x0020_Date"/>
                <xsd:element ref="ns2:Document_x0020_Category"/>
                <xsd:element ref="ns2:Presentation_x0020_Material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13316-8334-4bf4-a6fe-1fea435260dd" elementFormDefault="qualified">
    <xsd:import namespace="http://schemas.microsoft.com/office/2006/documentManagement/types"/>
    <xsd:import namespace="http://schemas.microsoft.com/office/infopath/2007/PartnerControls"/>
    <xsd:element name="Document_x0020_Status" ma:index="8" ma:displayName="Document Status" ma:description="Document Status" ma:format="Dropdown" ma:internalName="Document_x0020_Status">
      <xsd:simpleType>
        <xsd:restriction base="dms:Choice">
          <xsd:enumeration value="Draft"/>
          <xsd:enumeration value="Finalized"/>
        </xsd:restriction>
      </xsd:simpleType>
    </xsd:element>
    <xsd:element name="Document_x0020_Presentation_x0020_Date" ma:index="9" ma:displayName="Document Presentation Date" ma:description="This is the date that the document was presented" ma:format="DateOnly" ma:internalName="Document_x0020_Presentation_x0020_Date">
      <xsd:simpleType>
        <xsd:restriction base="dms:DateTime"/>
      </xsd:simpleType>
    </xsd:element>
    <xsd:element name="Document_x0020_Category" ma:index="10" ma:displayName="Meeting Category" ma:description="Document Category" ma:format="Dropdown" ma:internalName="Document_x0020_Category">
      <xsd:simpleType>
        <xsd:restriction base="dms:Choice">
          <xsd:enumeration value="Senior Leader Meeting"/>
          <xsd:enumeration value="Initiative Coordination Meeting"/>
          <xsd:enumeration value="BIM/MIM"/>
          <xsd:enumeration value="Snapshot"/>
          <xsd:enumeration value="Spotlight"/>
          <xsd:enumeration value="Discussion Forum"/>
          <xsd:enumeration value="Dance Card Deck"/>
        </xsd:restriction>
      </xsd:simpleType>
    </xsd:element>
    <xsd:element name="Presentation_x0020_Material_x0020_Type" ma:index="12" nillable="true" ma:displayName="Presentation Material Type" ma:description="Is this the presentation material, supplemental documentation, or other?" ma:format="Dropdown" ma:internalName="Presentation_x0020_Material_x0020_Type">
      <xsd:simpleType>
        <xsd:restriction base="dms:Choice">
          <xsd:enumeration value="Presentation Material"/>
          <xsd:enumeration value="Supplemental Documentation"/>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44922B-DF45-4AD9-9F72-8CB59C83D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13316-8334-4bf4-a6fe-1fea43526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54EB79-0DCF-40E4-877B-24A99FE1C6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14066</TotalTime>
  <Words>1617</Words>
  <Application>Microsoft Office PowerPoint</Application>
  <PresentationFormat>On-screen Show (4:3)</PresentationFormat>
  <Paragraphs>310</Paragraphs>
  <Slides>9</Slides>
  <Notes>9</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Calibri</vt:lpstr>
      <vt:lpstr>Times New Roman</vt:lpstr>
      <vt:lpstr>Verdana</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Kelley, Christopher M.</cp:lastModifiedBy>
  <cp:revision>1019</cp:revision>
  <cp:lastPrinted>2018-07-09T17:55:53Z</cp:lastPrinted>
  <dcterms:created xsi:type="dcterms:W3CDTF">2016-05-04T17:57:56Z</dcterms:created>
  <dcterms:modified xsi:type="dcterms:W3CDTF">2021-03-17T14:44:54Z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0x0101004DF1A7C33E7FFA42BCE730A96C4C97C7</vt:lpwstr>
  </property>
  <property fmtid="{D5CDD505-2E9C-101B-9397-08002B2CF9AE}" pid="3" name="Document Status">
    <vt:lpwstr>Draft</vt:lpwstr>
  </property>
  <property fmtid="{D5CDD505-2E9C-101B-9397-08002B2CF9AE}" pid="4" name="Document Category">
    <vt:lpwstr>Senior Leader Meeting</vt:lpwstr>
  </property>
  <property fmtid="{D5CDD505-2E9C-101B-9397-08002B2CF9AE}" pid="5" name="Document Presentation Date">
    <vt:lpwstr>2017-06-30T00:00:00Z</vt:lpwstr>
  </property>
  <property fmtid="{D5CDD505-2E9C-101B-9397-08002B2CF9AE}" pid="6" name="Presentation Material Type">
    <vt:lpwstr>Presentation Material</vt:lpwstr>
  </property>
</Properties>
</file>