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5"/>
  </p:sldMasterIdLst>
  <p:notesMasterIdLst>
    <p:notesMasterId r:id="rId15"/>
  </p:notesMasterIdLst>
  <p:handoutMasterIdLst>
    <p:handoutMasterId r:id="rId16"/>
  </p:handoutMasterIdLst>
  <p:sldIdLst>
    <p:sldId id="269" r:id="rId6"/>
    <p:sldId id="270" r:id="rId7"/>
    <p:sldId id="274" r:id="rId8"/>
    <p:sldId id="273" r:id="rId9"/>
    <p:sldId id="279" r:id="rId10"/>
    <p:sldId id="275" r:id="rId11"/>
    <p:sldId id="271" r:id="rId12"/>
    <p:sldId id="272" r:id="rId13"/>
    <p:sldId id="27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345" autoAdjust="0"/>
  </p:normalViewPr>
  <p:slideViewPr>
    <p:cSldViewPr snapToGrid="0" snapToObjects="1">
      <p:cViewPr varScale="1">
        <p:scale>
          <a:sx n="56" d="100"/>
          <a:sy n="56" d="100"/>
        </p:scale>
        <p:origin x="1604" y="52"/>
      </p:cViewPr>
      <p:guideLst>
        <p:guide orient="horz" pos="2158"/>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_rels/viewProps.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2.xml"/><Relationship Id="rId1" Type="http://schemas.openxmlformats.org/officeDocument/2006/relationships/slide" Target="slides/slide1.xml"/><Relationship Id="rId4"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84A682B-60B7-244F-AF8C-16AA5F067F6C}" type="datetimeFigureOut">
              <a:rPr lang="en-US" smtClean="0"/>
              <a:t>3/17/2021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B285591-F2ED-7B4B-AAEB-54F8DF9914E5}" type="slidenum">
              <a:rPr lang="en-US" smtClean="0"/>
              <a:t>‹#›</a:t>
            </a:fld>
            <a:endParaRPr lang="en-US" dirty="0"/>
          </a:p>
        </p:txBody>
      </p:sp>
    </p:spTree>
    <p:extLst>
      <p:ext uri="{BB962C8B-B14F-4D97-AF65-F5344CB8AC3E}">
        <p14:creationId xmlns:p14="http://schemas.microsoft.com/office/powerpoint/2010/main" val="19199291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C0177D-0B34-354A-A985-A7708375935C}" type="datetimeFigureOut">
              <a:rPr lang="en-US" smtClean="0"/>
              <a:t>3/17/2021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D3E557-29CA-2942-B5B0-BBAE067F5736}" type="slidenum">
              <a:rPr lang="en-US" smtClean="0"/>
              <a:t>‹#›</a:t>
            </a:fld>
            <a:endParaRPr lang="en-US" dirty="0"/>
          </a:p>
        </p:txBody>
      </p:sp>
    </p:spTree>
    <p:extLst>
      <p:ext uri="{BB962C8B-B14F-4D97-AF65-F5344CB8AC3E}">
        <p14:creationId xmlns:p14="http://schemas.microsoft.com/office/powerpoint/2010/main" val="52516197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Hello, My name is James Lee, GHATP for Columbus VA along with Chillicothe VAMC. I am here to present my ACHE project, which is on Community Care billing optimization.</a:t>
            </a:r>
          </a:p>
        </p:txBody>
      </p:sp>
      <p:sp>
        <p:nvSpPr>
          <p:cNvPr id="4" name="Slide Number Placeholder 3"/>
          <p:cNvSpPr>
            <a:spLocks noGrp="1"/>
          </p:cNvSpPr>
          <p:nvPr>
            <p:ph type="sldNum" sz="quarter" idx="5"/>
          </p:nvPr>
        </p:nvSpPr>
        <p:spPr/>
        <p:txBody>
          <a:bodyPr/>
          <a:lstStyle/>
          <a:p>
            <a:fld id="{DFD3E557-29CA-2942-B5B0-BBAE067F5736}" type="slidenum">
              <a:rPr lang="en-US" smtClean="0"/>
              <a:t>0</a:t>
            </a:fld>
            <a:endParaRPr lang="en-US" dirty="0"/>
          </a:p>
        </p:txBody>
      </p:sp>
    </p:spTree>
    <p:extLst>
      <p:ext uri="{BB962C8B-B14F-4D97-AF65-F5344CB8AC3E}">
        <p14:creationId xmlns:p14="http://schemas.microsoft.com/office/powerpoint/2010/main" val="3899731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Columbus VA has continuously improved and earned Veterans trust to over 90%. However, Community Care billing is still a top concern for all the Veterans. Our Community Care Department was not equipped with adequate staff to assist Veterans with these billing issues and relied heavily on Community Care Contact Center and Patient Advocates to assist with these issues. </a:t>
            </a:r>
          </a:p>
          <a:p>
            <a:endParaRPr lang="en-US" dirty="0"/>
          </a:p>
        </p:txBody>
      </p:sp>
      <p:sp>
        <p:nvSpPr>
          <p:cNvPr id="4" name="Slide Number Placeholder 3"/>
          <p:cNvSpPr>
            <a:spLocks noGrp="1"/>
          </p:cNvSpPr>
          <p:nvPr>
            <p:ph type="sldNum" sz="quarter" idx="5"/>
          </p:nvPr>
        </p:nvSpPr>
        <p:spPr/>
        <p:txBody>
          <a:bodyPr/>
          <a:lstStyle/>
          <a:p>
            <a:fld id="{DFD3E557-29CA-2942-B5B0-BBAE067F5736}" type="slidenum">
              <a:rPr lang="en-US" smtClean="0"/>
              <a:t>1</a:t>
            </a:fld>
            <a:endParaRPr lang="en-US" dirty="0"/>
          </a:p>
        </p:txBody>
      </p:sp>
    </p:spTree>
    <p:extLst>
      <p:ext uri="{BB962C8B-B14F-4D97-AF65-F5344CB8AC3E}">
        <p14:creationId xmlns:p14="http://schemas.microsoft.com/office/powerpoint/2010/main" val="546256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anose="020B0604020202020204" pitchFamily="34" charset="0"/>
                <a:ea typeface="+mn-ea"/>
                <a:cs typeface="Arial" panose="020B0604020202020204" pitchFamily="34" charset="0"/>
              </a:rPr>
              <a:t>Goals and objective of this project was to establish contact with top 5 community care providers that services 90% of our Veterans and establish a good working relationship along with hosting monthly calls between community care billing department and Columbus VA. Also, to create a centralized area within VAMC acting as one stop shop for Veterans with Community Care billing concerns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FD3E557-29CA-2942-B5B0-BBAE067F5736}" type="slidenum">
              <a:rPr lang="en-US" smtClean="0"/>
              <a:t>2</a:t>
            </a:fld>
            <a:endParaRPr lang="en-US" dirty="0"/>
          </a:p>
        </p:txBody>
      </p:sp>
    </p:spTree>
    <p:extLst>
      <p:ext uri="{BB962C8B-B14F-4D97-AF65-F5344CB8AC3E}">
        <p14:creationId xmlns:p14="http://schemas.microsoft.com/office/powerpoint/2010/main" val="833547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Greatest benefit of this project is to provide peace of mind to the Veterans regarding their care in the community by preventing unnecessary bills from going to the Veterans. Also, we will be able to build relationship and trust with the community care providers so that they will provide exceptional services to our Veterans.</a:t>
            </a:r>
          </a:p>
          <a:p>
            <a:endParaRPr lang="en-US" dirty="0"/>
          </a:p>
        </p:txBody>
      </p:sp>
      <p:sp>
        <p:nvSpPr>
          <p:cNvPr id="4" name="Slide Number Placeholder 3"/>
          <p:cNvSpPr>
            <a:spLocks noGrp="1"/>
          </p:cNvSpPr>
          <p:nvPr>
            <p:ph type="sldNum" sz="quarter" idx="5"/>
          </p:nvPr>
        </p:nvSpPr>
        <p:spPr/>
        <p:txBody>
          <a:bodyPr/>
          <a:lstStyle/>
          <a:p>
            <a:fld id="{DFD3E557-29CA-2942-B5B0-BBAE067F5736}" type="slidenum">
              <a:rPr lang="en-US" smtClean="0"/>
              <a:t>3</a:t>
            </a:fld>
            <a:endParaRPr lang="en-US" dirty="0"/>
          </a:p>
        </p:txBody>
      </p:sp>
    </p:spTree>
    <p:extLst>
      <p:ext uri="{BB962C8B-B14F-4D97-AF65-F5344CB8AC3E}">
        <p14:creationId xmlns:p14="http://schemas.microsoft.com/office/powerpoint/2010/main" val="651813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anose="020B0604020202020204" pitchFamily="34" charset="0"/>
                <a:ea typeface="+mn-ea"/>
                <a:cs typeface="Arial" panose="020B0604020202020204" pitchFamily="34" charset="0"/>
              </a:rPr>
              <a:t>Actions taken on this project are:</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On-going Monthly calls with the Community Care Providers, Third Party Administrator-Claims department</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One stop shop within Columbus VA</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On-going education for the Community Care Providers </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Education to the Veterans regarding Community Care process</a:t>
            </a:r>
          </a:p>
          <a:p>
            <a:endParaRPr lang="en-US" dirty="0"/>
          </a:p>
        </p:txBody>
      </p:sp>
      <p:sp>
        <p:nvSpPr>
          <p:cNvPr id="4" name="Slide Number Placeholder 3"/>
          <p:cNvSpPr>
            <a:spLocks noGrp="1"/>
          </p:cNvSpPr>
          <p:nvPr>
            <p:ph type="sldNum" sz="quarter" idx="5"/>
          </p:nvPr>
        </p:nvSpPr>
        <p:spPr/>
        <p:txBody>
          <a:bodyPr/>
          <a:lstStyle/>
          <a:p>
            <a:fld id="{DFD3E557-29CA-2942-B5B0-BBAE067F5736}" type="slidenum">
              <a:rPr lang="en-US" smtClean="0"/>
              <a:t>4</a:t>
            </a:fld>
            <a:endParaRPr lang="en-US" dirty="0"/>
          </a:p>
        </p:txBody>
      </p:sp>
    </p:spTree>
    <p:extLst>
      <p:ext uri="{BB962C8B-B14F-4D97-AF65-F5344CB8AC3E}">
        <p14:creationId xmlns:p14="http://schemas.microsoft.com/office/powerpoint/2010/main" val="1916391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One stop shop is scheduled to go live on Monday, March 15</a:t>
            </a:r>
            <a:r>
              <a:rPr lang="en-US" sz="1200" kern="1200" baseline="30000" dirty="0">
                <a:solidFill>
                  <a:schemeClr val="tx1"/>
                </a:solidFill>
                <a:effectLst/>
                <a:latin typeface="Arial" panose="020B0604020202020204" pitchFamily="34" charset="0"/>
                <a:ea typeface="+mn-ea"/>
                <a:cs typeface="Arial" panose="020B0604020202020204" pitchFamily="34" charset="0"/>
              </a:rPr>
              <a:t>th</a:t>
            </a:r>
            <a:r>
              <a:rPr lang="en-US" sz="1200" kern="1200" dirty="0">
                <a:solidFill>
                  <a:schemeClr val="tx1"/>
                </a:solidFill>
                <a:effectLst/>
                <a:latin typeface="Arial" panose="020B0604020202020204" pitchFamily="34" charset="0"/>
                <a:ea typeface="+mn-ea"/>
                <a:cs typeface="Arial" panose="020B0604020202020204" pitchFamily="34" charset="0"/>
              </a:rPr>
              <a:t>, staffed with appropriate personnel. </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Also, we are expanding monthly calls to include Community Care Clinic Leadership team, Case Management team, Social workers</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Lastly, 4 out of 5 Community Care provider billing departments are fully utilizing HSRM to look up Authorizations. </a:t>
            </a:r>
          </a:p>
          <a:p>
            <a:endParaRPr lang="en-US" dirty="0"/>
          </a:p>
        </p:txBody>
      </p:sp>
      <p:sp>
        <p:nvSpPr>
          <p:cNvPr id="4" name="Slide Number Placeholder 3"/>
          <p:cNvSpPr>
            <a:spLocks noGrp="1"/>
          </p:cNvSpPr>
          <p:nvPr>
            <p:ph type="sldNum" sz="quarter" idx="5"/>
          </p:nvPr>
        </p:nvSpPr>
        <p:spPr/>
        <p:txBody>
          <a:bodyPr/>
          <a:lstStyle/>
          <a:p>
            <a:fld id="{DFD3E557-29CA-2942-B5B0-BBAE067F5736}" type="slidenum">
              <a:rPr lang="en-US" smtClean="0"/>
              <a:t>5</a:t>
            </a:fld>
            <a:endParaRPr lang="en-US" dirty="0"/>
          </a:p>
        </p:txBody>
      </p:sp>
    </p:spTree>
    <p:extLst>
      <p:ext uri="{BB962C8B-B14F-4D97-AF65-F5344CB8AC3E}">
        <p14:creationId xmlns:p14="http://schemas.microsoft.com/office/powerpoint/2010/main" val="3222485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FY 2020 VA Central Ohio Health Care System had 799 (66.58% average per month) requests to assist with Community Care billing concerns (total of 3566)</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VISN 10 averaged 5,238 requests to assist with Community Care billing concerns</a:t>
            </a:r>
          </a:p>
        </p:txBody>
      </p:sp>
      <p:sp>
        <p:nvSpPr>
          <p:cNvPr id="4" name="Slide Number Placeholder 3"/>
          <p:cNvSpPr>
            <a:spLocks noGrp="1"/>
          </p:cNvSpPr>
          <p:nvPr>
            <p:ph type="sldNum" sz="quarter" idx="5"/>
          </p:nvPr>
        </p:nvSpPr>
        <p:spPr/>
        <p:txBody>
          <a:bodyPr/>
          <a:lstStyle/>
          <a:p>
            <a:fld id="{DFD3E557-29CA-2942-B5B0-BBAE067F5736}" type="slidenum">
              <a:rPr lang="en-US" smtClean="0"/>
              <a:t>6</a:t>
            </a:fld>
            <a:endParaRPr lang="en-US" dirty="0"/>
          </a:p>
        </p:txBody>
      </p:sp>
    </p:spTree>
    <p:extLst>
      <p:ext uri="{BB962C8B-B14F-4D97-AF65-F5344CB8AC3E}">
        <p14:creationId xmlns:p14="http://schemas.microsoft.com/office/powerpoint/2010/main" val="435898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Significant reduction in CC Billing concern since the start of project-Proactively reaching out to Community Care providers-active communication in unresolved case, enrollment into HSRM by Top 5 providers-Billing department</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With current Community Care Billing project along with Referral coordination Initiative, positive outlook is ahead and initiative for Veterans to Choose VA for all their care</a:t>
            </a:r>
          </a:p>
        </p:txBody>
      </p:sp>
      <p:sp>
        <p:nvSpPr>
          <p:cNvPr id="4" name="Slide Number Placeholder 3"/>
          <p:cNvSpPr>
            <a:spLocks noGrp="1"/>
          </p:cNvSpPr>
          <p:nvPr>
            <p:ph type="sldNum" sz="quarter" idx="5"/>
          </p:nvPr>
        </p:nvSpPr>
        <p:spPr/>
        <p:txBody>
          <a:bodyPr/>
          <a:lstStyle/>
          <a:p>
            <a:fld id="{DFD3E557-29CA-2942-B5B0-BBAE067F5736}" type="slidenum">
              <a:rPr lang="en-US" smtClean="0"/>
              <a:t>7</a:t>
            </a:fld>
            <a:endParaRPr lang="en-US" dirty="0"/>
          </a:p>
        </p:txBody>
      </p:sp>
    </p:spTree>
    <p:extLst>
      <p:ext uri="{BB962C8B-B14F-4D97-AF65-F5344CB8AC3E}">
        <p14:creationId xmlns:p14="http://schemas.microsoft.com/office/powerpoint/2010/main" val="2418680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In conclusion, result of this project will greatly impact Veterans satisfaction with the VA and the care in the community when necessary. Also, If Veterans do receive bills from the community, they will have a place they could go within Columbus VA to get it resolved. Thank you for your time today. </a:t>
            </a:r>
          </a:p>
          <a:p>
            <a:endParaRPr lang="en-US" dirty="0"/>
          </a:p>
        </p:txBody>
      </p:sp>
      <p:sp>
        <p:nvSpPr>
          <p:cNvPr id="4" name="Slide Number Placeholder 3"/>
          <p:cNvSpPr>
            <a:spLocks noGrp="1"/>
          </p:cNvSpPr>
          <p:nvPr>
            <p:ph type="sldNum" sz="quarter" idx="5"/>
          </p:nvPr>
        </p:nvSpPr>
        <p:spPr/>
        <p:txBody>
          <a:bodyPr/>
          <a:lstStyle/>
          <a:p>
            <a:fld id="{DFD3E557-29CA-2942-B5B0-BBAE067F5736}" type="slidenum">
              <a:rPr lang="en-US" smtClean="0"/>
              <a:t>8</a:t>
            </a:fld>
            <a:endParaRPr lang="en-US" dirty="0"/>
          </a:p>
        </p:txBody>
      </p:sp>
    </p:spTree>
    <p:extLst>
      <p:ext uri="{BB962C8B-B14F-4D97-AF65-F5344CB8AC3E}">
        <p14:creationId xmlns:p14="http://schemas.microsoft.com/office/powerpoint/2010/main" val="5876958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cover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338880" y="3178162"/>
            <a:ext cx="7772400" cy="730127"/>
          </a:xfrm>
        </p:spPr>
        <p:txBody>
          <a:bodyPr anchor="b" anchorCtr="0">
            <a:normAutofit/>
          </a:bodyPr>
          <a:lstStyle>
            <a:lvl1pPr algn="l">
              <a:defRPr sz="2000" b="1">
                <a:latin typeface="Calibri"/>
                <a:cs typeface="Calibri"/>
              </a:defRPr>
            </a:lvl1pPr>
          </a:lstStyle>
          <a:p>
            <a:r>
              <a:rPr lang="en-US" dirty="0"/>
              <a:t>CLICK TO EDIT MASTER TITLE STYLE</a:t>
            </a:r>
          </a:p>
        </p:txBody>
      </p:sp>
      <p:sp>
        <p:nvSpPr>
          <p:cNvPr id="3" name="Subtitle 2"/>
          <p:cNvSpPr>
            <a:spLocks noGrp="1"/>
          </p:cNvSpPr>
          <p:nvPr>
            <p:ph type="subTitle" idx="1"/>
          </p:nvPr>
        </p:nvSpPr>
        <p:spPr>
          <a:xfrm>
            <a:off x="357696" y="4004454"/>
            <a:ext cx="7753584" cy="914813"/>
          </a:xfrm>
        </p:spPr>
        <p:txBody>
          <a:bodyPr>
            <a:noAutofit/>
          </a:bodyPr>
          <a:lstStyle>
            <a:lvl1pPr marL="0" indent="0" algn="l">
              <a:buNone/>
              <a:defRPr sz="16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009023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3669573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935650"/>
            <a:ext cx="8229600" cy="41905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0"/>
          </p:nvPr>
        </p:nvSpPr>
        <p:spPr/>
        <p:txBody>
          <a:body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2229877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856225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9B27D237-6C0D-5549-BE11-2040A22CBC71}" type="slidenum">
              <a:rPr lang="en-US" smtClean="0"/>
              <a:t>‹#›</a:t>
            </a:fld>
            <a:endParaRPr lang="en-US" dirty="0"/>
          </a:p>
        </p:txBody>
      </p:sp>
    </p:spTree>
    <p:extLst>
      <p:ext uri="{BB962C8B-B14F-4D97-AF65-F5344CB8AC3E}">
        <p14:creationId xmlns:p14="http://schemas.microsoft.com/office/powerpoint/2010/main" val="1508298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732377"/>
            <a:ext cx="4040188"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372139"/>
            <a:ext cx="4040188" cy="3706052"/>
          </a:xfrm>
        </p:spPr>
        <p:txBody>
          <a:bodyPr>
            <a:norm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645025" y="1732377"/>
            <a:ext cx="4041775"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372139"/>
            <a:ext cx="4041775" cy="370605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9" name="Slide Number Placeholder 8"/>
          <p:cNvSpPr>
            <a:spLocks noGrp="1"/>
          </p:cNvSpPr>
          <p:nvPr>
            <p:ph type="sldNum" sz="quarter" idx="12"/>
          </p:nvPr>
        </p:nvSpPr>
        <p:spPr/>
        <p:txBody>
          <a:bodyPr/>
          <a:lstStyle/>
          <a:p>
            <a:fld id="{9B27D237-6C0D-5549-BE11-2040A22CBC71}" type="slidenum">
              <a:rPr lang="en-US" smtClean="0"/>
              <a:t>‹#›</a:t>
            </a:fld>
            <a:endParaRPr lang="en-US" dirty="0"/>
          </a:p>
        </p:txBody>
      </p:sp>
    </p:spTree>
    <p:extLst>
      <p:ext uri="{BB962C8B-B14F-4D97-AF65-F5344CB8AC3E}">
        <p14:creationId xmlns:p14="http://schemas.microsoft.com/office/powerpoint/2010/main" val="1862334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B27D237-6C0D-5549-BE11-2040A22CBC71}" type="slidenum">
              <a:rPr lang="en-US" smtClean="0"/>
              <a:t>‹#›</a:t>
            </a:fld>
            <a:endParaRPr lang="en-US" dirty="0"/>
          </a:p>
        </p:txBody>
      </p:sp>
    </p:spTree>
    <p:extLst>
      <p:ext uri="{BB962C8B-B14F-4D97-AF65-F5344CB8AC3E}">
        <p14:creationId xmlns:p14="http://schemas.microsoft.com/office/powerpoint/2010/main" val="3806173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B27D237-6C0D-5549-BE11-2040A22CBC71}" type="slidenum">
              <a:rPr lang="en-US" smtClean="0"/>
              <a:t>‹#›</a:t>
            </a:fld>
            <a:endParaRPr lang="en-US" dirty="0"/>
          </a:p>
        </p:txBody>
      </p:sp>
    </p:spTree>
    <p:extLst>
      <p:ext uri="{BB962C8B-B14F-4D97-AF65-F5344CB8AC3E}">
        <p14:creationId xmlns:p14="http://schemas.microsoft.com/office/powerpoint/2010/main" val="2614254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97295"/>
            <a:ext cx="5111750" cy="4128867"/>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457200" y="1997296"/>
            <a:ext cx="3008313" cy="4128866"/>
          </a:xfr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9B27D237-6C0D-5549-BE11-2040A22CBC71}" type="slidenum">
              <a:rPr lang="en-US" smtClean="0"/>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9150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682602"/>
            <a:ext cx="5486400" cy="613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9B27D237-6C0D-5549-BE11-2040A22CBC71}" type="slidenum">
              <a:rPr lang="en-US" smtClean="0"/>
              <a:t>‹#›</a:t>
            </a:fld>
            <a:endParaRPr lang="en-US" dirty="0"/>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47674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background interior.pdf"/>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29114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849348"/>
            <a:ext cx="8229600" cy="42768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8583351" y="6249857"/>
            <a:ext cx="490750" cy="365125"/>
          </a:xfrm>
          <a:prstGeom prst="rect">
            <a:avLst/>
          </a:prstGeom>
        </p:spPr>
        <p:txBody>
          <a:bodyPr vert="horz" lIns="91440" tIns="45720" rIns="91440" bIns="45720" rtlCol="0" anchor="ctr"/>
          <a:lstStyle>
            <a:lvl1pPr algn="r">
              <a:defRPr sz="1000">
                <a:solidFill>
                  <a:schemeClr val="tx1">
                    <a:tint val="75000"/>
                  </a:schemeClr>
                </a:solidFill>
                <a:latin typeface="Georgia"/>
                <a:cs typeface="Georgia"/>
              </a:defRPr>
            </a:lvl1pPr>
          </a:lstStyle>
          <a:p>
            <a:fld id="{9B27D237-6C0D-5549-BE11-2040A22CBC71}" type="slidenum">
              <a:rPr lang="en-US" smtClean="0"/>
              <a:pPr/>
              <a:t>‹#›</a:t>
            </a:fld>
            <a:endParaRPr lang="en-US" dirty="0"/>
          </a:p>
        </p:txBody>
      </p:sp>
      <p:sp>
        <p:nvSpPr>
          <p:cNvPr id="7" name="TextBox 6"/>
          <p:cNvSpPr txBox="1"/>
          <p:nvPr userDrawn="1"/>
        </p:nvSpPr>
        <p:spPr>
          <a:xfrm>
            <a:off x="457200" y="6284494"/>
            <a:ext cx="4311073" cy="276999"/>
          </a:xfrm>
          <a:prstGeom prst="rect">
            <a:avLst/>
          </a:prstGeom>
          <a:noFill/>
        </p:spPr>
        <p:txBody>
          <a:bodyPr wrap="square" rtlCol="0">
            <a:spAutoFit/>
          </a:bodyPr>
          <a:lstStyle/>
          <a:p>
            <a:r>
              <a:rPr lang="en-US" sz="1200" spc="100" dirty="0">
                <a:solidFill>
                  <a:schemeClr val="bg1">
                    <a:lumMod val="65000"/>
                  </a:schemeClr>
                </a:solidFill>
              </a:rPr>
              <a:t>VETERANS HEALTH</a:t>
            </a:r>
            <a:r>
              <a:rPr lang="en-US" sz="1200" spc="100" baseline="0" dirty="0">
                <a:solidFill>
                  <a:schemeClr val="bg1">
                    <a:lumMod val="65000"/>
                  </a:schemeClr>
                </a:solidFill>
              </a:rPr>
              <a:t> ADMINISTRATION</a:t>
            </a:r>
            <a:endParaRPr lang="en-US" sz="1200" spc="100" dirty="0">
              <a:solidFill>
                <a:schemeClr val="bg1">
                  <a:lumMod val="65000"/>
                </a:schemeClr>
              </a:solidFill>
            </a:endParaRPr>
          </a:p>
        </p:txBody>
      </p:sp>
    </p:spTree>
    <p:extLst>
      <p:ext uri="{BB962C8B-B14F-4D97-AF65-F5344CB8AC3E}">
        <p14:creationId xmlns:p14="http://schemas.microsoft.com/office/powerpoint/2010/main" val="1229106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l" defTabSz="457200" rtl="0" eaLnBrk="1" latinLnBrk="0" hangingPunct="1">
        <a:spcBef>
          <a:spcPct val="0"/>
        </a:spcBef>
        <a:buNone/>
        <a:defRPr sz="2400" kern="1200">
          <a:solidFill>
            <a:schemeClr val="bg1"/>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Georgia"/>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Georgia"/>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Georgia"/>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5.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5.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5.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body" sz="half" idx="2"/>
          </p:nvPr>
        </p:nvSpPr>
        <p:spPr>
          <a:xfrm>
            <a:off x="178677" y="5468716"/>
            <a:ext cx="5486400" cy="816348"/>
          </a:xfrm>
        </p:spPr>
        <p:txBody>
          <a:bodyPr>
            <a:normAutofit fontScale="25000" lnSpcReduction="20000"/>
          </a:bodyPr>
          <a:lstStyle/>
          <a:p>
            <a:endParaRPr lang="en-US" sz="5600" dirty="0">
              <a:latin typeface="Arial" panose="020B0604020202020204" pitchFamily="34" charset="0"/>
              <a:cs typeface="Arial" panose="020B0604020202020204" pitchFamily="34" charset="0"/>
            </a:endParaRPr>
          </a:p>
          <a:p>
            <a:r>
              <a:rPr lang="en-US" sz="5600" dirty="0">
                <a:latin typeface="Arial" panose="020B0604020202020204" pitchFamily="34" charset="0"/>
                <a:cs typeface="Arial" panose="020B0604020202020204" pitchFamily="34" charset="0"/>
              </a:rPr>
              <a:t>James Lee, MHA (GHATP)</a:t>
            </a:r>
          </a:p>
          <a:p>
            <a:endParaRPr lang="en-US" sz="5600" dirty="0">
              <a:latin typeface="Arial" panose="020B0604020202020204" pitchFamily="34" charset="0"/>
              <a:cs typeface="Arial" panose="020B0604020202020204" pitchFamily="34" charset="0"/>
            </a:endParaRPr>
          </a:p>
          <a:p>
            <a:r>
              <a:rPr lang="en-US" sz="5600" dirty="0">
                <a:latin typeface="Arial" panose="020B0604020202020204" pitchFamily="34" charset="0"/>
                <a:cs typeface="Arial" panose="020B0604020202020204" pitchFamily="34" charset="0"/>
              </a:rPr>
              <a:t>VA Central Ohio Health Care System/Chillicothe VA Medical Center</a:t>
            </a:r>
          </a:p>
          <a:p>
            <a:endParaRPr lang="en-US" sz="5600" dirty="0">
              <a:latin typeface="Arial" panose="020B0604020202020204" pitchFamily="34" charset="0"/>
              <a:cs typeface="Arial" panose="020B0604020202020204" pitchFamily="34" charset="0"/>
            </a:endParaRPr>
          </a:p>
          <a:p>
            <a:endParaRPr lang="en-US" sz="2400" dirty="0">
              <a:latin typeface="Georgia" panose="02040502050405020303" pitchFamily="18" charset="0"/>
            </a:endParaRPr>
          </a:p>
        </p:txBody>
      </p:sp>
      <p:sp>
        <p:nvSpPr>
          <p:cNvPr id="5" name="Title 4"/>
          <p:cNvSpPr>
            <a:spLocks noGrp="1"/>
          </p:cNvSpPr>
          <p:nvPr>
            <p:ph type="title"/>
          </p:nvPr>
        </p:nvSpPr>
        <p:spPr>
          <a:xfrm>
            <a:off x="64659" y="252248"/>
            <a:ext cx="8805916" cy="1492210"/>
          </a:xfrm>
        </p:spPr>
        <p:txBody>
          <a:bodyPr>
            <a:normAutofit/>
          </a:bodyPr>
          <a:lstStyle/>
          <a:p>
            <a:pPr algn="ctr"/>
            <a:r>
              <a:rPr lang="en-US" sz="4000" dirty="0">
                <a:latin typeface="Georgia" panose="02040502050405020303" pitchFamily="18" charset="0"/>
              </a:rPr>
              <a:t>Community Care Billing Optimization</a:t>
            </a:r>
          </a:p>
        </p:txBody>
      </p:sp>
      <p:sp>
        <p:nvSpPr>
          <p:cNvPr id="4" name="TextBox 3"/>
          <p:cNvSpPr txBox="1"/>
          <p:nvPr/>
        </p:nvSpPr>
        <p:spPr>
          <a:xfrm>
            <a:off x="6368840" y="5619951"/>
            <a:ext cx="3574549" cy="338554"/>
          </a:xfrm>
          <a:prstGeom prst="rect">
            <a:avLst/>
          </a:prstGeom>
          <a:noFill/>
        </p:spPr>
        <p:txBody>
          <a:bodyPr wrap="square" rtlCol="0">
            <a:spAutoFit/>
          </a:bodyPr>
          <a:lstStyle/>
          <a:p>
            <a:r>
              <a:rPr lang="en-US" sz="1600" b="1" dirty="0"/>
              <a:t>DATE: 03/22/2021</a:t>
            </a:r>
          </a:p>
        </p:txBody>
      </p:sp>
      <p:sp>
        <p:nvSpPr>
          <p:cNvPr id="2" name="Picture Placeholder 1">
            <a:extLst>
              <a:ext uri="{FF2B5EF4-FFF2-40B4-BE49-F238E27FC236}">
                <a16:creationId xmlns:a16="http://schemas.microsoft.com/office/drawing/2014/main" id="{DC1F21BA-6F9A-42AE-A04A-50FC53352112}"/>
              </a:ext>
            </a:extLst>
          </p:cNvPr>
          <p:cNvSpPr>
            <a:spLocks noGrp="1"/>
          </p:cNvSpPr>
          <p:nvPr>
            <p:ph type="pic" idx="1"/>
          </p:nvPr>
        </p:nvSpPr>
        <p:spPr/>
      </p:sp>
      <p:pic>
        <p:nvPicPr>
          <p:cNvPr id="8" name="Picture Placeholder 8">
            <a:extLst>
              <a:ext uri="{FF2B5EF4-FFF2-40B4-BE49-F238E27FC236}">
                <a16:creationId xmlns:a16="http://schemas.microsoft.com/office/drawing/2014/main" id="{0A6ABB6F-9360-45D3-A9CF-E6595F201E67}"/>
              </a:ext>
            </a:extLst>
          </p:cNvPr>
          <p:cNvPicPr>
            <a:picLocks noChangeAspect="1"/>
          </p:cNvPicPr>
          <p:nvPr/>
        </p:nvPicPr>
        <p:blipFill>
          <a:blip r:embed="rId5"/>
          <a:srcRect t="16952" b="16952"/>
          <a:stretch>
            <a:fillRect/>
          </a:stretch>
        </p:blipFill>
        <p:spPr>
          <a:xfrm>
            <a:off x="178677" y="1653587"/>
            <a:ext cx="4646603" cy="3815130"/>
          </a:xfrm>
          <a:prstGeom prst="rect">
            <a:avLst/>
          </a:prstGeom>
        </p:spPr>
      </p:pic>
      <p:pic>
        <p:nvPicPr>
          <p:cNvPr id="10" name="Picture 2" descr="Facility Image">
            <a:extLst>
              <a:ext uri="{FF2B5EF4-FFF2-40B4-BE49-F238E27FC236}">
                <a16:creationId xmlns:a16="http://schemas.microsoft.com/office/drawing/2014/main" id="{E2DDAEEB-41D3-4A39-820B-6F3ABA374D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5280" y="1653587"/>
            <a:ext cx="4045295" cy="3815130"/>
          </a:xfrm>
          <a:prstGeom prst="rect">
            <a:avLst/>
          </a:prstGeom>
          <a:noFill/>
          <a:extLst>
            <a:ext uri="{909E8E84-426E-40DD-AFC4-6F175D3DCCD1}">
              <a14:hiddenFill xmlns:a14="http://schemas.microsoft.com/office/drawing/2010/main">
                <a:solidFill>
                  <a:srgbClr val="FFFFFF"/>
                </a:solidFill>
              </a14:hiddenFill>
            </a:ext>
          </a:extLst>
        </p:spPr>
      </p:pic>
      <p:pic>
        <p:nvPicPr>
          <p:cNvPr id="7" name="Recorded Sound">
            <a:hlinkClick r:id="" action="ppaction://media"/>
            <a:extLst>
              <a:ext uri="{FF2B5EF4-FFF2-40B4-BE49-F238E27FC236}">
                <a16:creationId xmlns:a16="http://schemas.microsoft.com/office/drawing/2014/main" id="{D9B87E9E-19F5-43DD-8BAC-7A7F959BBF9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216272" y="6199352"/>
            <a:ext cx="406400" cy="406400"/>
          </a:xfrm>
          <a:prstGeom prst="rect">
            <a:avLst/>
          </a:prstGeom>
        </p:spPr>
      </p:pic>
    </p:spTree>
    <p:extLst>
      <p:ext uri="{BB962C8B-B14F-4D97-AF65-F5344CB8AC3E}">
        <p14:creationId xmlns:p14="http://schemas.microsoft.com/office/powerpoint/2010/main" val="2576542182"/>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25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62FC0-73EC-4BF7-B331-C39DB29A97EF}"/>
              </a:ext>
            </a:extLst>
          </p:cNvPr>
          <p:cNvSpPr>
            <a:spLocks noGrp="1"/>
          </p:cNvSpPr>
          <p:nvPr>
            <p:ph type="title"/>
          </p:nvPr>
        </p:nvSpPr>
        <p:spPr/>
        <p:txBody>
          <a:bodyPr>
            <a:normAutofit/>
          </a:bodyPr>
          <a:lstStyle/>
          <a:p>
            <a:pPr algn="ctr"/>
            <a:r>
              <a:rPr lang="en-US" sz="4400" dirty="0"/>
              <a:t>Project Background</a:t>
            </a:r>
          </a:p>
        </p:txBody>
      </p:sp>
      <p:sp>
        <p:nvSpPr>
          <p:cNvPr id="3" name="Content Placeholder 2">
            <a:extLst>
              <a:ext uri="{FF2B5EF4-FFF2-40B4-BE49-F238E27FC236}">
                <a16:creationId xmlns:a16="http://schemas.microsoft.com/office/drawing/2014/main" id="{3F68A270-213D-4AEC-B88A-CA649CDF4274}"/>
              </a:ext>
            </a:extLst>
          </p:cNvPr>
          <p:cNvSpPr>
            <a:spLocks noGrp="1"/>
          </p:cNvSpPr>
          <p:nvPr>
            <p:ph idx="1"/>
          </p:nvPr>
        </p:nvSpPr>
        <p:spPr>
          <a:xfrm>
            <a:off x="457200" y="1692166"/>
            <a:ext cx="8229600" cy="4557691"/>
          </a:xfrm>
        </p:spPr>
        <p:txBody>
          <a:bodyPr>
            <a:normAutofit/>
          </a:bodyPr>
          <a:lstStyle/>
          <a:p>
            <a:r>
              <a:rPr lang="en-US" sz="2000" b="1" dirty="0">
                <a:latin typeface="Arial" panose="020B0604020202020204" pitchFamily="34" charset="0"/>
                <a:cs typeface="Arial" panose="020B0604020202020204" pitchFamily="34" charset="0"/>
              </a:rPr>
              <a:t>Background: </a:t>
            </a:r>
            <a:r>
              <a:rPr lang="en-US" sz="2000" dirty="0">
                <a:latin typeface="Arial" panose="020B0604020202020204" pitchFamily="34" charset="0"/>
                <a:cs typeface="Arial" panose="020B0604020202020204" pitchFamily="34" charset="0"/>
              </a:rPr>
              <a:t>VA Central Ohio Health Care System has significantly improved and earned Veterans overall Trust to over 90%. However, Community Care Billing issue has continuously been constant top concern for our Veterans. </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Problem: </a:t>
            </a:r>
            <a:r>
              <a:rPr lang="en-US" sz="2000" dirty="0">
                <a:latin typeface="Arial" panose="020B0604020202020204" pitchFamily="34" charset="0"/>
                <a:cs typeface="Arial" panose="020B0604020202020204" pitchFamily="34" charset="0"/>
              </a:rPr>
              <a:t>Community Care department unable to allocate staff to assist/resolve Veterans community care billing issue due to increase in consults/referrals to the community due to COVID-19. Non-standardized process/procedure in the community care department on handling the billing inquiries from the Veterans, Authorization/referral inquiries from the Community Care providers. Long wait time (Average of 40+Minutes) at Community Care Contact Center (C4) increasing Veterans’ dissatisfaction.</a:t>
            </a:r>
          </a:p>
          <a:p>
            <a:pPr marL="0" indent="0">
              <a:buNone/>
            </a:pPr>
            <a:endParaRPr lang="en-US" dirty="0"/>
          </a:p>
        </p:txBody>
      </p:sp>
      <p:sp>
        <p:nvSpPr>
          <p:cNvPr id="4" name="Slide Number Placeholder 3">
            <a:extLst>
              <a:ext uri="{FF2B5EF4-FFF2-40B4-BE49-F238E27FC236}">
                <a16:creationId xmlns:a16="http://schemas.microsoft.com/office/drawing/2014/main" id="{34DE45E7-1776-4829-A060-AB5B71E8721C}"/>
              </a:ext>
            </a:extLst>
          </p:cNvPr>
          <p:cNvSpPr>
            <a:spLocks noGrp="1"/>
          </p:cNvSpPr>
          <p:nvPr>
            <p:ph type="sldNum" sz="quarter" idx="10"/>
          </p:nvPr>
        </p:nvSpPr>
        <p:spPr/>
        <p:txBody>
          <a:bodyPr/>
          <a:lstStyle/>
          <a:p>
            <a:fld id="{9B27D237-6C0D-5549-BE11-2040A22CBC71}" type="slidenum">
              <a:rPr lang="en-US" smtClean="0"/>
              <a:pPr/>
              <a:t>1</a:t>
            </a:fld>
            <a:endParaRPr lang="en-US" dirty="0"/>
          </a:p>
        </p:txBody>
      </p:sp>
      <p:pic>
        <p:nvPicPr>
          <p:cNvPr id="6" name="Recorded Sound">
            <a:hlinkClick r:id="" action="ppaction://media"/>
            <a:extLst>
              <a:ext uri="{FF2B5EF4-FFF2-40B4-BE49-F238E27FC236}">
                <a16:creationId xmlns:a16="http://schemas.microsoft.com/office/drawing/2014/main" id="{CFAC01B4-8265-41EA-A2C5-EF10913C4B3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30162" y="6164930"/>
            <a:ext cx="406400" cy="406400"/>
          </a:xfrm>
          <a:prstGeom prst="rect">
            <a:avLst/>
          </a:prstGeom>
        </p:spPr>
      </p:pic>
    </p:spTree>
    <p:extLst>
      <p:ext uri="{BB962C8B-B14F-4D97-AF65-F5344CB8AC3E}">
        <p14:creationId xmlns:p14="http://schemas.microsoft.com/office/powerpoint/2010/main" val="1582162389"/>
      </p:ext>
    </p:extLst>
  </p:cSld>
  <p:clrMapOvr>
    <a:masterClrMapping/>
  </p:clrMapOvr>
  <mc:AlternateContent xmlns:mc="http://schemas.openxmlformats.org/markup-compatibility/2006" xmlns:p14="http://schemas.microsoft.com/office/powerpoint/2010/main">
    <mc:Choice Requires="p14">
      <p:transition spd="slow" p14:dur="2000" advTm="54390"/>
    </mc:Choice>
    <mc:Fallback xmlns="">
      <p:transition spd="slow" advTm="543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07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09A48-0774-48FA-941C-F018179F9F37}"/>
              </a:ext>
            </a:extLst>
          </p:cNvPr>
          <p:cNvSpPr>
            <a:spLocks noGrp="1"/>
          </p:cNvSpPr>
          <p:nvPr>
            <p:ph type="title"/>
          </p:nvPr>
        </p:nvSpPr>
        <p:spPr/>
        <p:txBody>
          <a:bodyPr>
            <a:normAutofit/>
          </a:bodyPr>
          <a:lstStyle/>
          <a:p>
            <a:pPr algn="ctr"/>
            <a:r>
              <a:rPr lang="en-US" sz="4400" dirty="0"/>
              <a:t>Goals and Objectives</a:t>
            </a:r>
          </a:p>
        </p:txBody>
      </p:sp>
      <p:sp>
        <p:nvSpPr>
          <p:cNvPr id="3" name="Content Placeholder 2">
            <a:extLst>
              <a:ext uri="{FF2B5EF4-FFF2-40B4-BE49-F238E27FC236}">
                <a16:creationId xmlns:a16="http://schemas.microsoft.com/office/drawing/2014/main" id="{CEF76EC0-73CA-487C-A500-7AEA8026D949}"/>
              </a:ext>
            </a:extLst>
          </p:cNvPr>
          <p:cNvSpPr>
            <a:spLocks noGrp="1"/>
          </p:cNvSpPr>
          <p:nvPr>
            <p:ph idx="1"/>
          </p:nvPr>
        </p:nvSpPr>
        <p:spPr/>
        <p:txBody>
          <a:bodyPr/>
          <a:lstStyle/>
          <a:p>
            <a:pPr marL="0" indent="0">
              <a:buNone/>
            </a:pPr>
            <a:r>
              <a:rPr lang="en-US" b="1" dirty="0">
                <a:latin typeface="Arial" panose="020B0604020202020204" pitchFamily="34" charset="0"/>
                <a:cs typeface="Arial" panose="020B0604020202020204" pitchFamily="34" charset="0"/>
              </a:rPr>
              <a:t> </a:t>
            </a:r>
          </a:p>
          <a:p>
            <a:pPr>
              <a:buFont typeface="+mj-lt"/>
              <a:buAutoNum type="arabicPeriod"/>
            </a:pPr>
            <a:r>
              <a:rPr lang="en-US" sz="2000" dirty="0">
                <a:latin typeface="Arial" panose="020B0604020202020204" pitchFamily="34" charset="0"/>
                <a:cs typeface="Arial" panose="020B0604020202020204" pitchFamily="34" charset="0"/>
              </a:rPr>
              <a:t>Establish contact with top 5 Community Care Providers and host monthly calls to discuss on-going billing issues on both sides. Promote and enroll providers to HSRM so they could lookup and retrieve VA Authorizations (Billing department &amp; Clinical Referral Representatives).</a:t>
            </a:r>
          </a:p>
          <a:p>
            <a:pPr>
              <a:buFont typeface="+mj-lt"/>
              <a:buAutoNum type="arabicPeriod"/>
            </a:pPr>
            <a:r>
              <a:rPr lang="en-US" sz="2000" dirty="0">
                <a:latin typeface="Arial" panose="020B0604020202020204" pitchFamily="34" charset="0"/>
                <a:cs typeface="Arial" panose="020B0604020202020204" pitchFamily="34" charset="0"/>
              </a:rPr>
              <a:t>Create centralized area within VAMC in which teams from following departments will be occupying: CPAC (VA Billing), Community Care Billing, Referral Coordination Initiative (RCI), Patient Advocate, and Veteran Experience team. </a:t>
            </a:r>
          </a:p>
          <a:p>
            <a:pPr>
              <a:buFont typeface="+mj-lt"/>
              <a:buAutoNum type="arabicPeriod"/>
            </a:pPr>
            <a:r>
              <a:rPr lang="en-US" sz="2000" dirty="0">
                <a:latin typeface="Arial" panose="020B0604020202020204" pitchFamily="34" charset="0"/>
                <a:cs typeface="Arial" panose="020B0604020202020204" pitchFamily="34" charset="0"/>
              </a:rPr>
              <a:t>Increase Veterans Satisfaction with VA by providing assistance with billing issues along with Referral coordination.</a:t>
            </a:r>
          </a:p>
          <a:p>
            <a:pPr>
              <a:buFont typeface="+mj-lt"/>
              <a:buAutoNum type="arabicPeriod"/>
            </a:pPr>
            <a:endParaRPr lang="en-US" sz="2000"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8C4D5B5E-D73E-4306-880F-9E397FF73459}"/>
              </a:ext>
            </a:extLst>
          </p:cNvPr>
          <p:cNvSpPr>
            <a:spLocks noGrp="1"/>
          </p:cNvSpPr>
          <p:nvPr>
            <p:ph type="sldNum" sz="quarter" idx="10"/>
          </p:nvPr>
        </p:nvSpPr>
        <p:spPr/>
        <p:txBody>
          <a:bodyPr/>
          <a:lstStyle/>
          <a:p>
            <a:fld id="{9B27D237-6C0D-5549-BE11-2040A22CBC71}" type="slidenum">
              <a:rPr lang="en-US" smtClean="0"/>
              <a:pPr/>
              <a:t>2</a:t>
            </a:fld>
            <a:endParaRPr lang="en-US" dirty="0"/>
          </a:p>
        </p:txBody>
      </p:sp>
      <p:pic>
        <p:nvPicPr>
          <p:cNvPr id="6" name="Recorded Sound">
            <a:hlinkClick r:id="" action="ppaction://media"/>
            <a:extLst>
              <a:ext uri="{FF2B5EF4-FFF2-40B4-BE49-F238E27FC236}">
                <a16:creationId xmlns:a16="http://schemas.microsoft.com/office/drawing/2014/main" id="{D028CE76-7153-406B-99FA-64BB607AB99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6951" y="6161820"/>
            <a:ext cx="406400" cy="406400"/>
          </a:xfrm>
          <a:prstGeom prst="rect">
            <a:avLst/>
          </a:prstGeom>
        </p:spPr>
      </p:pic>
    </p:spTree>
    <p:extLst>
      <p:ext uri="{BB962C8B-B14F-4D97-AF65-F5344CB8AC3E}">
        <p14:creationId xmlns:p14="http://schemas.microsoft.com/office/powerpoint/2010/main" val="2594547786"/>
      </p:ext>
    </p:extLst>
  </p:cSld>
  <p:clrMapOvr>
    <a:masterClrMapping/>
  </p:clrMapOvr>
  <mc:AlternateContent xmlns:mc="http://schemas.openxmlformats.org/markup-compatibility/2006" xmlns:p14="http://schemas.microsoft.com/office/powerpoint/2010/main">
    <mc:Choice Requires="p14">
      <p:transition spd="slow" p14:dur="2000" advTm="53229"/>
    </mc:Choice>
    <mc:Fallback xmlns="">
      <p:transition spd="slow" advTm="532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49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F3E9C-D261-43D3-ADEE-A42DC5196647}"/>
              </a:ext>
            </a:extLst>
          </p:cNvPr>
          <p:cNvSpPr>
            <a:spLocks noGrp="1"/>
          </p:cNvSpPr>
          <p:nvPr>
            <p:ph type="title"/>
          </p:nvPr>
        </p:nvSpPr>
        <p:spPr/>
        <p:txBody>
          <a:bodyPr>
            <a:normAutofit/>
          </a:bodyPr>
          <a:lstStyle/>
          <a:p>
            <a:pPr algn="ctr"/>
            <a:r>
              <a:rPr lang="en-US" sz="4400" dirty="0"/>
              <a:t>Project Benefit</a:t>
            </a:r>
          </a:p>
        </p:txBody>
      </p:sp>
      <p:sp>
        <p:nvSpPr>
          <p:cNvPr id="3" name="Content Placeholder 2">
            <a:extLst>
              <a:ext uri="{FF2B5EF4-FFF2-40B4-BE49-F238E27FC236}">
                <a16:creationId xmlns:a16="http://schemas.microsoft.com/office/drawing/2014/main" id="{50EF905A-7DF2-49C0-A799-E6E7B593439F}"/>
              </a:ext>
            </a:extLst>
          </p:cNvPr>
          <p:cNvSpPr>
            <a:spLocks noGrp="1"/>
          </p:cNvSpPr>
          <p:nvPr>
            <p:ph idx="1"/>
          </p:nvPr>
        </p:nvSpPr>
        <p:spPr>
          <a:xfrm>
            <a:off x="457200" y="1899555"/>
            <a:ext cx="8229600" cy="4190513"/>
          </a:xfrm>
        </p:spPr>
        <p:txBody>
          <a:bodyPr>
            <a:normAutofit/>
          </a:bodyPr>
          <a:lstStyle/>
          <a:p>
            <a:pPr>
              <a:buFont typeface="+mj-lt"/>
              <a:buAutoNum type="arabicPeriod"/>
            </a:pPr>
            <a:r>
              <a:rPr lang="en-US"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Establish working relationship with the Community Care Providers to resolve Veterans’ billing issue along with working together to increase Veterans’ satisfaction with care in the community. Automate consult/referral process by promoting and enrolling community care providers to HSRM (Health Share Referral Manager) and provide them with instant resources need for billing along with referrals (accept/deny, upload medical records, set appointments and etc). Enrollment in HSRM by Top 5 providers will benefit ALL VAMC within State of Ohio. </a:t>
            </a:r>
          </a:p>
          <a:p>
            <a:pPr>
              <a:buFont typeface="+mj-lt"/>
              <a:buAutoNum type="arabicPeriod"/>
            </a:pPr>
            <a:r>
              <a:rPr lang="en-US" sz="2000" dirty="0">
                <a:latin typeface="Arial" panose="020B0604020202020204" pitchFamily="34" charset="0"/>
                <a:cs typeface="Arial" panose="020B0604020202020204" pitchFamily="34" charset="0"/>
              </a:rPr>
              <a:t>Provide one stop shop resources for Veterans to resolve any issues related to Community Care Billing</a:t>
            </a:r>
          </a:p>
          <a:p>
            <a:pPr>
              <a:buFont typeface="+mj-lt"/>
              <a:buAutoNum type="arabicPeriod"/>
            </a:pPr>
            <a:r>
              <a:rPr lang="en-US" sz="2000" dirty="0">
                <a:latin typeface="Arial" panose="020B0604020202020204" pitchFamily="34" charset="0"/>
                <a:cs typeface="Arial" panose="020B0604020202020204" pitchFamily="34" charset="0"/>
              </a:rPr>
              <a:t>Closer collaboration with Community Care Providers and VA Third Party Administrator (Optum) to work more closely together.</a:t>
            </a:r>
          </a:p>
          <a:p>
            <a:endParaRPr lang="en-US" dirty="0"/>
          </a:p>
        </p:txBody>
      </p:sp>
      <p:sp>
        <p:nvSpPr>
          <p:cNvPr id="4" name="Slide Number Placeholder 3">
            <a:extLst>
              <a:ext uri="{FF2B5EF4-FFF2-40B4-BE49-F238E27FC236}">
                <a16:creationId xmlns:a16="http://schemas.microsoft.com/office/drawing/2014/main" id="{17E0EE96-64F5-4CC8-98B3-86B2F97713D8}"/>
              </a:ext>
            </a:extLst>
          </p:cNvPr>
          <p:cNvSpPr>
            <a:spLocks noGrp="1"/>
          </p:cNvSpPr>
          <p:nvPr>
            <p:ph type="sldNum" sz="quarter" idx="10"/>
          </p:nvPr>
        </p:nvSpPr>
        <p:spPr/>
        <p:txBody>
          <a:bodyPr/>
          <a:lstStyle/>
          <a:p>
            <a:fld id="{9B27D237-6C0D-5549-BE11-2040A22CBC71}" type="slidenum">
              <a:rPr lang="en-US" smtClean="0"/>
              <a:pPr/>
              <a:t>3</a:t>
            </a:fld>
            <a:endParaRPr lang="en-US" dirty="0"/>
          </a:p>
        </p:txBody>
      </p:sp>
      <p:pic>
        <p:nvPicPr>
          <p:cNvPr id="7" name="Recorded Sound">
            <a:hlinkClick r:id="" action="ppaction://media"/>
            <a:extLst>
              <a:ext uri="{FF2B5EF4-FFF2-40B4-BE49-F238E27FC236}">
                <a16:creationId xmlns:a16="http://schemas.microsoft.com/office/drawing/2014/main" id="{4E0EBF96-8558-4C6B-9489-B1EDB3E22F9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6951" y="6090068"/>
            <a:ext cx="406400" cy="406400"/>
          </a:xfrm>
          <a:prstGeom prst="rect">
            <a:avLst/>
          </a:prstGeom>
        </p:spPr>
      </p:pic>
    </p:spTree>
    <p:extLst>
      <p:ext uri="{BB962C8B-B14F-4D97-AF65-F5344CB8AC3E}">
        <p14:creationId xmlns:p14="http://schemas.microsoft.com/office/powerpoint/2010/main" val="2713364314"/>
      </p:ext>
    </p:extLst>
  </p:cSld>
  <p:clrMapOvr>
    <a:masterClrMapping/>
  </p:clrMapOvr>
  <mc:AlternateContent xmlns:mc="http://schemas.openxmlformats.org/markup-compatibility/2006" xmlns:p14="http://schemas.microsoft.com/office/powerpoint/2010/main">
    <mc:Choice Requires="p14">
      <p:transition spd="slow" p14:dur="2000" advTm="59582"/>
    </mc:Choice>
    <mc:Fallback xmlns="">
      <p:transition spd="slow" advTm="595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75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7116E-3932-4D3C-824D-98785717CBF0}"/>
              </a:ext>
            </a:extLst>
          </p:cNvPr>
          <p:cNvSpPr>
            <a:spLocks noGrp="1"/>
          </p:cNvSpPr>
          <p:nvPr>
            <p:ph type="title"/>
          </p:nvPr>
        </p:nvSpPr>
        <p:spPr/>
        <p:txBody>
          <a:bodyPr>
            <a:normAutofit/>
          </a:bodyPr>
          <a:lstStyle/>
          <a:p>
            <a:pPr algn="ctr"/>
            <a:r>
              <a:rPr lang="en-US" sz="4400" dirty="0"/>
              <a:t>Actions	</a:t>
            </a:r>
          </a:p>
        </p:txBody>
      </p:sp>
      <p:sp>
        <p:nvSpPr>
          <p:cNvPr id="3" name="Content Placeholder 2">
            <a:extLst>
              <a:ext uri="{FF2B5EF4-FFF2-40B4-BE49-F238E27FC236}">
                <a16:creationId xmlns:a16="http://schemas.microsoft.com/office/drawing/2014/main" id="{AA9BD780-5DC9-4718-8373-F3A7E881087C}"/>
              </a:ext>
            </a:extLst>
          </p:cNvPr>
          <p:cNvSpPr>
            <a:spLocks noGrp="1"/>
          </p:cNvSpPr>
          <p:nvPr>
            <p:ph idx="1"/>
          </p:nvPr>
        </p:nvSpPr>
        <p:spPr/>
        <p:txBody>
          <a:bodyPr>
            <a:normAutofit lnSpcReduction="10000"/>
          </a:bodyPr>
          <a:lstStyle/>
          <a:p>
            <a:pPr>
              <a:buFont typeface="+mj-lt"/>
              <a:buAutoNum type="arabicPeriod"/>
            </a:pPr>
            <a:r>
              <a:rPr lang="en-US" sz="2000" dirty="0">
                <a:latin typeface="Arial" panose="020B0604020202020204" pitchFamily="34" charset="0"/>
                <a:cs typeface="Arial" panose="020B0604020202020204" pitchFamily="34" charset="0"/>
              </a:rPr>
              <a:t>Monthly/Quarterly calls between VA and CC Providers (Billing, Clinics, Case Management) to review process along with issues they might be facing providing care for our Veterans.</a:t>
            </a:r>
          </a:p>
          <a:p>
            <a:pPr>
              <a:buFont typeface="+mj-lt"/>
              <a:buAutoNum type="arabicPeriod"/>
            </a:pPr>
            <a:r>
              <a:rPr lang="en-US" sz="2000" dirty="0">
                <a:latin typeface="Arial" panose="020B0604020202020204" pitchFamily="34" charset="0"/>
                <a:cs typeface="Arial" panose="020B0604020202020204" pitchFamily="34" charset="0"/>
              </a:rPr>
              <a:t>Provide HSRM resources to Community Care Providers (Billing, Clinics) such as HSRM training registration information along with manuals/guidebook to reference. </a:t>
            </a:r>
          </a:p>
          <a:p>
            <a:pPr>
              <a:buFont typeface="+mj-lt"/>
              <a:buAutoNum type="arabicPeriod"/>
            </a:pPr>
            <a:r>
              <a:rPr lang="en-US" sz="2000" dirty="0">
                <a:latin typeface="Arial" panose="020B0604020202020204" pitchFamily="34" charset="0"/>
                <a:cs typeface="Arial" panose="020B0604020202020204" pitchFamily="34" charset="0"/>
              </a:rPr>
              <a:t>Created 1-Stop Shop within Columbus VAMC staffed with Billing resolution specialist, CPAC (for VA Bills/Co-Pays), RCI (Referral Coordination Initiative), HSS (Vendor support).</a:t>
            </a:r>
          </a:p>
          <a:p>
            <a:pPr>
              <a:buFont typeface="+mj-lt"/>
              <a:buAutoNum type="arabicPeriod"/>
            </a:pPr>
            <a:r>
              <a:rPr lang="en-US" sz="2000" dirty="0">
                <a:latin typeface="Arial" panose="020B0604020202020204" pitchFamily="34" charset="0"/>
                <a:cs typeface="Arial" panose="020B0604020202020204" pitchFamily="34" charset="0"/>
              </a:rPr>
              <a:t>Conduct continuous education for Veterans on the Community Care consult/referral process</a:t>
            </a:r>
          </a:p>
          <a:p>
            <a:pPr>
              <a:buFont typeface="+mj-lt"/>
              <a:buAutoNum type="arabicPeriod"/>
            </a:pPr>
            <a:r>
              <a:rPr lang="en-US" sz="2000" dirty="0">
                <a:latin typeface="Arial" panose="020B0604020202020204" pitchFamily="34" charset="0"/>
                <a:cs typeface="Arial" panose="020B0604020202020204" pitchFamily="34" charset="0"/>
              </a:rPr>
              <a:t>Continuous outreach to Community Care Providers and their Billing+Referral Centers on enrolling in HSRM.</a:t>
            </a:r>
          </a:p>
          <a:p>
            <a:endParaRPr lang="en-US" dirty="0"/>
          </a:p>
        </p:txBody>
      </p:sp>
      <p:sp>
        <p:nvSpPr>
          <p:cNvPr id="4" name="Slide Number Placeholder 3">
            <a:extLst>
              <a:ext uri="{FF2B5EF4-FFF2-40B4-BE49-F238E27FC236}">
                <a16:creationId xmlns:a16="http://schemas.microsoft.com/office/drawing/2014/main" id="{331F97A3-9239-4C97-9A0D-DA5CD8D9C093}"/>
              </a:ext>
            </a:extLst>
          </p:cNvPr>
          <p:cNvSpPr>
            <a:spLocks noGrp="1"/>
          </p:cNvSpPr>
          <p:nvPr>
            <p:ph type="sldNum" sz="quarter" idx="10"/>
          </p:nvPr>
        </p:nvSpPr>
        <p:spPr/>
        <p:txBody>
          <a:bodyPr/>
          <a:lstStyle/>
          <a:p>
            <a:fld id="{9B27D237-6C0D-5549-BE11-2040A22CBC71}" type="slidenum">
              <a:rPr lang="en-US" smtClean="0"/>
              <a:pPr/>
              <a:t>4</a:t>
            </a:fld>
            <a:endParaRPr lang="en-US" dirty="0"/>
          </a:p>
        </p:txBody>
      </p:sp>
      <p:pic>
        <p:nvPicPr>
          <p:cNvPr id="7" name="Recorded Sound">
            <a:hlinkClick r:id="" action="ppaction://media"/>
            <a:extLst>
              <a:ext uri="{FF2B5EF4-FFF2-40B4-BE49-F238E27FC236}">
                <a16:creationId xmlns:a16="http://schemas.microsoft.com/office/drawing/2014/main" id="{0625AC7A-CC95-45C6-857F-823DA42A04C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845926" y="6126163"/>
            <a:ext cx="406400" cy="406400"/>
          </a:xfrm>
          <a:prstGeom prst="rect">
            <a:avLst/>
          </a:prstGeom>
        </p:spPr>
      </p:pic>
    </p:spTree>
    <p:extLst>
      <p:ext uri="{BB962C8B-B14F-4D97-AF65-F5344CB8AC3E}">
        <p14:creationId xmlns:p14="http://schemas.microsoft.com/office/powerpoint/2010/main" val="3582086410"/>
      </p:ext>
    </p:extLst>
  </p:cSld>
  <p:clrMapOvr>
    <a:masterClrMapping/>
  </p:clrMapOvr>
  <mc:AlternateContent xmlns:mc="http://schemas.openxmlformats.org/markup-compatibility/2006" xmlns:p14="http://schemas.microsoft.com/office/powerpoint/2010/main">
    <mc:Choice Requires="p14">
      <p:transition spd="slow" p14:dur="2000" advTm="32229"/>
    </mc:Choice>
    <mc:Fallback xmlns="">
      <p:transition spd="slow" advTm="322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839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D861C-F906-43BB-BF6E-7D0C6210541B}"/>
              </a:ext>
            </a:extLst>
          </p:cNvPr>
          <p:cNvSpPr>
            <a:spLocks noGrp="1"/>
          </p:cNvSpPr>
          <p:nvPr>
            <p:ph type="title"/>
          </p:nvPr>
        </p:nvSpPr>
        <p:spPr/>
        <p:txBody>
          <a:bodyPr>
            <a:normAutofit/>
          </a:bodyPr>
          <a:lstStyle/>
          <a:p>
            <a:pPr algn="ctr"/>
            <a:r>
              <a:rPr lang="en-US" sz="4400" dirty="0"/>
              <a:t>Progress</a:t>
            </a:r>
          </a:p>
        </p:txBody>
      </p:sp>
      <p:sp>
        <p:nvSpPr>
          <p:cNvPr id="3" name="Content Placeholder 2">
            <a:extLst>
              <a:ext uri="{FF2B5EF4-FFF2-40B4-BE49-F238E27FC236}">
                <a16:creationId xmlns:a16="http://schemas.microsoft.com/office/drawing/2014/main" id="{D27AAC31-F4A3-41AC-A53E-A551CDD7CAEC}"/>
              </a:ext>
            </a:extLst>
          </p:cNvPr>
          <p:cNvSpPr>
            <a:spLocks noGrp="1"/>
          </p:cNvSpPr>
          <p:nvPr>
            <p:ph idx="1"/>
          </p:nvPr>
        </p:nvSpPr>
        <p:spPr/>
        <p:txBody>
          <a:bodyPr>
            <a:normAutofit lnSpcReduction="10000"/>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Created space within VAMC for Billing/Referral support. One stop shop for Veterans with VA Billing issue (Co-Pays), Community Care Referral/Consults, Community Care Billing issue. Going live on Monday (3/15/21) as part time (M, W, Fri) until all offices (CPAC, CC RN/LPN, RCI) are set-up. Billing Specialist (MSA) will be assisting Veteran walk-ins regarding Billing issues.</a:t>
            </a:r>
          </a:p>
          <a:p>
            <a:pPr marL="457200" indent="-457200">
              <a:buFont typeface="+mj-lt"/>
              <a:buAutoNum type="arabicPeriod"/>
            </a:pPr>
            <a:r>
              <a:rPr lang="en-US" sz="2000" dirty="0">
                <a:latin typeface="Arial" panose="020B0604020202020204" pitchFamily="34" charset="0"/>
                <a:cs typeface="Arial" panose="020B0604020202020204" pitchFamily="34" charset="0"/>
              </a:rPr>
              <a:t>Established Monthly call schedule with Community Care Provider billing departments and VA to review and discuss Billing/Authorization verification. Quarterly calls with CC Billing, Clinics, Case Management, Referral Center is scheduled for the future. </a:t>
            </a:r>
          </a:p>
          <a:p>
            <a:pPr marL="457200" indent="-457200">
              <a:buFont typeface="+mj-lt"/>
              <a:buAutoNum type="arabicPeriod"/>
            </a:pPr>
            <a:r>
              <a:rPr lang="en-US" sz="2000" dirty="0">
                <a:latin typeface="Arial" panose="020B0604020202020204" pitchFamily="34" charset="0"/>
                <a:cs typeface="Arial" panose="020B0604020202020204" pitchFamily="34" charset="0"/>
              </a:rPr>
              <a:t>4 out of 5 Community Care Provider billing departments enrolled and utilizing HSRM for Authorization verification with Clinic team to follow. </a:t>
            </a:r>
          </a:p>
        </p:txBody>
      </p:sp>
      <p:sp>
        <p:nvSpPr>
          <p:cNvPr id="4" name="Slide Number Placeholder 3">
            <a:extLst>
              <a:ext uri="{FF2B5EF4-FFF2-40B4-BE49-F238E27FC236}">
                <a16:creationId xmlns:a16="http://schemas.microsoft.com/office/drawing/2014/main" id="{BECC538C-F0B7-45A4-9F7C-B3B2E732BA40}"/>
              </a:ext>
            </a:extLst>
          </p:cNvPr>
          <p:cNvSpPr>
            <a:spLocks noGrp="1"/>
          </p:cNvSpPr>
          <p:nvPr>
            <p:ph type="sldNum" sz="quarter" idx="10"/>
          </p:nvPr>
        </p:nvSpPr>
        <p:spPr/>
        <p:txBody>
          <a:bodyPr/>
          <a:lstStyle/>
          <a:p>
            <a:fld id="{9B27D237-6C0D-5549-BE11-2040A22CBC71}" type="slidenum">
              <a:rPr lang="en-US" smtClean="0"/>
              <a:pPr/>
              <a:t>5</a:t>
            </a:fld>
            <a:endParaRPr lang="en-US" dirty="0"/>
          </a:p>
        </p:txBody>
      </p:sp>
      <p:pic>
        <p:nvPicPr>
          <p:cNvPr id="6" name="Recorded Sound">
            <a:hlinkClick r:id="" action="ppaction://media"/>
            <a:extLst>
              <a:ext uri="{FF2B5EF4-FFF2-40B4-BE49-F238E27FC236}">
                <a16:creationId xmlns:a16="http://schemas.microsoft.com/office/drawing/2014/main" id="{3A27F399-7A93-4E0B-AF72-0ABA4CBCE0D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6951" y="6089631"/>
            <a:ext cx="406400" cy="406400"/>
          </a:xfrm>
          <a:prstGeom prst="rect">
            <a:avLst/>
          </a:prstGeom>
        </p:spPr>
      </p:pic>
    </p:spTree>
    <p:extLst>
      <p:ext uri="{BB962C8B-B14F-4D97-AF65-F5344CB8AC3E}">
        <p14:creationId xmlns:p14="http://schemas.microsoft.com/office/powerpoint/2010/main" val="103487220"/>
      </p:ext>
    </p:extLst>
  </p:cSld>
  <p:clrMapOvr>
    <a:masterClrMapping/>
  </p:clrMapOvr>
  <mc:AlternateContent xmlns:mc="http://schemas.openxmlformats.org/markup-compatibility/2006" xmlns:p14="http://schemas.microsoft.com/office/powerpoint/2010/main">
    <mc:Choice Requires="p14">
      <p:transition spd="slow" p14:dur="2000" advTm="40833"/>
    </mc:Choice>
    <mc:Fallback xmlns="">
      <p:transition spd="slow" advTm="408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982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23254-F0CC-4894-913B-966557CAFB9A}"/>
              </a:ext>
            </a:extLst>
          </p:cNvPr>
          <p:cNvSpPr>
            <a:spLocks noGrp="1"/>
          </p:cNvSpPr>
          <p:nvPr>
            <p:ph type="title"/>
          </p:nvPr>
        </p:nvSpPr>
        <p:spPr/>
        <p:txBody>
          <a:bodyPr>
            <a:normAutofit/>
          </a:bodyPr>
          <a:lstStyle/>
          <a:p>
            <a:r>
              <a:rPr lang="en-US" sz="4400" dirty="0"/>
              <a:t>2020 Veteran Concern</a:t>
            </a:r>
          </a:p>
        </p:txBody>
      </p:sp>
      <p:sp>
        <p:nvSpPr>
          <p:cNvPr id="4" name="Slide Number Placeholder 3">
            <a:extLst>
              <a:ext uri="{FF2B5EF4-FFF2-40B4-BE49-F238E27FC236}">
                <a16:creationId xmlns:a16="http://schemas.microsoft.com/office/drawing/2014/main" id="{166303D5-141C-4B32-9ECB-33C35282D823}"/>
              </a:ext>
            </a:extLst>
          </p:cNvPr>
          <p:cNvSpPr>
            <a:spLocks noGrp="1"/>
          </p:cNvSpPr>
          <p:nvPr>
            <p:ph type="sldNum" sz="quarter" idx="10"/>
          </p:nvPr>
        </p:nvSpPr>
        <p:spPr/>
        <p:txBody>
          <a:bodyPr/>
          <a:lstStyle/>
          <a:p>
            <a:fld id="{9B27D237-6C0D-5549-BE11-2040A22CBC71}" type="slidenum">
              <a:rPr lang="en-US" smtClean="0"/>
              <a:pPr/>
              <a:t>6</a:t>
            </a:fld>
            <a:endParaRPr lang="en-US" dirty="0"/>
          </a:p>
        </p:txBody>
      </p:sp>
      <p:pic>
        <p:nvPicPr>
          <p:cNvPr id="10" name="Picture 9">
            <a:extLst>
              <a:ext uri="{FF2B5EF4-FFF2-40B4-BE49-F238E27FC236}">
                <a16:creationId xmlns:a16="http://schemas.microsoft.com/office/drawing/2014/main" id="{B7FB2169-9BD9-4017-A2FE-771C28A8672E}"/>
              </a:ext>
            </a:extLst>
          </p:cNvPr>
          <p:cNvPicPr>
            <a:picLocks noChangeAspect="1"/>
          </p:cNvPicPr>
          <p:nvPr/>
        </p:nvPicPr>
        <p:blipFill rotWithShape="1">
          <a:blip r:embed="rId5"/>
          <a:srcRect t="2734"/>
          <a:stretch/>
        </p:blipFill>
        <p:spPr>
          <a:xfrm>
            <a:off x="199696" y="1763633"/>
            <a:ext cx="8487104" cy="4500616"/>
          </a:xfrm>
          <a:prstGeom prst="rect">
            <a:avLst/>
          </a:prstGeom>
        </p:spPr>
      </p:pic>
      <p:sp>
        <p:nvSpPr>
          <p:cNvPr id="11" name="TextBox 10">
            <a:extLst>
              <a:ext uri="{FF2B5EF4-FFF2-40B4-BE49-F238E27FC236}">
                <a16:creationId xmlns:a16="http://schemas.microsoft.com/office/drawing/2014/main" id="{B017DB9F-E7AC-4C77-9BD1-5095B02E1FE7}"/>
              </a:ext>
            </a:extLst>
          </p:cNvPr>
          <p:cNvSpPr txBox="1"/>
          <p:nvPr/>
        </p:nvSpPr>
        <p:spPr>
          <a:xfrm>
            <a:off x="5522519" y="3457264"/>
            <a:ext cx="2885758" cy="1815882"/>
          </a:xfrm>
          <a:prstGeom prst="rect">
            <a:avLst/>
          </a:prstGeom>
          <a:noFill/>
        </p:spPr>
        <p:txBody>
          <a:bodyPr wrap="square" rtlCol="0">
            <a:spAutoFit/>
          </a:bodyPr>
          <a:lstStyle/>
          <a:p>
            <a:r>
              <a:rPr lang="en-US" sz="2800" b="1" dirty="0"/>
              <a:t>22% of overall concerns documented in PATS/R</a:t>
            </a:r>
          </a:p>
        </p:txBody>
      </p:sp>
      <p:pic>
        <p:nvPicPr>
          <p:cNvPr id="5" name="Recorded Sound">
            <a:hlinkClick r:id="" action="ppaction://media"/>
            <a:extLst>
              <a:ext uri="{FF2B5EF4-FFF2-40B4-BE49-F238E27FC236}">
                <a16:creationId xmlns:a16="http://schemas.microsoft.com/office/drawing/2014/main" id="{F32CBAAD-6794-4AAC-BBF5-922A2786426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21579" y="6258900"/>
            <a:ext cx="406400" cy="406400"/>
          </a:xfrm>
          <a:prstGeom prst="rect">
            <a:avLst/>
          </a:prstGeom>
        </p:spPr>
      </p:pic>
    </p:spTree>
    <p:extLst>
      <p:ext uri="{BB962C8B-B14F-4D97-AF65-F5344CB8AC3E}">
        <p14:creationId xmlns:p14="http://schemas.microsoft.com/office/powerpoint/2010/main" val="3442472675"/>
      </p:ext>
    </p:extLst>
  </p:cSld>
  <p:clrMapOvr>
    <a:masterClrMapping/>
  </p:clrMapOvr>
  <mc:AlternateContent xmlns:mc="http://schemas.openxmlformats.org/markup-compatibility/2006" xmlns:p14="http://schemas.microsoft.com/office/powerpoint/2010/main">
    <mc:Choice Requires="p14">
      <p:transition spd="slow" p14:dur="2000" advTm="20944"/>
    </mc:Choice>
    <mc:Fallback xmlns="">
      <p:transition spd="slow" advTm="209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586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7944F-20C6-4E23-AD29-3B72C52A8717}"/>
              </a:ext>
            </a:extLst>
          </p:cNvPr>
          <p:cNvSpPr>
            <a:spLocks noGrp="1"/>
          </p:cNvSpPr>
          <p:nvPr>
            <p:ph type="title"/>
          </p:nvPr>
        </p:nvSpPr>
        <p:spPr/>
        <p:txBody>
          <a:bodyPr>
            <a:normAutofit/>
          </a:bodyPr>
          <a:lstStyle/>
          <a:p>
            <a:r>
              <a:rPr lang="en-US" sz="4400" dirty="0"/>
              <a:t>January 2021 Veteran Concern</a:t>
            </a:r>
          </a:p>
        </p:txBody>
      </p:sp>
      <p:sp>
        <p:nvSpPr>
          <p:cNvPr id="4" name="Slide Number Placeholder 3">
            <a:extLst>
              <a:ext uri="{FF2B5EF4-FFF2-40B4-BE49-F238E27FC236}">
                <a16:creationId xmlns:a16="http://schemas.microsoft.com/office/drawing/2014/main" id="{25EC6627-3307-4F3D-8CC8-E6EA2300B865}"/>
              </a:ext>
            </a:extLst>
          </p:cNvPr>
          <p:cNvSpPr>
            <a:spLocks noGrp="1"/>
          </p:cNvSpPr>
          <p:nvPr>
            <p:ph type="sldNum" sz="quarter" idx="10"/>
          </p:nvPr>
        </p:nvSpPr>
        <p:spPr/>
        <p:txBody>
          <a:bodyPr/>
          <a:lstStyle/>
          <a:p>
            <a:fld id="{9B27D237-6C0D-5549-BE11-2040A22CBC71}" type="slidenum">
              <a:rPr lang="en-US" smtClean="0"/>
              <a:pPr/>
              <a:t>7</a:t>
            </a:fld>
            <a:endParaRPr lang="en-US" dirty="0"/>
          </a:p>
        </p:txBody>
      </p:sp>
      <p:pic>
        <p:nvPicPr>
          <p:cNvPr id="5" name="Content Placeholder 4">
            <a:extLst>
              <a:ext uri="{FF2B5EF4-FFF2-40B4-BE49-F238E27FC236}">
                <a16:creationId xmlns:a16="http://schemas.microsoft.com/office/drawing/2014/main" id="{A9D3A2A2-BAD0-47A4-BA97-937D6C52E1FF}"/>
              </a:ext>
            </a:extLst>
          </p:cNvPr>
          <p:cNvPicPr>
            <a:picLocks noGrp="1" noChangeAspect="1"/>
          </p:cNvPicPr>
          <p:nvPr>
            <p:ph idx="1"/>
          </p:nvPr>
        </p:nvPicPr>
        <p:blipFill rotWithShape="1">
          <a:blip r:embed="rId5"/>
          <a:srcRect t="3409"/>
          <a:stretch/>
        </p:blipFill>
        <p:spPr>
          <a:xfrm>
            <a:off x="204951" y="1644648"/>
            <a:ext cx="8734098" cy="4605209"/>
          </a:xfrm>
          <a:prstGeom prst="rect">
            <a:avLst/>
          </a:prstGeom>
        </p:spPr>
      </p:pic>
      <p:sp>
        <p:nvSpPr>
          <p:cNvPr id="6" name="TextBox 5">
            <a:extLst>
              <a:ext uri="{FF2B5EF4-FFF2-40B4-BE49-F238E27FC236}">
                <a16:creationId xmlns:a16="http://schemas.microsoft.com/office/drawing/2014/main" id="{38A90144-FBB5-40B1-A326-B879DFB123AF}"/>
              </a:ext>
            </a:extLst>
          </p:cNvPr>
          <p:cNvSpPr txBox="1"/>
          <p:nvPr/>
        </p:nvSpPr>
        <p:spPr>
          <a:xfrm>
            <a:off x="5959366" y="3429000"/>
            <a:ext cx="2727434" cy="1815882"/>
          </a:xfrm>
          <a:prstGeom prst="rect">
            <a:avLst/>
          </a:prstGeom>
          <a:noFill/>
        </p:spPr>
        <p:txBody>
          <a:bodyPr wrap="square" rtlCol="0">
            <a:spAutoFit/>
          </a:bodyPr>
          <a:lstStyle/>
          <a:p>
            <a:r>
              <a:rPr lang="en-US" sz="2800" b="1" dirty="0"/>
              <a:t>13% of overall concerns documented in PATS/R</a:t>
            </a:r>
          </a:p>
        </p:txBody>
      </p:sp>
      <p:pic>
        <p:nvPicPr>
          <p:cNvPr id="7" name="Recorded Sound">
            <a:hlinkClick r:id="" action="ppaction://media"/>
            <a:extLst>
              <a:ext uri="{FF2B5EF4-FFF2-40B4-BE49-F238E27FC236}">
                <a16:creationId xmlns:a16="http://schemas.microsoft.com/office/drawing/2014/main" id="{1340822A-E128-48F5-9AF9-F7CCEFD6CAA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76951" y="6229220"/>
            <a:ext cx="406400" cy="406400"/>
          </a:xfrm>
          <a:prstGeom prst="rect">
            <a:avLst/>
          </a:prstGeom>
        </p:spPr>
      </p:pic>
    </p:spTree>
    <p:extLst>
      <p:ext uri="{BB962C8B-B14F-4D97-AF65-F5344CB8AC3E}">
        <p14:creationId xmlns:p14="http://schemas.microsoft.com/office/powerpoint/2010/main" val="4249901782"/>
      </p:ext>
    </p:extLst>
  </p:cSld>
  <p:clrMapOvr>
    <a:masterClrMapping/>
  </p:clrMapOvr>
  <mc:AlternateContent xmlns:mc="http://schemas.openxmlformats.org/markup-compatibility/2006" xmlns:p14="http://schemas.microsoft.com/office/powerpoint/2010/main">
    <mc:Choice Requires="p14">
      <p:transition spd="slow" p14:dur="2000" advTm="18622"/>
    </mc:Choice>
    <mc:Fallback xmlns="">
      <p:transition spd="slow" advTm="186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09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249BF-D6DA-43F5-976C-A25E2EF25F84}"/>
              </a:ext>
            </a:extLst>
          </p:cNvPr>
          <p:cNvSpPr>
            <a:spLocks noGrp="1"/>
          </p:cNvSpPr>
          <p:nvPr>
            <p:ph type="title"/>
          </p:nvPr>
        </p:nvSpPr>
        <p:spPr/>
        <p:txBody>
          <a:bodyPr>
            <a:normAutofit/>
          </a:bodyPr>
          <a:lstStyle/>
          <a:p>
            <a:pPr algn="ctr"/>
            <a:r>
              <a:rPr lang="en-US" sz="4400" dirty="0"/>
              <a:t>Conclusion</a:t>
            </a:r>
          </a:p>
        </p:txBody>
      </p:sp>
      <p:sp>
        <p:nvSpPr>
          <p:cNvPr id="3" name="Content Placeholder 2">
            <a:extLst>
              <a:ext uri="{FF2B5EF4-FFF2-40B4-BE49-F238E27FC236}">
                <a16:creationId xmlns:a16="http://schemas.microsoft.com/office/drawing/2014/main" id="{59E81D3C-6600-4D43-8B55-649E85849D5B}"/>
              </a:ext>
            </a:extLst>
          </p:cNvPr>
          <p:cNvSpPr>
            <a:spLocks noGrp="1"/>
          </p:cNvSpPr>
          <p:nvPr>
            <p:ph idx="1"/>
          </p:nvPr>
        </p:nvSpPr>
        <p:spPr/>
        <p:txBody>
          <a:bodyPr>
            <a:normAutofit/>
          </a:bodyPr>
          <a:lstStyle/>
          <a:p>
            <a:r>
              <a:rPr lang="en-US" sz="2000" dirty="0">
                <a:latin typeface="Arial" panose="020B0604020202020204" pitchFamily="34" charset="0"/>
                <a:cs typeface="Arial" panose="020B0604020202020204" pitchFamily="34" charset="0"/>
              </a:rPr>
              <a:t>Less Veteran billing issue that results from closer collaboration with the Community Care Providers along with utilization of HSRM by their billing department and clinics</a:t>
            </a:r>
          </a:p>
          <a:p>
            <a:r>
              <a:rPr lang="en-US" sz="2000" dirty="0">
                <a:latin typeface="Arial" panose="020B0604020202020204" pitchFamily="34" charset="0"/>
                <a:cs typeface="Arial" panose="020B0604020202020204" pitchFamily="34" charset="0"/>
              </a:rPr>
              <a:t>One stop shop in the Facility will provide convenience for Veterans to come and resolve issues relating to Community Care bills, Community Care Consults/Referral, VA Co-Pay issues. </a:t>
            </a:r>
          </a:p>
          <a:p>
            <a:r>
              <a:rPr lang="en-US" sz="2000" dirty="0">
                <a:latin typeface="Arial" panose="020B0604020202020204" pitchFamily="34" charset="0"/>
                <a:cs typeface="Arial" panose="020B0604020202020204" pitchFamily="34" charset="0"/>
              </a:rPr>
              <a:t>Close collaboration with Community Care Call Center (C4) and obtained access to CRM that their staff utilize. Community Care staff will be able to retrieve past notes/conversations Veteran had with C4 Staff. </a:t>
            </a:r>
          </a:p>
        </p:txBody>
      </p:sp>
      <p:sp>
        <p:nvSpPr>
          <p:cNvPr id="4" name="Slide Number Placeholder 3">
            <a:extLst>
              <a:ext uri="{FF2B5EF4-FFF2-40B4-BE49-F238E27FC236}">
                <a16:creationId xmlns:a16="http://schemas.microsoft.com/office/drawing/2014/main" id="{4D9BB89E-BE80-40D6-9508-0DECA6831CFC}"/>
              </a:ext>
            </a:extLst>
          </p:cNvPr>
          <p:cNvSpPr>
            <a:spLocks noGrp="1"/>
          </p:cNvSpPr>
          <p:nvPr>
            <p:ph type="sldNum" sz="quarter" idx="10"/>
          </p:nvPr>
        </p:nvSpPr>
        <p:spPr/>
        <p:txBody>
          <a:bodyPr/>
          <a:lstStyle/>
          <a:p>
            <a:fld id="{9B27D237-6C0D-5549-BE11-2040A22CBC71}" type="slidenum">
              <a:rPr lang="en-US" smtClean="0"/>
              <a:pPr/>
              <a:t>8</a:t>
            </a:fld>
            <a:endParaRPr lang="en-US" dirty="0"/>
          </a:p>
        </p:txBody>
      </p:sp>
      <p:pic>
        <p:nvPicPr>
          <p:cNvPr id="6" name="Recorded Sound">
            <a:hlinkClick r:id="" action="ppaction://media"/>
            <a:extLst>
              <a:ext uri="{FF2B5EF4-FFF2-40B4-BE49-F238E27FC236}">
                <a16:creationId xmlns:a16="http://schemas.microsoft.com/office/drawing/2014/main" id="{861D6126-A670-4994-A6C6-097C692E82D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01014" y="6126163"/>
            <a:ext cx="406400" cy="406400"/>
          </a:xfrm>
          <a:prstGeom prst="rect">
            <a:avLst/>
          </a:prstGeom>
        </p:spPr>
      </p:pic>
    </p:spTree>
    <p:extLst>
      <p:ext uri="{BB962C8B-B14F-4D97-AF65-F5344CB8AC3E}">
        <p14:creationId xmlns:p14="http://schemas.microsoft.com/office/powerpoint/2010/main" val="3473266315"/>
      </p:ext>
    </p:extLst>
  </p:cSld>
  <p:clrMapOvr>
    <a:masterClrMapping/>
  </p:clrMapOvr>
  <mc:AlternateContent xmlns:mc="http://schemas.openxmlformats.org/markup-compatibility/2006" xmlns:p14="http://schemas.microsoft.com/office/powerpoint/2010/main">
    <mc:Choice Requires="p14">
      <p:transition spd="slow" p14:dur="2000" advTm="35363"/>
    </mc:Choice>
    <mc:Fallback xmlns="">
      <p:transition spd="slow" advTm="353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07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29387F1CD9183F428E75544B97C423FA" ma:contentTypeVersion="9" ma:contentTypeDescription="Create a new document." ma:contentTypeScope="" ma:versionID="cd76f158e898d219fe24e35d436a08ae">
  <xsd:schema xmlns:xsd="http://www.w3.org/2001/XMLSchema" xmlns:xs="http://www.w3.org/2001/XMLSchema" xmlns:p="http://schemas.microsoft.com/office/2006/metadata/properties" xmlns:ns2="8dd4b5e2-142b-453f-b573-0b3068c69ff3" xmlns:ns3="9f96ae26-9004-41a3-99cb-83880e93c058" xmlns:ns4="http://schemas.microsoft.com/sharepoint/v4" targetNamespace="http://schemas.microsoft.com/office/2006/metadata/properties" ma:root="true" ma:fieldsID="311ba4a1eedb94936b135e2dbca62caf" ns2:_="" ns3:_="" ns4:_="">
    <xsd:import namespace="8dd4b5e2-142b-453f-b573-0b3068c69ff3"/>
    <xsd:import namespace="9f96ae26-9004-41a3-99cb-83880e93c058"/>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Description0" minOccurs="0"/>
                <xsd:element ref="ns3:Lead_x0020_Name" minOccurs="0"/>
                <xsd:element ref="ns3:Location" minOccurs="0"/>
                <xsd:element ref="ns3:Topics" minOccurs="0"/>
                <xsd:element ref="ns3:Responsible_x0020_Organization" minOccurs="0"/>
                <xsd:element ref="ns3:Document_x0020_Date"/>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d4b5e2-142b-453f-b573-0b3068c69ff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f96ae26-9004-41a3-99cb-83880e93c058" elementFormDefault="qualified">
    <xsd:import namespace="http://schemas.microsoft.com/office/2006/documentManagement/types"/>
    <xsd:import namespace="http://schemas.microsoft.com/office/infopath/2007/PartnerControls"/>
    <xsd:element name="Description0" ma:index="11" nillable="true" ma:displayName="Description" ma:internalName="Description0">
      <xsd:simpleType>
        <xsd:restriction base="dms:Note">
          <xsd:maxLength value="255"/>
        </xsd:restriction>
      </xsd:simpleType>
    </xsd:element>
    <xsd:element name="Lead_x0020_Name" ma:index="12" nillable="true" ma:displayName="Lead Name" ma:list="UserInfo" ma:SharePointGroup="0" ma:internalName="Lead_x0020_Nam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ocation" ma:index="13" nillable="true" ma:displayName="Document Type" ma:format="Dropdown" ma:internalName="Location">
      <xsd:simpleType>
        <xsd:restriction base="dms:Choice">
          <xsd:enumeration value="Brochures Templates"/>
          <xsd:enumeration value="Fact Sheet Templates"/>
          <xsd:enumeration value="Flyer Templates"/>
          <xsd:enumeration value="PPT Templates"/>
          <xsd:enumeration value="Report Templates"/>
          <xsd:enumeration value="Stationery"/>
        </xsd:restriction>
      </xsd:simpleType>
    </xsd:element>
    <xsd:element name="Topics" ma:index="15" nillable="true" ma:displayName="Topics" ma:list="{02deb9b7-b69f-4b91-b318-8ff7c4988869}" ma:internalName="Topics" ma:showField="Title" ma:web="8dd4b5e2-142b-453f-b573-0b3068c69ff3">
      <xsd:complexType>
        <xsd:complexContent>
          <xsd:extension base="dms:MultiChoiceLookup">
            <xsd:sequence>
              <xsd:element name="Value" type="dms:Lookup" maxOccurs="unbounded" minOccurs="0" nillable="true"/>
            </xsd:sequence>
          </xsd:extension>
        </xsd:complexContent>
      </xsd:complexType>
    </xsd:element>
    <xsd:element name="Responsible_x0020_Organization" ma:index="16" nillable="true" ma:displayName="Responsible Organization" ma:list="{f3b68d58-d0b8-4e92-b98f-72c0a1859837}" ma:internalName="Responsible_x0020_Organization" ma:showField="Org_x0020_Code" ma:web="8dd4b5e2-142b-453f-b573-0b3068c69ff3" ma:requiredMultiChoice="true">
      <xsd:complexType>
        <xsd:complexContent>
          <xsd:extension base="dms:MultiChoiceLookup">
            <xsd:sequence>
              <xsd:element name="Value" type="dms:Lookup" maxOccurs="unbounded" minOccurs="0" nillable="true"/>
            </xsd:sequence>
          </xsd:extension>
        </xsd:complexContent>
      </xsd:complexType>
    </xsd:element>
    <xsd:element name="Document_x0020_Date" ma:index="17" ma:displayName="Document Date" ma:format="DateOnly" ma:internalName="Document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Description0 xmlns="9f96ae26-9004-41a3-99cb-83880e93c058">Light blue / flag photo</Description0>
    <Lead_x0020_Name xmlns="9f96ae26-9004-41a3-99cb-83880e93c058">
      <ns3:UserInfo xmlns:ns3="9f96ae26-9004-41a3-99cb-83880e93c058">
        <ns3:DisplayName>Rachel Kessler</ns3:DisplayName>
        <ns3:AccountId/>
        <ns3:AccountType/>
      </ns3:UserInfo>
    </Lead_x0020_Name>
    <Location xmlns="9f96ae26-9004-41a3-99cb-83880e93c058">PPT Templates</Location>
    <_dlc_DocId xmlns="8dd4b5e2-142b-453f-b573-0b3068c69ff3">COM01-27-112</_dlc_DocId>
    <_dlc_DocIdUrl xmlns="8dd4b5e2-142b-453f-b573-0b3068c69ff3">
      <Url>https://vaww.portal2.va.gov/sites/VHACommunications/_layouts/DocIdRedir.aspx?ID=COM01-27-112</Url>
      <Description>COM01-27-112</Description>
    </_dlc_DocIdUrl>
    <_dlc_DocIdPersistId xmlns="8dd4b5e2-142b-453f-b573-0b3068c69ff3">false</_dlc_DocIdPersistId>
    <Document_x0020_Date xmlns="9f96ae26-9004-41a3-99cb-83880e93c058">2017-04-07T00:00:00-04:00</Document_x0020_Date>
    <Responsible_x0020_Organization xmlns="9f96ae26-9004-41a3-99cb-83880e93c058"/>
    <Topics xmlns="9f96ae26-9004-41a3-99cb-83880e93c058">
      <ns3:Value xmlns:ns3="9f96ae26-9004-41a3-99cb-83880e93c058">133</ns3:Value>
    </Topics>
    <IconOverlay xmlns="http://schemas.microsoft.com/sharepoint/v4" xsi:nil="true"/>
  </documentManagement>
</p:properties>
</file>

<file path=customXml/itemProps1.xml><?xml version="1.0" encoding="utf-8"?>
<ds:datastoreItem xmlns:ds="http://schemas.openxmlformats.org/officeDocument/2006/customXml" ds:itemID="{437A742B-FD0F-4829-B9D2-4E8CCEBAA74F}">
  <ds:schemaRefs>
    <ds:schemaRef ds:uri="http://schemas.microsoft.com/sharepoint/v3/contenttype/forms"/>
  </ds:schemaRefs>
</ds:datastoreItem>
</file>

<file path=customXml/itemProps2.xml><?xml version="1.0" encoding="utf-8"?>
<ds:datastoreItem xmlns:ds="http://schemas.openxmlformats.org/officeDocument/2006/customXml" ds:itemID="{7137C106-A410-4C44-8C4F-373DCB9DA496}">
  <ds:schemaRefs>
    <ds:schemaRef ds:uri="http://schemas.microsoft.com/sharepoint/events"/>
  </ds:schemaRefs>
</ds:datastoreItem>
</file>

<file path=customXml/itemProps3.xml><?xml version="1.0" encoding="utf-8"?>
<ds:datastoreItem xmlns:ds="http://schemas.openxmlformats.org/officeDocument/2006/customXml" ds:itemID="{46AF74EB-6C85-4342-8035-79D2C319DD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d4b5e2-142b-453f-b573-0b3068c69ff3"/>
    <ds:schemaRef ds:uri="9f96ae26-9004-41a3-99cb-83880e93c058"/>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F85D0B8-FC10-4A48-9DF7-9D8713237BF9}">
  <ds:schemaRefs>
    <ds:schemaRef ds:uri="9f96ae26-9004-41a3-99cb-83880e93c058"/>
    <ds:schemaRef ds:uri="http://purl.org/dc/elements/1.1/"/>
    <ds:schemaRef ds:uri="http://schemas.microsoft.com/office/2006/metadata/properties"/>
    <ds:schemaRef ds:uri="http://purl.org/dc/terms/"/>
    <ds:schemaRef ds:uri="8dd4b5e2-142b-453f-b573-0b3068c69ff3"/>
    <ds:schemaRef ds:uri="http://schemas.microsoft.com/office/infopath/2007/PartnerControls"/>
    <ds:schemaRef ds:uri="http://schemas.microsoft.com/office/2006/documentManagement/types"/>
    <ds:schemaRef ds:uri="http://schemas.openxmlformats.org/package/2006/metadata/core-properties"/>
    <ds:schemaRef ds:uri="http://schemas.microsoft.com/sharepoint/v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3579</TotalTime>
  <Words>1257</Words>
  <Application>Microsoft Office PowerPoint</Application>
  <PresentationFormat>On-screen Show (4:3)</PresentationFormat>
  <Paragraphs>71</Paragraphs>
  <Slides>9</Slides>
  <Notes>9</Notes>
  <HiddenSlides>0</HiddenSlides>
  <MMClips>9</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Georgia</vt:lpstr>
      <vt:lpstr>Office Theme</vt:lpstr>
      <vt:lpstr>Community Care Billing Optimization</vt:lpstr>
      <vt:lpstr>Project Background</vt:lpstr>
      <vt:lpstr>Goals and Objectives</vt:lpstr>
      <vt:lpstr>Project Benefit</vt:lpstr>
      <vt:lpstr>Actions </vt:lpstr>
      <vt:lpstr>Progress</vt:lpstr>
      <vt:lpstr>2020 Veteran Concern</vt:lpstr>
      <vt:lpstr>January 2021 Veteran Concern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 17 Access Initiative Workgroup</dc:title>
  <dc:creator>Sharon Yeager</dc:creator>
  <cp:lastModifiedBy>Lee, James H. (Columbus)</cp:lastModifiedBy>
  <cp:revision>259</cp:revision>
  <cp:lastPrinted>2011-05-13T15:25:22Z</cp:lastPrinted>
  <dcterms:created xsi:type="dcterms:W3CDTF">2011-05-12T19:56:03Z</dcterms:created>
  <dcterms:modified xsi:type="dcterms:W3CDTF">2021-03-17T15:23:13Z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0x01010029387F1CD9183F428E75544B97C423FA</vt:lpwstr>
  </property>
  <property fmtid="{D5CDD505-2E9C-101B-9397-08002B2CF9AE}" pid="3" name="_dlc_DocIdItemGuid">
    <vt:lpwstr>e3f8bfc1-c031-4136-b310-c6c2fba2074c</vt:lpwstr>
  </property>
  <property fmtid="{D5CDD505-2E9C-101B-9397-08002B2CF9AE}" pid="4" name="Order">
    <vt:r8>11200</vt:r8>
  </property>
  <property fmtid="{D5CDD505-2E9C-101B-9397-08002B2CF9AE}" pid="5" name="TemplateUrl">
    <vt:lpwstr/>
  </property>
  <property fmtid="{D5CDD505-2E9C-101B-9397-08002B2CF9AE}" pid="6" name="xd_Signature">
    <vt:bool>false</vt:bool>
  </property>
  <property fmtid="{D5CDD505-2E9C-101B-9397-08002B2CF9AE}" pid="7" name="xd_ProgID">
    <vt:lpwstr/>
  </property>
</Properties>
</file>