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sldIdLst>
    <p:sldId id="256" r:id="rId2"/>
    <p:sldId id="257" r:id="rId3"/>
    <p:sldId id="258" r:id="rId4"/>
    <p:sldId id="259" r:id="rId5"/>
    <p:sldId id="260" r:id="rId6"/>
    <p:sldId id="261" r:id="rId7"/>
    <p:sldId id="262"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ton, Krista R. (SHR)" initials="MKR(" lastIdx="2" clrIdx="0">
    <p:extLst>
      <p:ext uri="{19B8F6BF-5375-455C-9EA6-DF929625EA0E}">
        <p15:presenceInfo xmlns:p15="http://schemas.microsoft.com/office/powerpoint/2012/main" userId="S::Krista.Melton2@va.gov::fc2d95ea-a5e7-4d8c-8be6-e594bead4c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B107A-3157-4782-A9C3-95F0A604CAC8}" type="datetimeFigureOut">
              <a:rPr lang="en-US" smtClean="0"/>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F782A-4376-4AFE-9A70-BD45CA65E50F}" type="slidenum">
              <a:rPr lang="en-US" smtClean="0"/>
              <a:t>‹#›</a:t>
            </a:fld>
            <a:endParaRPr lang="en-US"/>
          </a:p>
        </p:txBody>
      </p:sp>
    </p:spTree>
    <p:extLst>
      <p:ext uri="{BB962C8B-B14F-4D97-AF65-F5344CB8AC3E}">
        <p14:creationId xmlns:p14="http://schemas.microsoft.com/office/powerpoint/2010/main" val="113944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 name is Krista Melton, GHATP Intern at Overton Brooks VA Medical Center in Shreveport, LA. My project is</a:t>
            </a:r>
            <a:r>
              <a:rPr lang="en-US" sz="1200" kern="1200" cap="all" dirty="0">
                <a:solidFill>
                  <a:schemeClr val="tx1"/>
                </a:solidFill>
                <a:effectLst/>
                <a:latin typeface="+mn-lt"/>
                <a:ea typeface="+mn-ea"/>
                <a:cs typeface="+mn-cs"/>
              </a:rPr>
              <a:t> Addressing the Nurse Manager crisis: Establishing an immersive internship program to develop staff.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C6F782A-4376-4AFE-9A70-BD45CA65E50F}" type="slidenum">
              <a:rPr lang="en-US" smtClean="0"/>
              <a:t>1</a:t>
            </a:fld>
            <a:endParaRPr lang="en-US"/>
          </a:p>
        </p:txBody>
      </p:sp>
    </p:spTree>
    <p:extLst>
      <p:ext uri="{BB962C8B-B14F-4D97-AF65-F5344CB8AC3E}">
        <p14:creationId xmlns:p14="http://schemas.microsoft.com/office/powerpoint/2010/main" val="236902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quickly approaching a perfect storm of retiring baby boomers, a nursing workforce composed of 50% Generation Y, and a crop of nursing graduates seeking non-traditional roles and paths to leadership. The lack of nursing staff prepared and willing to assume a Nurse Manager role is not only a critical issue within VHA but a global issue as well. </a:t>
            </a:r>
          </a:p>
          <a:p>
            <a:endParaRPr lang="en-US" dirty="0"/>
          </a:p>
        </p:txBody>
      </p:sp>
      <p:sp>
        <p:nvSpPr>
          <p:cNvPr id="4" name="Slide Number Placeholder 3"/>
          <p:cNvSpPr>
            <a:spLocks noGrp="1"/>
          </p:cNvSpPr>
          <p:nvPr>
            <p:ph type="sldNum" sz="quarter" idx="5"/>
          </p:nvPr>
        </p:nvSpPr>
        <p:spPr/>
        <p:txBody>
          <a:bodyPr/>
          <a:lstStyle/>
          <a:p>
            <a:fld id="{EC6F782A-4376-4AFE-9A70-BD45CA65E50F}" type="slidenum">
              <a:rPr lang="en-US" smtClean="0"/>
              <a:t>2</a:t>
            </a:fld>
            <a:endParaRPr lang="en-US"/>
          </a:p>
        </p:txBody>
      </p:sp>
    </p:spTree>
    <p:extLst>
      <p:ext uri="{BB962C8B-B14F-4D97-AF65-F5344CB8AC3E}">
        <p14:creationId xmlns:p14="http://schemas.microsoft.com/office/powerpoint/2010/main" val="70588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Retention rates and staff opinions voiced through VHA’s All Employee Surveys signify an alarming trend. Our facility’s All Employee Survey results for Nursing Service showed “Opportunity for Growth” as a top 3 concern for the last 3 fiscal years. The lack of a formal mechanism to prepare nurses to be front line nurse managers negatively impacts quality and safety, resource allocation, customer service, retention and the daily cost of healthcare delivery. </a:t>
            </a:r>
          </a:p>
          <a:p>
            <a:endParaRPr lang="en-US" dirty="0"/>
          </a:p>
        </p:txBody>
      </p:sp>
      <p:sp>
        <p:nvSpPr>
          <p:cNvPr id="4" name="Slide Number Placeholder 3"/>
          <p:cNvSpPr>
            <a:spLocks noGrp="1"/>
          </p:cNvSpPr>
          <p:nvPr>
            <p:ph type="sldNum" sz="quarter" idx="5"/>
          </p:nvPr>
        </p:nvSpPr>
        <p:spPr/>
        <p:txBody>
          <a:bodyPr/>
          <a:lstStyle/>
          <a:p>
            <a:fld id="{EC6F782A-4376-4AFE-9A70-BD45CA65E50F}" type="slidenum">
              <a:rPr lang="en-US" smtClean="0"/>
              <a:t>3</a:t>
            </a:fld>
            <a:endParaRPr lang="en-US"/>
          </a:p>
        </p:txBody>
      </p:sp>
    </p:spTree>
    <p:extLst>
      <p:ext uri="{BB962C8B-B14F-4D97-AF65-F5344CB8AC3E}">
        <p14:creationId xmlns:p14="http://schemas.microsoft.com/office/powerpoint/2010/main" val="201845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goal for the program is to Develop a pipeline of competent Nurse Leaders equipped with the knowledge and skills required to succeed in a Nurse Manager role. We also expect to Improve organizational effectiveness by increasing employee satisfaction and improving retention rate in Nursing Service. </a:t>
            </a:r>
          </a:p>
          <a:p>
            <a:endParaRPr lang="en-US" dirty="0"/>
          </a:p>
        </p:txBody>
      </p:sp>
      <p:sp>
        <p:nvSpPr>
          <p:cNvPr id="4" name="Slide Number Placeholder 3"/>
          <p:cNvSpPr>
            <a:spLocks noGrp="1"/>
          </p:cNvSpPr>
          <p:nvPr>
            <p:ph type="sldNum" sz="quarter" idx="5"/>
          </p:nvPr>
        </p:nvSpPr>
        <p:spPr/>
        <p:txBody>
          <a:bodyPr/>
          <a:lstStyle/>
          <a:p>
            <a:fld id="{EC6F782A-4376-4AFE-9A70-BD45CA65E50F}" type="slidenum">
              <a:rPr lang="en-US" smtClean="0"/>
              <a:t>4</a:t>
            </a:fld>
            <a:endParaRPr lang="en-US"/>
          </a:p>
        </p:txBody>
      </p:sp>
    </p:spTree>
    <p:extLst>
      <p:ext uri="{BB962C8B-B14F-4D97-AF65-F5344CB8AC3E}">
        <p14:creationId xmlns:p14="http://schemas.microsoft.com/office/powerpoint/2010/main" val="266041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eighteen-week, formal training program is designed to empower the incumbent with the knowledge and skills to successfully assume a Nurse Manager role within our facility. The training program includes structured rotations within all clinical services as well as all administrative services. Extended time is scheduled with Human Resources Management/Labor Relations, Veteran Experience, and Quality, Safety and Value service lines. </a:t>
            </a:r>
          </a:p>
          <a:p>
            <a:endParaRPr lang="en-US" dirty="0"/>
          </a:p>
        </p:txBody>
      </p:sp>
      <p:sp>
        <p:nvSpPr>
          <p:cNvPr id="4" name="Slide Number Placeholder 3"/>
          <p:cNvSpPr>
            <a:spLocks noGrp="1"/>
          </p:cNvSpPr>
          <p:nvPr>
            <p:ph type="sldNum" sz="quarter" idx="5"/>
          </p:nvPr>
        </p:nvSpPr>
        <p:spPr/>
        <p:txBody>
          <a:bodyPr/>
          <a:lstStyle/>
          <a:p>
            <a:fld id="{EC6F782A-4376-4AFE-9A70-BD45CA65E50F}" type="slidenum">
              <a:rPr lang="en-US" smtClean="0"/>
              <a:t>5</a:t>
            </a:fld>
            <a:endParaRPr lang="en-US"/>
          </a:p>
        </p:txBody>
      </p:sp>
    </p:spTree>
    <p:extLst>
      <p:ext uri="{BB962C8B-B14F-4D97-AF65-F5344CB8AC3E}">
        <p14:creationId xmlns:p14="http://schemas.microsoft.com/office/powerpoint/2010/main" val="97920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a curriculum authored by myself and facility leadership only costs are a workstation for the trainee and clinical coverage for the duration of the program. Approximately $29,400. Our cost savings is a minimum of $18,650 for each FTE we retain through this program. This savings does not factor in other costs that are difficult to quantify, including the improvement in staff satisfaction and other performance measures driven by increased retention of our trained staff. </a:t>
            </a:r>
          </a:p>
          <a:p>
            <a:endParaRPr lang="en-US" dirty="0"/>
          </a:p>
        </p:txBody>
      </p:sp>
      <p:sp>
        <p:nvSpPr>
          <p:cNvPr id="4" name="Slide Number Placeholder 3"/>
          <p:cNvSpPr>
            <a:spLocks noGrp="1"/>
          </p:cNvSpPr>
          <p:nvPr>
            <p:ph type="sldNum" sz="quarter" idx="5"/>
          </p:nvPr>
        </p:nvSpPr>
        <p:spPr/>
        <p:txBody>
          <a:bodyPr/>
          <a:lstStyle/>
          <a:p>
            <a:fld id="{EC6F782A-4376-4AFE-9A70-BD45CA65E50F}" type="slidenum">
              <a:rPr lang="en-US" smtClean="0"/>
              <a:t>6</a:t>
            </a:fld>
            <a:endParaRPr lang="en-US"/>
          </a:p>
        </p:txBody>
      </p:sp>
    </p:spTree>
    <p:extLst>
      <p:ext uri="{BB962C8B-B14F-4D97-AF65-F5344CB8AC3E}">
        <p14:creationId xmlns:p14="http://schemas.microsoft.com/office/powerpoint/2010/main" val="4182679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I’d like to highlight this quote </a:t>
            </a:r>
          </a:p>
          <a:p>
            <a:r>
              <a:rPr lang="en-US" sz="1200" kern="1200" dirty="0">
                <a:solidFill>
                  <a:schemeClr val="tx1"/>
                </a:solidFill>
                <a:effectLst/>
                <a:latin typeface="+mn-lt"/>
                <a:ea typeface="+mn-ea"/>
                <a:cs typeface="+mn-cs"/>
              </a:rPr>
              <a:t>The most significant contribution today’s leaders can make for the future is to develop their successors so they will adapt and grow.” </a:t>
            </a:r>
          </a:p>
          <a:p>
            <a:r>
              <a:rPr lang="en-US" sz="1200" kern="1200" dirty="0">
                <a:solidFill>
                  <a:schemeClr val="tx1"/>
                </a:solidFill>
                <a:effectLst/>
                <a:latin typeface="+mn-lt"/>
                <a:ea typeface="+mn-ea"/>
                <a:cs typeface="+mn-cs"/>
              </a:rPr>
              <a:t>I believe our program is designed for the success of our future leaders.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C6F782A-4376-4AFE-9A70-BD45CA65E50F}" type="slidenum">
              <a:rPr lang="en-US" smtClean="0"/>
              <a:t>7</a:t>
            </a:fld>
            <a:endParaRPr lang="en-US"/>
          </a:p>
        </p:txBody>
      </p:sp>
    </p:spTree>
    <p:extLst>
      <p:ext uri="{BB962C8B-B14F-4D97-AF65-F5344CB8AC3E}">
        <p14:creationId xmlns:p14="http://schemas.microsoft.com/office/powerpoint/2010/main" val="1438341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67CEB5A-B47F-4EA0-918D-4FA077CC9871}" type="datetimeFigureOut">
              <a:rPr lang="en-US" smtClean="0"/>
              <a:t>3/17/2021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25922646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7CEB5A-B47F-4EA0-918D-4FA077CC9871}"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382988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CEB5A-B47F-4EA0-918D-4FA077CC987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603250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CEB5A-B47F-4EA0-918D-4FA077CC987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2266204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CEB5A-B47F-4EA0-918D-4FA077CC987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200050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CEB5A-B47F-4EA0-918D-4FA077CC987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2348603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CEB5A-B47F-4EA0-918D-4FA077CC987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1083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CEB5A-B47F-4EA0-918D-4FA077CC987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5335-B183-4068-85C4-5D0756E21F11}"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636730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CEB5A-B47F-4EA0-918D-4FA077CC987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205319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CEB5A-B47F-4EA0-918D-4FA077CC987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122932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CEB5A-B47F-4EA0-918D-4FA077CC987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223084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7CEB5A-B47F-4EA0-918D-4FA077CC9871}"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267596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7CEB5A-B47F-4EA0-918D-4FA077CC9871}"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379184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7CEB5A-B47F-4EA0-918D-4FA077CC9871}" type="datetimeFigureOut">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3442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67CEB5A-B47F-4EA0-918D-4FA077CC9871}" type="datetimeFigureOut">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140851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7CEB5A-B47F-4EA0-918D-4FA077CC9871}"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332512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7CEB5A-B47F-4EA0-918D-4FA077CC9871}"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55335-B183-4068-85C4-5D0756E21F11}" type="slidenum">
              <a:rPr lang="en-US" smtClean="0"/>
              <a:t>‹#›</a:t>
            </a:fld>
            <a:endParaRPr lang="en-US"/>
          </a:p>
        </p:txBody>
      </p:sp>
    </p:spTree>
    <p:extLst>
      <p:ext uri="{BB962C8B-B14F-4D97-AF65-F5344CB8AC3E}">
        <p14:creationId xmlns:p14="http://schemas.microsoft.com/office/powerpoint/2010/main" val="279407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7CEB5A-B47F-4EA0-918D-4FA077CC9871}" type="datetimeFigureOut">
              <a:rPr lang="en-US" smtClean="0"/>
              <a:t>3/17/2021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755335-B183-4068-85C4-5D0756E21F11}" type="slidenum">
              <a:rPr lang="en-US" smtClean="0"/>
              <a:t>‹#›</a:t>
            </a:fld>
            <a:endParaRPr lang="en-US"/>
          </a:p>
        </p:txBody>
      </p:sp>
    </p:spTree>
    <p:extLst>
      <p:ext uri="{BB962C8B-B14F-4D97-AF65-F5344CB8AC3E}">
        <p14:creationId xmlns:p14="http://schemas.microsoft.com/office/powerpoint/2010/main" val="188918035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9DD1000-8EF5-44CD-A9BC-8EDB4B8C181F}"/>
              </a:ext>
            </a:extLst>
          </p:cNvPr>
          <p:cNvSpPr>
            <a:spLocks noGrp="1"/>
          </p:cNvSpPr>
          <p:nvPr>
            <p:ph type="subTitle" idx="1"/>
          </p:nvPr>
        </p:nvSpPr>
        <p:spPr>
          <a:xfrm>
            <a:off x="4552950" y="2000250"/>
            <a:ext cx="7315200" cy="4657725"/>
          </a:xfrm>
        </p:spPr>
        <p:txBody>
          <a:bodyPr>
            <a:normAutofit/>
          </a:bodyPr>
          <a:lstStyle/>
          <a:p>
            <a:pPr algn="ctr"/>
            <a:endParaRPr lang="en-US" sz="3200" dirty="0"/>
          </a:p>
          <a:p>
            <a:pPr algn="ctr"/>
            <a:r>
              <a:rPr lang="en-US" sz="2000" dirty="0">
                <a:latin typeface="Imprint MT Shadow" panose="04020605060303030202" pitchFamily="82" charset="0"/>
              </a:rPr>
              <a:t>Krista Melton</a:t>
            </a:r>
          </a:p>
          <a:p>
            <a:pPr algn="ctr"/>
            <a:r>
              <a:rPr lang="en-US" sz="2000" dirty="0">
                <a:latin typeface="Imprint MT Shadow" panose="04020605060303030202" pitchFamily="82" charset="0"/>
              </a:rPr>
              <a:t>Overton Brooks VA Medical Center</a:t>
            </a:r>
          </a:p>
          <a:p>
            <a:pPr algn="ctr"/>
            <a:r>
              <a:rPr lang="en-US" sz="2000" dirty="0">
                <a:latin typeface="Imprint MT Shadow" panose="04020605060303030202" pitchFamily="82" charset="0"/>
              </a:rPr>
              <a:t>Shreveport, LA.</a:t>
            </a:r>
          </a:p>
          <a:p>
            <a:pPr algn="ctr"/>
            <a:endParaRPr lang="en-US" sz="2000" dirty="0">
              <a:latin typeface="Imprint MT Shadow" panose="04020605060303030202" pitchFamily="82" charset="0"/>
            </a:endParaRPr>
          </a:p>
          <a:p>
            <a:pPr algn="ctr"/>
            <a:r>
              <a:rPr lang="en-US" sz="2000" dirty="0">
                <a:latin typeface="Imprint MT Shadow" panose="04020605060303030202" pitchFamily="82" charset="0"/>
              </a:rPr>
              <a:t>Addressing the Nurse Manager crisis: Establishing an immersive internship program to develop staff</a:t>
            </a:r>
          </a:p>
        </p:txBody>
      </p:sp>
      <p:pic>
        <p:nvPicPr>
          <p:cNvPr id="2" name="Audio 1">
            <a:hlinkClick r:id="" action="ppaction://media"/>
            <a:extLst>
              <a:ext uri="{FF2B5EF4-FFF2-40B4-BE49-F238E27FC236}">
                <a16:creationId xmlns:a16="http://schemas.microsoft.com/office/drawing/2014/main" id="{316742E4-3E67-4625-94AD-2FFEADA625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40968706"/>
      </p:ext>
    </p:extLst>
  </p:cSld>
  <p:clrMapOvr>
    <a:masterClrMapping/>
  </p:clrMapOvr>
  <mc:AlternateContent xmlns:mc="http://schemas.openxmlformats.org/markup-compatibility/2006">
    <mc:Choice xmlns:p14="http://schemas.microsoft.com/office/powerpoint/2010/main" Requires="p14">
      <p:transition spd="slow" p14:dur="2000" advTm="17292"/>
    </mc:Choice>
    <mc:Fallback>
      <p:transition spd="slow" advTm="17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2378B5-84B7-436B-9764-820880AB9E69}"/>
              </a:ext>
            </a:extLst>
          </p:cNvPr>
          <p:cNvSpPr txBox="1"/>
          <p:nvPr/>
        </p:nvSpPr>
        <p:spPr>
          <a:xfrm>
            <a:off x="533400" y="504825"/>
            <a:ext cx="8886825" cy="646331"/>
          </a:xfrm>
          <a:prstGeom prst="rect">
            <a:avLst/>
          </a:prstGeom>
          <a:noFill/>
        </p:spPr>
        <p:txBody>
          <a:bodyPr wrap="square" rtlCol="0">
            <a:spAutoFit/>
          </a:bodyPr>
          <a:lstStyle/>
          <a:p>
            <a:pPr marL="285750" indent="-285750">
              <a:buFont typeface="Arial" panose="020B0604020202020204" pitchFamily="34" charset="0"/>
              <a:buChar char="•"/>
            </a:pPr>
            <a:endParaRPr lang="en-US" i="1" dirty="0">
              <a:latin typeface="Bembo" panose="02020502050201020203" pitchFamily="18" charset="0"/>
            </a:endParaRPr>
          </a:p>
          <a:p>
            <a:pPr marL="285750" indent="-285750">
              <a:buFont typeface="Arial" panose="020B0604020202020204" pitchFamily="34" charset="0"/>
              <a:buChar char="•"/>
            </a:pPr>
            <a:endParaRPr lang="en-US" dirty="0">
              <a:latin typeface="Bembo" panose="02020502050201020203" pitchFamily="18" charset="0"/>
            </a:endParaRPr>
          </a:p>
        </p:txBody>
      </p:sp>
      <p:sp>
        <p:nvSpPr>
          <p:cNvPr id="3" name="TextBox 2">
            <a:extLst>
              <a:ext uri="{FF2B5EF4-FFF2-40B4-BE49-F238E27FC236}">
                <a16:creationId xmlns:a16="http://schemas.microsoft.com/office/drawing/2014/main" id="{C4157C8A-989F-47EA-BE63-45385EB6CD20}"/>
              </a:ext>
            </a:extLst>
          </p:cNvPr>
          <p:cNvSpPr txBox="1"/>
          <p:nvPr/>
        </p:nvSpPr>
        <p:spPr>
          <a:xfrm>
            <a:off x="1339712" y="1555043"/>
            <a:ext cx="8080513" cy="3600986"/>
          </a:xfrm>
          <a:prstGeom prst="rect">
            <a:avLst/>
          </a:prstGeom>
          <a:noFill/>
        </p:spPr>
        <p:txBody>
          <a:bodyPr wrap="square" rtlCol="0">
            <a:spAutoFit/>
          </a:bodyPr>
          <a:lstStyle/>
          <a:p>
            <a:pPr lvl="0"/>
            <a:r>
              <a:rPr lang="en-US" sz="3600" dirty="0">
                <a:latin typeface="Bookman Old Style" panose="02050604050505020204" pitchFamily="18" charset="0"/>
              </a:rPr>
              <a:t>Perfect Storm: 3 million Baby Boomers turn 65 each year for the next 15 years. Generation Y will soon compose 50% of the nursing workforce. </a:t>
            </a:r>
          </a:p>
          <a:p>
            <a:pPr lvl="0"/>
            <a:endParaRPr lang="en-US" sz="2400" dirty="0">
              <a:latin typeface="Bookman Old Style" panose="02050604050505020204" pitchFamily="18" charset="0"/>
            </a:endParaRPr>
          </a:p>
          <a:p>
            <a:pPr lvl="0"/>
            <a:endParaRPr lang="en-US" sz="2400" dirty="0">
              <a:latin typeface="Bookman Old Style" panose="02050604050505020204" pitchFamily="18" charset="0"/>
            </a:endParaRPr>
          </a:p>
        </p:txBody>
      </p:sp>
      <p:pic>
        <p:nvPicPr>
          <p:cNvPr id="5" name="Audio 4">
            <a:hlinkClick r:id="" action="ppaction://media"/>
            <a:extLst>
              <a:ext uri="{FF2B5EF4-FFF2-40B4-BE49-F238E27FC236}">
                <a16:creationId xmlns:a16="http://schemas.microsoft.com/office/drawing/2014/main" id="{5EFA6BD4-3B83-4016-896C-AC6C7EA7E4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23351482"/>
      </p:ext>
    </p:extLst>
  </p:cSld>
  <p:clrMapOvr>
    <a:masterClrMapping/>
  </p:clrMapOvr>
  <mc:AlternateContent xmlns:mc="http://schemas.openxmlformats.org/markup-compatibility/2006">
    <mc:Choice xmlns:p14="http://schemas.microsoft.com/office/powerpoint/2010/main" Requires="p14">
      <p:transition spd="slow" p14:dur="2000" advTm="23259"/>
    </mc:Choice>
    <mc:Fallback>
      <p:transition spd="slow" advTm="23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FCB2BD-73D6-4C99-A2A3-C48D91D92445}"/>
              </a:ext>
            </a:extLst>
          </p:cNvPr>
          <p:cNvSpPr txBox="1"/>
          <p:nvPr/>
        </p:nvSpPr>
        <p:spPr>
          <a:xfrm>
            <a:off x="514350" y="485775"/>
            <a:ext cx="9077325" cy="954107"/>
          </a:xfrm>
          <a:prstGeom prst="rect">
            <a:avLst/>
          </a:prstGeom>
          <a:noFill/>
        </p:spPr>
        <p:txBody>
          <a:bodyPr wrap="square" rtlCol="0">
            <a:spAutoFit/>
          </a:bodyPr>
          <a:lstStyle/>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E9D15748-0881-4632-A20B-8C4985C3EE81}"/>
              </a:ext>
            </a:extLst>
          </p:cNvPr>
          <p:cNvSpPr txBox="1"/>
          <p:nvPr/>
        </p:nvSpPr>
        <p:spPr>
          <a:xfrm>
            <a:off x="1212574" y="1678421"/>
            <a:ext cx="8379101" cy="2677656"/>
          </a:xfrm>
          <a:prstGeom prst="rect">
            <a:avLst/>
          </a:prstGeom>
          <a:noFill/>
        </p:spPr>
        <p:txBody>
          <a:bodyPr wrap="square" rtlCol="0">
            <a:spAutoFit/>
          </a:bodyPr>
          <a:lstStyle/>
          <a:p>
            <a:r>
              <a:rPr lang="en-US" sz="2400" dirty="0">
                <a:latin typeface="Bookman Old Style" panose="02050604050505020204" pitchFamily="18" charset="0"/>
              </a:rPr>
              <a:t>OBVAMC Nursing Service FY20 turnover = 13.2% </a:t>
            </a:r>
          </a:p>
          <a:p>
            <a:r>
              <a:rPr lang="en-US" sz="2400" dirty="0">
                <a:latin typeface="Bookman Old Style" panose="02050604050505020204" pitchFamily="18" charset="0"/>
              </a:rPr>
              <a:t>           (primarily direct patient care losses)</a:t>
            </a:r>
          </a:p>
          <a:p>
            <a:endParaRPr lang="en-US" sz="2400" dirty="0">
              <a:latin typeface="Bookman Old Style" panose="02050604050505020204" pitchFamily="18" charset="0"/>
            </a:endParaRPr>
          </a:p>
          <a:p>
            <a:r>
              <a:rPr lang="en-US" sz="2400" dirty="0">
                <a:latin typeface="Bookman Old Style" panose="02050604050505020204" pitchFamily="18" charset="0"/>
              </a:rPr>
              <a:t>Nursing staff with &lt; 10 years of service = 60.5%</a:t>
            </a:r>
          </a:p>
          <a:p>
            <a:r>
              <a:rPr lang="en-US" sz="2400" dirty="0">
                <a:latin typeface="Bookman Old Style" panose="02050604050505020204" pitchFamily="18" charset="0"/>
              </a:rPr>
              <a:t>Nursing staff with &lt; 5 years of service = 35.5%</a:t>
            </a:r>
          </a:p>
          <a:p>
            <a:endParaRPr lang="en-US" sz="2400" dirty="0">
              <a:latin typeface="Bookman Old Style" panose="02050604050505020204" pitchFamily="18" charset="0"/>
            </a:endParaRPr>
          </a:p>
          <a:p>
            <a:r>
              <a:rPr lang="en-US" sz="2400" dirty="0">
                <a:latin typeface="Bookman Old Style" panose="02050604050505020204" pitchFamily="18" charset="0"/>
              </a:rPr>
              <a:t>OBVAMC vacant RN FTE count, February 2021 = 46. </a:t>
            </a:r>
          </a:p>
        </p:txBody>
      </p:sp>
      <p:pic>
        <p:nvPicPr>
          <p:cNvPr id="4" name="Audio 3">
            <a:hlinkClick r:id="" action="ppaction://media"/>
            <a:extLst>
              <a:ext uri="{FF2B5EF4-FFF2-40B4-BE49-F238E27FC236}">
                <a16:creationId xmlns:a16="http://schemas.microsoft.com/office/drawing/2014/main" id="{8ED82BF7-54DD-4CB5-9FA6-A8EBBF6ED9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57842577"/>
      </p:ext>
    </p:extLst>
  </p:cSld>
  <p:clrMapOvr>
    <a:masterClrMapping/>
  </p:clrMapOvr>
  <mc:AlternateContent xmlns:mc="http://schemas.openxmlformats.org/markup-compatibility/2006">
    <mc:Choice xmlns:p14="http://schemas.microsoft.com/office/powerpoint/2010/main" Requires="p14">
      <p:transition spd="slow" p14:dur="2000" advTm="30147"/>
    </mc:Choice>
    <mc:Fallback>
      <p:transition spd="slow" advTm="30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0249CC-AB35-4335-931C-67A907AB788A}"/>
              </a:ext>
            </a:extLst>
          </p:cNvPr>
          <p:cNvSpPr txBox="1"/>
          <p:nvPr/>
        </p:nvSpPr>
        <p:spPr>
          <a:xfrm>
            <a:off x="765313" y="725557"/>
            <a:ext cx="8647044" cy="5447645"/>
          </a:xfrm>
          <a:prstGeom prst="rect">
            <a:avLst/>
          </a:prstGeom>
          <a:noFill/>
        </p:spPr>
        <p:txBody>
          <a:bodyPr wrap="square" rtlCol="0">
            <a:spAutoFit/>
          </a:bodyPr>
          <a:lstStyle/>
          <a:p>
            <a:pPr lvl="0"/>
            <a:r>
              <a:rPr lang="en-US" sz="2400" dirty="0">
                <a:latin typeface="Bookman Old Style" panose="02050604050505020204" pitchFamily="18" charset="0"/>
              </a:rPr>
              <a:t>Objectives:</a:t>
            </a:r>
          </a:p>
          <a:p>
            <a:pPr lvl="0"/>
            <a:endParaRPr lang="en-US" sz="2400" dirty="0">
              <a:latin typeface="Bookman Old Style" panose="02050604050505020204" pitchFamily="18" charset="0"/>
            </a:endParaRPr>
          </a:p>
          <a:p>
            <a:pPr marL="285750" lvl="0" indent="-285750">
              <a:buFont typeface="Arial" panose="020B0604020202020204" pitchFamily="34" charset="0"/>
              <a:buChar char="•"/>
            </a:pPr>
            <a:r>
              <a:rPr lang="en-US" sz="2400" dirty="0">
                <a:latin typeface="Bookman Old Style" panose="02050604050505020204" pitchFamily="18" charset="0"/>
              </a:rPr>
              <a:t>Develop a pipeline of competent Nurse Leaders equipped with the knowledge and skills required to succeed in a Nurse Manager role. </a:t>
            </a:r>
          </a:p>
          <a:p>
            <a:pPr marL="285750" lvl="0" indent="-285750">
              <a:buFont typeface="Arial" panose="020B0604020202020204" pitchFamily="34" charset="0"/>
              <a:buChar char="•"/>
            </a:pPr>
            <a:r>
              <a:rPr lang="en-US" sz="2400" dirty="0">
                <a:latin typeface="Bookman Old Style" panose="02050604050505020204" pitchFamily="18" charset="0"/>
              </a:rPr>
              <a:t>Improve organizational effectiveness by increasing employee satisfaction and improving Nursing Service retention rates. </a:t>
            </a:r>
          </a:p>
          <a:p>
            <a:pPr marL="285750" lvl="0" indent="-285750">
              <a:buFont typeface="Arial" panose="020B0604020202020204" pitchFamily="34" charset="0"/>
              <a:buChar char="•"/>
            </a:pPr>
            <a:r>
              <a:rPr lang="en-US" sz="2400" dirty="0">
                <a:latin typeface="Bookman Old Style" panose="02050604050505020204" pitchFamily="18" charset="0"/>
              </a:rPr>
              <a:t>Educate, equip, and empower staff nurses to assume Nurse Manager roles.</a:t>
            </a:r>
          </a:p>
          <a:p>
            <a:pPr marL="285750" indent="-285750">
              <a:buFont typeface="Arial" panose="020B0604020202020204" pitchFamily="34" charset="0"/>
              <a:buChar char="•"/>
            </a:pPr>
            <a:r>
              <a:rPr lang="en-US" sz="2400" dirty="0">
                <a:latin typeface="Bookman Old Style" panose="02050604050505020204" pitchFamily="18" charset="0"/>
              </a:rPr>
              <a:t>Empower future Nurse Managers with a solid business foundation and comprehension of the financial and strategic implications of decisions.</a:t>
            </a:r>
          </a:p>
          <a:p>
            <a:pPr lvl="0"/>
            <a:endParaRPr lang="en-US" dirty="0"/>
          </a:p>
          <a:p>
            <a:pPr marL="285750" lvl="0" indent="-285750">
              <a:buFont typeface="Arial" panose="020B0604020202020204" pitchFamily="34" charset="0"/>
              <a:buChar char="•"/>
            </a:pPr>
            <a:endParaRPr lang="en-US" dirty="0"/>
          </a:p>
        </p:txBody>
      </p:sp>
      <p:pic>
        <p:nvPicPr>
          <p:cNvPr id="3" name="Audio 2">
            <a:hlinkClick r:id="" action="ppaction://media"/>
            <a:extLst>
              <a:ext uri="{FF2B5EF4-FFF2-40B4-BE49-F238E27FC236}">
                <a16:creationId xmlns:a16="http://schemas.microsoft.com/office/drawing/2014/main" id="{42A41819-C0D2-4833-B794-3CDC8D5A47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27183159"/>
      </p:ext>
    </p:extLst>
  </p:cSld>
  <p:clrMapOvr>
    <a:masterClrMapping/>
  </p:clrMapOvr>
  <mc:AlternateContent xmlns:mc="http://schemas.openxmlformats.org/markup-compatibility/2006">
    <mc:Choice xmlns:p14="http://schemas.microsoft.com/office/powerpoint/2010/main" Requires="p14">
      <p:transition spd="slow" p14:dur="2000" advTm="19685"/>
    </mc:Choice>
    <mc:Fallback>
      <p:transition spd="slow" advTm="19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5D5C58-39D4-4563-903F-00953D5D298E}"/>
              </a:ext>
            </a:extLst>
          </p:cNvPr>
          <p:cNvSpPr txBox="1"/>
          <p:nvPr/>
        </p:nvSpPr>
        <p:spPr>
          <a:xfrm>
            <a:off x="1321903" y="920621"/>
            <a:ext cx="8269357" cy="5016758"/>
          </a:xfrm>
          <a:prstGeom prst="rect">
            <a:avLst/>
          </a:prstGeom>
          <a:noFill/>
        </p:spPr>
        <p:txBody>
          <a:bodyPr wrap="square" rtlCol="0">
            <a:spAutoFit/>
          </a:bodyPr>
          <a:lstStyle/>
          <a:p>
            <a:pPr lvl="0"/>
            <a:r>
              <a:rPr lang="en-US" sz="2800" dirty="0">
                <a:latin typeface="Bookman Old Style" panose="02050604050505020204" pitchFamily="18" charset="0"/>
              </a:rPr>
              <a:t>18-week fellowship focusing on:</a:t>
            </a:r>
          </a:p>
          <a:p>
            <a:pPr lvl="0"/>
            <a:endParaRPr lang="en-US" sz="2800" dirty="0">
              <a:latin typeface="Bookman Old Style" panose="02050604050505020204" pitchFamily="18" charset="0"/>
            </a:endParaRPr>
          </a:p>
          <a:p>
            <a:pPr marL="342900" lvl="0" indent="-342900">
              <a:buFont typeface="Arial" panose="020B0604020202020204" pitchFamily="34" charset="0"/>
              <a:buChar char="•"/>
            </a:pPr>
            <a:r>
              <a:rPr lang="en-US" sz="2800" dirty="0">
                <a:latin typeface="Bookman Old Style" panose="02050604050505020204" pitchFamily="18" charset="0"/>
              </a:rPr>
              <a:t>Human Resources and Labor Relations</a:t>
            </a:r>
          </a:p>
          <a:p>
            <a:pPr marL="342900" lvl="0" indent="-342900">
              <a:buFont typeface="Arial" panose="020B0604020202020204" pitchFamily="34" charset="0"/>
              <a:buChar char="•"/>
            </a:pPr>
            <a:r>
              <a:rPr lang="en-US" sz="2800" dirty="0">
                <a:latin typeface="Bookman Old Style" panose="02050604050505020204" pitchFamily="18" charset="0"/>
              </a:rPr>
              <a:t>Systems Understanding / Redesign</a:t>
            </a:r>
          </a:p>
          <a:p>
            <a:pPr marL="342900" lvl="0" indent="-342900">
              <a:buFont typeface="Arial" panose="020B0604020202020204" pitchFamily="34" charset="0"/>
              <a:buChar char="•"/>
            </a:pPr>
            <a:r>
              <a:rPr lang="en-US" sz="2800" dirty="0">
                <a:latin typeface="Bookman Old Style" panose="02050604050505020204" pitchFamily="18" charset="0"/>
              </a:rPr>
              <a:t>Administrative Operations</a:t>
            </a:r>
          </a:p>
          <a:p>
            <a:pPr marL="342900" lvl="0" indent="-342900">
              <a:buFont typeface="Arial" panose="020B0604020202020204" pitchFamily="34" charset="0"/>
              <a:buChar char="•"/>
            </a:pPr>
            <a:r>
              <a:rPr lang="en-US" sz="2800" dirty="0">
                <a:latin typeface="Bookman Old Style" panose="02050604050505020204" pitchFamily="18" charset="0"/>
              </a:rPr>
              <a:t>Professional &amp; Personal Development</a:t>
            </a:r>
          </a:p>
          <a:p>
            <a:pPr marL="342900" lvl="0" indent="-342900">
              <a:buFont typeface="Arial" panose="020B0604020202020204" pitchFamily="34" charset="0"/>
              <a:buChar char="•"/>
            </a:pPr>
            <a:r>
              <a:rPr lang="en-US" sz="2800" dirty="0">
                <a:latin typeface="Bookman Old Style" panose="02050604050505020204" pitchFamily="18" charset="0"/>
              </a:rPr>
              <a:t>Intensive Clinical rotations with all disciplines</a:t>
            </a:r>
          </a:p>
          <a:p>
            <a:pPr marL="342900" lvl="0" indent="-342900">
              <a:buFont typeface="Arial" panose="020B0604020202020204" pitchFamily="34" charset="0"/>
              <a:buChar char="•"/>
            </a:pPr>
            <a:r>
              <a:rPr lang="en-US" sz="2800" dirty="0">
                <a:latin typeface="Bookman Old Style" panose="02050604050505020204" pitchFamily="18" charset="0"/>
              </a:rPr>
              <a:t>Strategic Planning / Engineering</a:t>
            </a:r>
          </a:p>
          <a:p>
            <a:pPr marL="342900" lvl="0" indent="-342900">
              <a:buFont typeface="Arial" panose="020B0604020202020204" pitchFamily="34" charset="0"/>
              <a:buChar char="•"/>
            </a:pPr>
            <a:r>
              <a:rPr lang="en-US" sz="2800" dirty="0">
                <a:latin typeface="Bookman Old Style" panose="02050604050505020204" pitchFamily="18" charset="0"/>
              </a:rPr>
              <a:t>Veteran / Employee Experience</a:t>
            </a:r>
          </a:p>
          <a:p>
            <a:pPr lvl="0"/>
            <a:endParaRPr lang="en-US" sz="2000" dirty="0">
              <a:latin typeface="Bookman Old Style" panose="02050604050505020204" pitchFamily="18" charset="0"/>
            </a:endParaRPr>
          </a:p>
          <a:p>
            <a:pPr lvl="0"/>
            <a:endParaRPr lang="en-US" sz="2000" dirty="0">
              <a:latin typeface="Bookman Old Style" panose="02050604050505020204" pitchFamily="18" charset="0"/>
            </a:endParaRPr>
          </a:p>
        </p:txBody>
      </p:sp>
      <p:pic>
        <p:nvPicPr>
          <p:cNvPr id="3" name="Audio 2">
            <a:hlinkClick r:id="" action="ppaction://media"/>
            <a:extLst>
              <a:ext uri="{FF2B5EF4-FFF2-40B4-BE49-F238E27FC236}">
                <a16:creationId xmlns:a16="http://schemas.microsoft.com/office/drawing/2014/main" id="{410BDB81-F6F3-4224-A858-044CBC66E2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87828370"/>
      </p:ext>
    </p:extLst>
  </p:cSld>
  <p:clrMapOvr>
    <a:masterClrMapping/>
  </p:clrMapOvr>
  <mc:AlternateContent xmlns:mc="http://schemas.openxmlformats.org/markup-compatibility/2006">
    <mc:Choice xmlns:p14="http://schemas.microsoft.com/office/powerpoint/2010/main" Requires="p14">
      <p:transition spd="slow" p14:dur="2000" advTm="27073"/>
    </mc:Choice>
    <mc:Fallback>
      <p:transition spd="slow" advTm="27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9019F4-CD26-4043-AC0B-4608AC51671D}"/>
              </a:ext>
            </a:extLst>
          </p:cNvPr>
          <p:cNvSpPr txBox="1"/>
          <p:nvPr/>
        </p:nvSpPr>
        <p:spPr>
          <a:xfrm>
            <a:off x="1083363" y="1073426"/>
            <a:ext cx="8448261" cy="5078313"/>
          </a:xfrm>
          <a:prstGeom prst="rect">
            <a:avLst/>
          </a:prstGeom>
          <a:noFill/>
        </p:spPr>
        <p:txBody>
          <a:bodyPr wrap="square" rtlCol="0">
            <a:spAutoFit/>
          </a:bodyPr>
          <a:lstStyle/>
          <a:p>
            <a:r>
              <a:rPr lang="en-US" sz="2400" dirty="0">
                <a:latin typeface="Bookman Old Style" panose="02050604050505020204" pitchFamily="18" charset="0"/>
              </a:rPr>
              <a:t>Resources Required:</a:t>
            </a:r>
          </a:p>
          <a:p>
            <a:endParaRPr lang="en-US" sz="2400" dirty="0">
              <a:latin typeface="Bookman Old Style" panose="02050604050505020204" pitchFamily="18" charset="0"/>
            </a:endParaRPr>
          </a:p>
          <a:p>
            <a:pPr marL="285750" indent="-285750">
              <a:buFont typeface="Arial" panose="020B0604020202020204" pitchFamily="34" charset="0"/>
              <a:buChar char="•"/>
            </a:pPr>
            <a:r>
              <a:rPr lang="en-US" sz="2400" dirty="0">
                <a:latin typeface="Bookman Old Style" panose="02050604050505020204" pitchFamily="18" charset="0"/>
              </a:rPr>
              <a:t>Workstation equipped with computer and phone</a:t>
            </a:r>
          </a:p>
          <a:p>
            <a:pPr marL="285750" indent="-285750">
              <a:buFont typeface="Arial" panose="020B0604020202020204" pitchFamily="34" charset="0"/>
              <a:buChar char="•"/>
            </a:pPr>
            <a:r>
              <a:rPr lang="en-US" sz="2400" dirty="0">
                <a:latin typeface="Bookman Old Style" panose="02050604050505020204" pitchFamily="18" charset="0"/>
              </a:rPr>
              <a:t>training materials provided by each service line</a:t>
            </a:r>
          </a:p>
          <a:p>
            <a:pPr marL="285750" indent="-285750">
              <a:buFont typeface="Arial" panose="020B0604020202020204" pitchFamily="34" charset="0"/>
              <a:buChar char="•"/>
            </a:pPr>
            <a:r>
              <a:rPr lang="en-US" sz="2400" dirty="0">
                <a:latin typeface="Bookman Old Style" panose="02050604050505020204" pitchFamily="18" charset="0"/>
              </a:rPr>
              <a:t>clinical coverage for the course of the program (estimated $29,400) </a:t>
            </a:r>
          </a:p>
          <a:p>
            <a:pPr marL="285750" indent="-285750">
              <a:buFont typeface="Arial" panose="020B0604020202020204" pitchFamily="34" charset="0"/>
              <a:buChar char="•"/>
            </a:pPr>
            <a:endParaRPr lang="en-US" sz="2400" dirty="0">
              <a:latin typeface="Bookman Old Style" panose="02050604050505020204" pitchFamily="18" charset="0"/>
            </a:endParaRPr>
          </a:p>
          <a:p>
            <a:r>
              <a:rPr lang="en-US" sz="2400" dirty="0">
                <a:latin typeface="Bookman Old Style" panose="02050604050505020204" pitchFamily="18" charset="0"/>
              </a:rPr>
              <a:t>Cost Avoidance:</a:t>
            </a:r>
          </a:p>
          <a:p>
            <a:endParaRPr lang="en-US" sz="2400" dirty="0">
              <a:latin typeface="Bookman Old Style" panose="02050604050505020204" pitchFamily="18" charset="0"/>
            </a:endParaRPr>
          </a:p>
          <a:p>
            <a:pPr marL="342900" indent="-342900">
              <a:buFont typeface="Arial" panose="020B0604020202020204" pitchFamily="34" charset="0"/>
              <a:buChar char="•"/>
            </a:pPr>
            <a:r>
              <a:rPr lang="en-US" sz="2400" dirty="0">
                <a:latin typeface="Bookman Old Style" panose="02050604050505020204" pitchFamily="18" charset="0"/>
              </a:rPr>
              <a:t>Average cost of turnover, 1 RN FTE = $48,050</a:t>
            </a:r>
          </a:p>
          <a:p>
            <a:pPr marL="342900" indent="-342900">
              <a:buFont typeface="Arial" panose="020B0604020202020204" pitchFamily="34" charset="0"/>
              <a:buChar char="•"/>
            </a:pPr>
            <a:r>
              <a:rPr lang="en-US" sz="2400" dirty="0">
                <a:latin typeface="Bookman Old Style" panose="02050604050505020204" pitchFamily="18" charset="0"/>
              </a:rPr>
              <a:t>Savings of $18,650 for each FTE retained</a:t>
            </a:r>
          </a:p>
          <a:p>
            <a:endParaRPr lang="en-US" sz="2000" dirty="0">
              <a:latin typeface="Bookman Old Style" panose="02050604050505020204" pitchFamily="18" charset="0"/>
            </a:endParaRPr>
          </a:p>
          <a:p>
            <a:endParaRPr lang="en-US" sz="2000" dirty="0">
              <a:latin typeface="Bookman Old Style" panose="02050604050505020204" pitchFamily="18" charset="0"/>
            </a:endParaRPr>
          </a:p>
          <a:p>
            <a:pPr marL="342900" indent="-342900">
              <a:buFont typeface="Arial" panose="020B0604020202020204" pitchFamily="34" charset="0"/>
              <a:buChar char="•"/>
            </a:pPr>
            <a:endParaRPr lang="en-US" sz="2000" dirty="0">
              <a:latin typeface="Bookman Old Style" panose="02050604050505020204" pitchFamily="18" charset="0"/>
            </a:endParaRPr>
          </a:p>
        </p:txBody>
      </p:sp>
      <p:pic>
        <p:nvPicPr>
          <p:cNvPr id="2" name="Audio 1">
            <a:hlinkClick r:id="" action="ppaction://media"/>
            <a:extLst>
              <a:ext uri="{FF2B5EF4-FFF2-40B4-BE49-F238E27FC236}">
                <a16:creationId xmlns:a16="http://schemas.microsoft.com/office/drawing/2014/main" id="{F114F775-B609-49F1-BE80-96AE80733F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29342767"/>
      </p:ext>
    </p:extLst>
  </p:cSld>
  <p:clrMapOvr>
    <a:masterClrMapping/>
  </p:clrMapOvr>
  <mc:AlternateContent xmlns:mc="http://schemas.openxmlformats.org/markup-compatibility/2006">
    <mc:Choice xmlns:p14="http://schemas.microsoft.com/office/powerpoint/2010/main" Requires="p14">
      <p:transition spd="slow" p14:dur="2000" advTm="36768"/>
    </mc:Choice>
    <mc:Fallback>
      <p:transition spd="slow" advTm="36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F8FB64-5EB2-4E79-936B-10BB6D301C17}"/>
              </a:ext>
            </a:extLst>
          </p:cNvPr>
          <p:cNvSpPr txBox="1"/>
          <p:nvPr/>
        </p:nvSpPr>
        <p:spPr>
          <a:xfrm>
            <a:off x="824947" y="1610140"/>
            <a:ext cx="8289234" cy="2862322"/>
          </a:xfrm>
          <a:prstGeom prst="rect">
            <a:avLst/>
          </a:prstGeom>
          <a:noFill/>
        </p:spPr>
        <p:txBody>
          <a:bodyPr wrap="square" rtlCol="0">
            <a:spAutoFit/>
          </a:bodyPr>
          <a:lstStyle/>
          <a:p>
            <a:pPr lvl="0" algn="ctr"/>
            <a:r>
              <a:rPr lang="en-US" sz="3600" dirty="0">
                <a:latin typeface="Bookman Old Style" panose="02050604050505020204" pitchFamily="18" charset="0"/>
              </a:rPr>
              <a:t>“The most significant contribution today’s leaders can make for the future is to develop their successors so they will adapt and grow.” – Kouzes and Posner 2012</a:t>
            </a:r>
          </a:p>
        </p:txBody>
      </p:sp>
      <p:pic>
        <p:nvPicPr>
          <p:cNvPr id="7" name="Audio 6">
            <a:hlinkClick r:id="" action="ppaction://media"/>
            <a:extLst>
              <a:ext uri="{FF2B5EF4-FFF2-40B4-BE49-F238E27FC236}">
                <a16:creationId xmlns:a16="http://schemas.microsoft.com/office/drawing/2014/main" id="{25F00E77-0A61-4EC8-A1C3-16796B79A0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87064423"/>
      </p:ext>
    </p:extLst>
  </p:cSld>
  <p:clrMapOvr>
    <a:masterClrMapping/>
  </p:clrMapOvr>
  <mc:AlternateContent xmlns:mc="http://schemas.openxmlformats.org/markup-compatibility/2006">
    <mc:Choice xmlns:p14="http://schemas.microsoft.com/office/powerpoint/2010/main" Requires="p14">
      <p:transition spd="slow" p14:dur="2000" advTm="19208"/>
    </mc:Choice>
    <mc:Fallback>
      <p:transition spd="slow" advTm="19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B38070-D583-4C46-932F-9508ADA90CC1}"/>
              </a:ext>
            </a:extLst>
          </p:cNvPr>
          <p:cNvSpPr txBox="1"/>
          <p:nvPr/>
        </p:nvSpPr>
        <p:spPr>
          <a:xfrm>
            <a:off x="1167848" y="1391479"/>
            <a:ext cx="8639176" cy="3108543"/>
          </a:xfrm>
          <a:prstGeom prst="rect">
            <a:avLst/>
          </a:prstGeom>
          <a:noFill/>
        </p:spPr>
        <p:txBody>
          <a:bodyPr wrap="square" rtlCol="0">
            <a:spAutoFit/>
          </a:bodyPr>
          <a:lstStyle/>
          <a:p>
            <a:r>
              <a:rPr lang="en-US" sz="2800" dirty="0">
                <a:latin typeface="Bookman Old Style" panose="02050604050505020204" pitchFamily="18" charset="0"/>
              </a:rPr>
              <a:t>Due to COVID-19 Crisis Response:</a:t>
            </a:r>
          </a:p>
          <a:p>
            <a:endParaRPr lang="en-US" sz="2800" dirty="0">
              <a:latin typeface="Bookman Old Style" panose="02050604050505020204" pitchFamily="18" charset="0"/>
            </a:endParaRPr>
          </a:p>
          <a:p>
            <a:r>
              <a:rPr lang="en-US" sz="2800" dirty="0">
                <a:latin typeface="Bookman Old Style" panose="02050604050505020204" pitchFamily="18" charset="0"/>
              </a:rPr>
              <a:t>Phase 1: FY21, Implemented abbreviated program with SNT,  VALOR Externs</a:t>
            </a:r>
          </a:p>
          <a:p>
            <a:endParaRPr lang="en-US" sz="2800" dirty="0">
              <a:latin typeface="Bookman Old Style" panose="02050604050505020204" pitchFamily="18" charset="0"/>
            </a:endParaRPr>
          </a:p>
          <a:p>
            <a:r>
              <a:rPr lang="en-US" sz="2800" dirty="0">
                <a:latin typeface="Bookman Old Style" panose="02050604050505020204" pitchFamily="18" charset="0"/>
              </a:rPr>
              <a:t>Phase 2: FY22, Full implementation with staff nurse selection</a:t>
            </a:r>
          </a:p>
        </p:txBody>
      </p:sp>
    </p:spTree>
    <p:extLst>
      <p:ext uri="{BB962C8B-B14F-4D97-AF65-F5344CB8AC3E}">
        <p14:creationId xmlns:p14="http://schemas.microsoft.com/office/powerpoint/2010/main" val="412407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7A7368-3175-4C30-B829-B9B56DE16FA3}"/>
              </a:ext>
            </a:extLst>
          </p:cNvPr>
          <p:cNvSpPr txBox="1"/>
          <p:nvPr/>
        </p:nvSpPr>
        <p:spPr>
          <a:xfrm>
            <a:off x="1510747" y="2763079"/>
            <a:ext cx="7841974" cy="1323439"/>
          </a:xfrm>
          <a:prstGeom prst="rect">
            <a:avLst/>
          </a:prstGeom>
          <a:noFill/>
        </p:spPr>
        <p:txBody>
          <a:bodyPr wrap="square" rtlCol="0">
            <a:spAutoFit/>
          </a:bodyPr>
          <a:lstStyle/>
          <a:p>
            <a:pPr algn="ctr"/>
            <a:r>
              <a:rPr lang="en-US" sz="4000" dirty="0">
                <a:latin typeface="Bookman Old Style" panose="02050604050505020204" pitchFamily="18" charset="0"/>
              </a:rPr>
              <a:t>Thank you for your attention and consideration. </a:t>
            </a:r>
          </a:p>
        </p:txBody>
      </p:sp>
    </p:spTree>
    <p:extLst>
      <p:ext uri="{BB962C8B-B14F-4D97-AF65-F5344CB8AC3E}">
        <p14:creationId xmlns:p14="http://schemas.microsoft.com/office/powerpoint/2010/main" val="1071123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2639</TotalTime>
  <Words>758</Words>
  <Application>Microsoft Office PowerPoint</Application>
  <PresentationFormat>Widescreen</PresentationFormat>
  <Paragraphs>65</Paragraphs>
  <Slides>9</Slides>
  <Notes>7</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Bembo</vt:lpstr>
      <vt:lpstr>Bookman Old Style</vt:lpstr>
      <vt:lpstr>Calibri</vt:lpstr>
      <vt:lpstr>Calibri Light</vt:lpstr>
      <vt:lpstr>Imprint MT Shadow</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Melton, Krista R. (SHR)</dc:creator>
  <cp:lastModifiedBy>Melton, Krista R. (SHR)</cp:lastModifiedBy>
  <cp:revision>22</cp:revision>
  <dcterms:created xsi:type="dcterms:W3CDTF">2021-02-05T13:57:36Z</dcterms:created>
  <dcterms:modified xsi:type="dcterms:W3CDTF">2021-03-17T15:10:43Z</dcterms:modified>
</cp:coreProperties>
</file>