
<file path=[Content_Types].xml><?xml version="1.0" encoding="utf-8"?>
<Types xmlns="http://schemas.openxmlformats.org/package/2006/content-types">
  <Default Extension="png" ContentType="image/png"/>
  <Default Extension="emf" ContentType="image/x-emf"/>
  <Default Extension="m4a" ContentType="audio/mp4"/>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7.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charts/style1.xml" ContentType="application/vnd.ms-office.chartstyle+xml"/>
  <Override PartName="/ppt/charts/colors1.xml" ContentType="application/vnd.ms-office.chartcolorstyle+xml"/>
  <Override PartName="/ppt/charts/chart1.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Lst>
  <p:notesMasterIdLst>
    <p:notesMasterId r:id="rId11"/>
  </p:notesMasterIdLst>
  <p:sldIdLst>
    <p:sldId id="321" r:id="rId2"/>
    <p:sldId id="313" r:id="rId3"/>
    <p:sldId id="315" r:id="rId4"/>
    <p:sldId id="318" r:id="rId5"/>
    <p:sldId id="323" r:id="rId6"/>
    <p:sldId id="324" r:id="rId7"/>
    <p:sldId id="319" r:id="rId8"/>
    <p:sldId id="325" r:id="rId9"/>
    <p:sldId id="31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35" autoAdjust="0"/>
    <p:restoredTop sz="53171" autoAdjust="0"/>
  </p:normalViewPr>
  <p:slideViewPr>
    <p:cSldViewPr snapToGrid="0">
      <p:cViewPr>
        <p:scale>
          <a:sx n="50" d="100"/>
          <a:sy n="50" d="100"/>
        </p:scale>
        <p:origin x="892" y="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80" d="100"/>
        <a:sy n="1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18"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v17.med.va.gov\v17\STX\Users\VHASTXMENDELA\GHATP%20Project\High%20Risk%20CC%20Consults%2010.01.2019%20-%2009.30.2020.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r>
              <a:rPr lang="en-US"/>
              <a:t>Wait Times</a:t>
            </a:r>
          </a:p>
        </c:rich>
      </c:tx>
      <c:overlay val="0"/>
      <c:spPr>
        <a:noFill/>
        <a:ln>
          <a:noFill/>
        </a:ln>
        <a:effectLst/>
      </c:spPr>
      <c:txPr>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endParaRPr lang="en-US"/>
        </a:p>
      </c:txPr>
    </c:title>
    <c:autoTitleDeleted val="0"/>
    <c:plotArea>
      <c:layout/>
      <c:barChart>
        <c:barDir val="col"/>
        <c:grouping val="clustered"/>
        <c:varyColors val="0"/>
        <c:ser>
          <c:idx val="0"/>
          <c:order val="0"/>
          <c:tx>
            <c:strRef>
              <c:f>'Wait Time Data for CC &amp; VA'!$B$1</c:f>
              <c:strCache>
                <c:ptCount val="1"/>
                <c:pt idx="0">
                  <c:v>Average Wait Time -New Patients</c:v>
                </c:pt>
              </c:strCache>
            </c:strRef>
          </c:tx>
          <c:spPr>
            <a:solidFill>
              <a:schemeClr val="accent4">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'Wait Time Data for CC &amp; VA'!$A$2:$A$10</c:f>
              <c:strCache>
                <c:ptCount val="9"/>
                <c:pt idx="0">
                  <c:v>CC Radiation/Oncology</c:v>
                </c:pt>
                <c:pt idx="1">
                  <c:v>(149) Radiation Oncology (Radiation Therapy)</c:v>
                </c:pt>
                <c:pt idx="2">
                  <c:v>CC Cardiology</c:v>
                </c:pt>
                <c:pt idx="3">
                  <c:v>(303) Cardiology</c:v>
                </c:pt>
                <c:pt idx="4">
                  <c:v>CC Hematology/Oncology</c:v>
                </c:pt>
                <c:pt idx="5">
                  <c:v>(308) Hematology</c:v>
                </c:pt>
                <c:pt idx="6">
                  <c:v>(316) Oncology/Tumor</c:v>
                </c:pt>
                <c:pt idx="7">
                  <c:v>CC Urology</c:v>
                </c:pt>
                <c:pt idx="8">
                  <c:v>(414) Urology</c:v>
                </c:pt>
              </c:strCache>
            </c:strRef>
          </c:cat>
          <c:val>
            <c:numRef>
              <c:f>'Wait Time Data for CC &amp; VA'!$B$2:$B$10</c:f>
              <c:numCache>
                <c:formatCode>General</c:formatCode>
                <c:ptCount val="9"/>
                <c:pt idx="1">
                  <c:v>13.6</c:v>
                </c:pt>
                <c:pt idx="3">
                  <c:v>24</c:v>
                </c:pt>
                <c:pt idx="5">
                  <c:v>22.7</c:v>
                </c:pt>
                <c:pt idx="6">
                  <c:v>15.4</c:v>
                </c:pt>
                <c:pt idx="8">
                  <c:v>26.9</c:v>
                </c:pt>
              </c:numCache>
            </c:numRef>
          </c:val>
          <c:extLst>
            <c:ext xmlns:c16="http://schemas.microsoft.com/office/drawing/2014/chart" uri="{C3380CC4-5D6E-409C-BE32-E72D297353CC}">
              <c16:uniqueId val="{00000000-D1EF-439E-8D03-067FFBB0D227}"/>
            </c:ext>
          </c:extLst>
        </c:ser>
        <c:ser>
          <c:idx val="1"/>
          <c:order val="1"/>
          <c:tx>
            <c:strRef>
              <c:f>'Wait Time Data for CC &amp; VA'!$C$1</c:f>
              <c:strCache>
                <c:ptCount val="1"/>
                <c:pt idx="0">
                  <c:v>Average Wait Time</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'Wait Time Data for CC &amp; VA'!$A$2:$A$10</c:f>
              <c:strCache>
                <c:ptCount val="9"/>
                <c:pt idx="0">
                  <c:v>CC Radiation/Oncology</c:v>
                </c:pt>
                <c:pt idx="1">
                  <c:v>(149) Radiation Oncology (Radiation Therapy)</c:v>
                </c:pt>
                <c:pt idx="2">
                  <c:v>CC Cardiology</c:v>
                </c:pt>
                <c:pt idx="3">
                  <c:v>(303) Cardiology</c:v>
                </c:pt>
                <c:pt idx="4">
                  <c:v>CC Hematology/Oncology</c:v>
                </c:pt>
                <c:pt idx="5">
                  <c:v>(308) Hematology</c:v>
                </c:pt>
                <c:pt idx="6">
                  <c:v>(316) Oncology/Tumor</c:v>
                </c:pt>
                <c:pt idx="7">
                  <c:v>CC Urology</c:v>
                </c:pt>
                <c:pt idx="8">
                  <c:v>(414) Urology</c:v>
                </c:pt>
              </c:strCache>
            </c:strRef>
          </c:cat>
          <c:val>
            <c:numRef>
              <c:f>'Wait Time Data for CC &amp; VA'!$C$2:$C$10</c:f>
              <c:numCache>
                <c:formatCode>General</c:formatCode>
                <c:ptCount val="9"/>
                <c:pt idx="0">
                  <c:v>21</c:v>
                </c:pt>
                <c:pt idx="2">
                  <c:v>54</c:v>
                </c:pt>
                <c:pt idx="4">
                  <c:v>39</c:v>
                </c:pt>
                <c:pt idx="7">
                  <c:v>74</c:v>
                </c:pt>
              </c:numCache>
            </c:numRef>
          </c:val>
          <c:extLst>
            <c:ext xmlns:c16="http://schemas.microsoft.com/office/drawing/2014/chart" uri="{C3380CC4-5D6E-409C-BE32-E72D297353CC}">
              <c16:uniqueId val="{00000001-D1EF-439E-8D03-067FFBB0D227}"/>
            </c:ext>
          </c:extLst>
        </c:ser>
        <c:dLbls>
          <c:showLegendKey val="0"/>
          <c:showVal val="0"/>
          <c:showCatName val="0"/>
          <c:showSerName val="0"/>
          <c:showPercent val="0"/>
          <c:showBubbleSize val="0"/>
        </c:dLbls>
        <c:gapWidth val="170"/>
        <c:axId val="678415360"/>
        <c:axId val="678414704"/>
      </c:barChart>
      <c:catAx>
        <c:axId val="678415360"/>
        <c:scaling>
          <c:orientation val="minMax"/>
        </c:scaling>
        <c:delete val="0"/>
        <c:axPos val="b"/>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Clinic Goup</a:t>
                </a:r>
              </a:p>
            </c:rich>
          </c:tx>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78414704"/>
        <c:crosses val="autoZero"/>
        <c:auto val="1"/>
        <c:lblAlgn val="ctr"/>
        <c:lblOffset val="1"/>
        <c:tickMarkSkip val="1"/>
        <c:noMultiLvlLbl val="0"/>
      </c:catAx>
      <c:valAx>
        <c:axId val="67841470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Wait Time in Days</a:t>
                </a:r>
              </a:p>
            </c:rich>
          </c:tx>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841536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lumMod val="95000"/>
      </a:schemeClr>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9F2AED-584B-4E62-8836-7FE26F53D4F7}" type="datetimeFigureOut">
              <a:rPr lang="en-US" smtClean="0"/>
              <a:t>3/12/2021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53E77A-1A00-4A62-AC07-C5E44EFAC3A8}" type="slidenum">
              <a:rPr lang="en-US" smtClean="0"/>
              <a:t>‹#›</a:t>
            </a:fld>
            <a:endParaRPr lang="en-US"/>
          </a:p>
        </p:txBody>
      </p:sp>
    </p:spTree>
    <p:extLst>
      <p:ext uri="{BB962C8B-B14F-4D97-AF65-F5344CB8AC3E}">
        <p14:creationId xmlns:p14="http://schemas.microsoft.com/office/powerpoint/2010/main" val="2542921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reports.vssc.med.va.gov/ReportServer/Pages/ReportViewer.aspx?%2fAccess%2fConsults%2fConsult+-+Service+Name&amp;rs:Command=Render"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Hello all! My name is Laura Mendez and I work for the South Texas Veterans Health Care System. As a veteran who receives care solely through the VA, I felt it was important to understand the differences between care in the community and care in the VA. This presentation is a comparative analysis between the VA and Community Care.</a:t>
            </a:r>
          </a:p>
          <a:p>
            <a:endParaRPr lang="en-US" sz="1600" dirty="0"/>
          </a:p>
          <a:p>
            <a:r>
              <a:rPr lang="en-US" dirty="0"/>
              <a:t>The VA has made it a priority to provide veterans with clear information to make informed decisions to choose VA for easy access and greater choice. This starts with ensuring that our Veterans who decide to choose Community Care are doing so with the best information possible. Journey mapping the process in which a Veteran receives care in the community and the clinical outcomes associated with that process will help the VA gain insight on how to move forward with care.</a:t>
            </a:r>
          </a:p>
        </p:txBody>
      </p:sp>
      <p:sp>
        <p:nvSpPr>
          <p:cNvPr id="4" name="Slide Number Placeholder 3"/>
          <p:cNvSpPr>
            <a:spLocks noGrp="1"/>
          </p:cNvSpPr>
          <p:nvPr>
            <p:ph type="sldNum" sz="quarter" idx="5"/>
          </p:nvPr>
        </p:nvSpPr>
        <p:spPr/>
        <p:txBody>
          <a:bodyPr/>
          <a:lstStyle/>
          <a:p>
            <a:fld id="{E153E77A-1A00-4A62-AC07-C5E44EFAC3A8}" type="slidenum">
              <a:rPr lang="en-US" smtClean="0"/>
              <a:t>1</a:t>
            </a:fld>
            <a:endParaRPr lang="en-US"/>
          </a:p>
        </p:txBody>
      </p:sp>
    </p:spTree>
    <p:extLst>
      <p:ext uri="{BB962C8B-B14F-4D97-AF65-F5344CB8AC3E}">
        <p14:creationId xmlns:p14="http://schemas.microsoft.com/office/powerpoint/2010/main" val="3822166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ever wondered about how your VA fares in comparison to the community? There are many benefits to performing a comparative analysis to identify which clinics within your VA may be able to increase productivity and see more patients. They include increased patient safety with continuity of care, decreased wait times leading to increased patient satisfaction and a positive perception from veterans, decreased costs, and an increase in general purpose fund discretion. </a:t>
            </a:r>
          </a:p>
          <a:p>
            <a:endParaRPr lang="en-US" dirty="0"/>
          </a:p>
          <a:p>
            <a:r>
              <a:rPr lang="en-US" dirty="0"/>
              <a:t>With patient perception being a main driver in the community and VA, ensuring our Veterans are satisfied with their care can be analyzed by evaluating consult flow, wait times, patient satisfaction, and capacity. This can give any facility an overview as to whether the resources available could be evaluated, as seen in the next steps, to increase productivity within their VA or if increased CC is needed.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456DE3-4E01-4AFD-AD42-42312842ED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4597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comparing Veterans who choose VA to those who choose Care in the Community, it will allow us to provide valued, data driven information to our Veterans as to why VA is the best choice for their healthcare. This data includes a comparison of the number of consults seen in the community vs those seen within the VA, wait times in both CC and the VA, the capacity of VA specialty care, and an evaluation of patient satisfaction in the VA vs CC. While the focus at South Texas Veterans Health Care System was on specific high-risk clinics (based on a higher relative risk and time sensitivity), the clinics are easily interchangeable to gain a different perspective.</a:t>
            </a:r>
          </a:p>
        </p:txBody>
      </p:sp>
      <p:sp>
        <p:nvSpPr>
          <p:cNvPr id="4" name="Slide Number Placeholder 3"/>
          <p:cNvSpPr>
            <a:spLocks noGrp="1"/>
          </p:cNvSpPr>
          <p:nvPr>
            <p:ph type="sldNum" sz="quarter" idx="5"/>
          </p:nvPr>
        </p:nvSpPr>
        <p:spPr/>
        <p:txBody>
          <a:bodyPr/>
          <a:lstStyle/>
          <a:p>
            <a:fld id="{E153E77A-1A00-4A62-AC07-C5E44EFAC3A8}" type="slidenum">
              <a:rPr lang="en-US" smtClean="0"/>
              <a:t>3</a:t>
            </a:fld>
            <a:endParaRPr lang="en-US"/>
          </a:p>
        </p:txBody>
      </p:sp>
    </p:spTree>
    <p:extLst>
      <p:ext uri="{BB962C8B-B14F-4D97-AF65-F5344CB8AC3E}">
        <p14:creationId xmlns:p14="http://schemas.microsoft.com/office/powerpoint/2010/main" val="268298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Evaluating the number of consults pulled for the 4 specific specialty care clinics, the above table shows a comparison of the total number of consults placed. The cost per unique is included as well, showing a significant increase in what we spend in the community vs. what we spend to see patients in house.</a:t>
            </a:r>
          </a:p>
          <a:p>
            <a:endParaRPr lang="en-US" dirty="0"/>
          </a:p>
          <a:p>
            <a:pPr marL="0" marR="0">
              <a:spcBef>
                <a:spcPts val="0"/>
              </a:spcBef>
              <a:spcAft>
                <a:spcPts val="0"/>
              </a:spcAft>
            </a:pPr>
            <a:r>
              <a:rPr lang="en-US" dirty="0"/>
              <a:t>For CC- </a:t>
            </a:r>
            <a:r>
              <a:rPr lang="en-US" sz="1200" dirty="0">
                <a:effectLst/>
                <a:latin typeface="Calibri" panose="020F0502020204030204" pitchFamily="34" charset="0"/>
                <a:ea typeface="Calibri" panose="020F0502020204030204" pitchFamily="34" charset="0"/>
              </a:rPr>
              <a:t>Source: VSSC Consult by Service Name Report</a:t>
            </a:r>
          </a:p>
          <a:p>
            <a:pPr marL="0" marR="0">
              <a:spcBef>
                <a:spcPts val="0"/>
              </a:spcBef>
              <a:spcAft>
                <a:spcPts val="0"/>
              </a:spcAft>
            </a:pPr>
            <a:r>
              <a:rPr lang="en-US" sz="1200" u="sng" dirty="0">
                <a:solidFill>
                  <a:srgbClr val="0000FF"/>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https://reports.vssc.med.va.gov/ReportServer/Pages/ReportViewer.aspx?%2fAccess%2fConsults%2fConsult+-+Service+Name&amp;rs:Command=Render</a:t>
            </a:r>
            <a:endParaRPr lang="en-US" sz="1200" dirty="0">
              <a:effectLst/>
              <a:latin typeface="Calibri" panose="020F0502020204030204" pitchFamily="34" charset="0"/>
              <a:ea typeface="Calibri" panose="020F0502020204030204" pitchFamily="34" charset="0"/>
            </a:endParaRPr>
          </a:p>
          <a:p>
            <a:endParaRPr lang="en-US" dirty="0"/>
          </a:p>
          <a:p>
            <a:endParaRPr lang="en-US" dirty="0"/>
          </a:p>
          <a:p>
            <a:r>
              <a:rPr lang="en-US" dirty="0"/>
              <a:t>For VA-  Source: VSSC Consult by Stop Code</a:t>
            </a:r>
          </a:p>
          <a:p>
            <a:r>
              <a:rPr lang="en-US" dirty="0"/>
              <a:t>https://pyramid.cdw.va.gov/?id=d72a6bca-c47c-403f-9de8-103bc0397eaa&amp;type=datadiscovery&amp;type=datadiscovery</a:t>
            </a:r>
          </a:p>
          <a:p>
            <a:endParaRPr lang="en-US" dirty="0"/>
          </a:p>
        </p:txBody>
      </p:sp>
      <p:sp>
        <p:nvSpPr>
          <p:cNvPr id="4" name="Slide Number Placeholder 3"/>
          <p:cNvSpPr>
            <a:spLocks noGrp="1"/>
          </p:cNvSpPr>
          <p:nvPr>
            <p:ph type="sldNum" sz="quarter" idx="5"/>
          </p:nvPr>
        </p:nvSpPr>
        <p:spPr/>
        <p:txBody>
          <a:bodyPr/>
          <a:lstStyle/>
          <a:p>
            <a:fld id="{E153E77A-1A00-4A62-AC07-C5E44EFAC3A8}" type="slidenum">
              <a:rPr lang="en-US" smtClean="0"/>
              <a:t>4</a:t>
            </a:fld>
            <a:endParaRPr lang="en-US"/>
          </a:p>
        </p:txBody>
      </p:sp>
    </p:spTree>
    <p:extLst>
      <p:ext uri="{BB962C8B-B14F-4D97-AF65-F5344CB8AC3E}">
        <p14:creationId xmlns:p14="http://schemas.microsoft.com/office/powerpoint/2010/main" val="2897139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Wait times were then evaluated to see the average length of time in days that new patients were waiting until being seen for their appts. The wait time is calculated from the day a consult is placed until the day of the appt. Community care wait times are seen in blue, while VA wait times are orange.</a:t>
            </a:r>
          </a:p>
          <a:p>
            <a:endParaRPr lang="en-US" dirty="0"/>
          </a:p>
          <a:p>
            <a:r>
              <a:rPr lang="en-US" dirty="0"/>
              <a:t>Wait times were calculated from the consult lists by using the file entry date and the scheduled appointment date.</a:t>
            </a:r>
          </a:p>
        </p:txBody>
      </p:sp>
      <p:sp>
        <p:nvSpPr>
          <p:cNvPr id="4" name="Slide Number Placeholder 3"/>
          <p:cNvSpPr>
            <a:spLocks noGrp="1"/>
          </p:cNvSpPr>
          <p:nvPr>
            <p:ph type="sldNum" sz="quarter" idx="5"/>
          </p:nvPr>
        </p:nvSpPr>
        <p:spPr/>
        <p:txBody>
          <a:bodyPr/>
          <a:lstStyle/>
          <a:p>
            <a:fld id="{E153E77A-1A00-4A62-AC07-C5E44EFAC3A8}" type="slidenum">
              <a:rPr lang="en-US" smtClean="0"/>
              <a:t>5</a:t>
            </a:fld>
            <a:endParaRPr lang="en-US"/>
          </a:p>
        </p:txBody>
      </p:sp>
    </p:spTree>
    <p:extLst>
      <p:ext uri="{BB962C8B-B14F-4D97-AF65-F5344CB8AC3E}">
        <p14:creationId xmlns:p14="http://schemas.microsoft.com/office/powerpoint/2010/main" val="2961032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FY21 Physician capacity report for San Antonio shows the specified clinics, an overview of their productivity, and whether they were under resourced, over resourced, or an optimized practice.</a:t>
            </a:r>
          </a:p>
          <a:p>
            <a:endParaRPr lang="en-US" dirty="0"/>
          </a:p>
          <a:p>
            <a:r>
              <a:rPr lang="en-US" dirty="0"/>
              <a:t>FY 2021 Physician Capacity Report for (4V17) (671) San Antonio, TX HCS</a:t>
            </a:r>
          </a:p>
          <a:p>
            <a:r>
              <a:rPr lang="en-US" dirty="0"/>
              <a:t>Productivity data current through 1/16/2021 (FY21 - FP 4 - Pay Period 1)</a:t>
            </a:r>
          </a:p>
          <a:p>
            <a:r>
              <a:rPr lang="en-US" dirty="0"/>
              <a:t>https://reports.vssc.med.va.gov/ReportServer/Pages/ReportViewer.aspx?/OPES/Capacity/Overview&amp;SpecialtyProgram=Physician</a:t>
            </a:r>
          </a:p>
          <a:p>
            <a:endParaRPr lang="en-US" dirty="0"/>
          </a:p>
        </p:txBody>
      </p:sp>
      <p:sp>
        <p:nvSpPr>
          <p:cNvPr id="4" name="Slide Number Placeholder 3"/>
          <p:cNvSpPr>
            <a:spLocks noGrp="1"/>
          </p:cNvSpPr>
          <p:nvPr>
            <p:ph type="sldNum" sz="quarter" idx="5"/>
          </p:nvPr>
        </p:nvSpPr>
        <p:spPr/>
        <p:txBody>
          <a:bodyPr/>
          <a:lstStyle/>
          <a:p>
            <a:fld id="{E153E77A-1A00-4A62-AC07-C5E44EFAC3A8}" type="slidenum">
              <a:rPr lang="en-US" smtClean="0"/>
              <a:t>6</a:t>
            </a:fld>
            <a:endParaRPr lang="en-US"/>
          </a:p>
        </p:txBody>
      </p:sp>
    </p:spTree>
    <p:extLst>
      <p:ext uri="{BB962C8B-B14F-4D97-AF65-F5344CB8AC3E}">
        <p14:creationId xmlns:p14="http://schemas.microsoft.com/office/powerpoint/2010/main" val="2024975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SHEP survey results for FY20 were pulled to look at patient satisfaction for the provider rating and the overall rating, which were broken down by quarter, the blue line indicating community care results while the orange line indicates VA specialty care results.</a:t>
            </a:r>
          </a:p>
          <a:p>
            <a:endParaRPr lang="en-US" dirty="0"/>
          </a:p>
          <a:p>
            <a:endParaRPr lang="en-US" dirty="0"/>
          </a:p>
          <a:p>
            <a:r>
              <a:rPr lang="en-US" dirty="0"/>
              <a:t>For CC- FY20 Community Care Filtered for </a:t>
            </a:r>
          </a:p>
          <a:p>
            <a:r>
              <a:rPr lang="en-US" dirty="0"/>
              <a:t>https://vaww.qps.med.va.gov/divisions/api/pm/shep/shepCommCareRespLvl.aspx</a:t>
            </a:r>
          </a:p>
          <a:p>
            <a:endParaRPr lang="en-US" dirty="0"/>
          </a:p>
          <a:p>
            <a:r>
              <a:rPr lang="en-US" dirty="0"/>
              <a:t>For VA- FY20 SC Composite &amp; Reporting Measures</a:t>
            </a:r>
          </a:p>
          <a:p>
            <a:r>
              <a:rPr lang="en-US" dirty="0"/>
              <a:t>https://bioffice.pa.cdw.va.gov/default.aspx?bookid=e71e8f03-6829-403c-b002-b114ae1ac26f|ispasFalse|report8427c340-7848-4f27-a2d1-61dc7dfa3ea1|ws1|wsb0|isDisabledAnalyticsFalse|isDashboardPanelOnTrue</a:t>
            </a:r>
          </a:p>
        </p:txBody>
      </p:sp>
      <p:sp>
        <p:nvSpPr>
          <p:cNvPr id="4" name="Slide Number Placeholder 3"/>
          <p:cNvSpPr>
            <a:spLocks noGrp="1"/>
          </p:cNvSpPr>
          <p:nvPr>
            <p:ph type="sldNum" sz="quarter" idx="5"/>
          </p:nvPr>
        </p:nvSpPr>
        <p:spPr/>
        <p:txBody>
          <a:bodyPr/>
          <a:lstStyle/>
          <a:p>
            <a:fld id="{E153E77A-1A00-4A62-AC07-C5E44EFAC3A8}" type="slidenum">
              <a:rPr lang="en-US" smtClean="0"/>
              <a:t>7</a:t>
            </a:fld>
            <a:endParaRPr lang="en-US"/>
          </a:p>
        </p:txBody>
      </p:sp>
    </p:spTree>
    <p:extLst>
      <p:ext uri="{BB962C8B-B14F-4D97-AF65-F5344CB8AC3E}">
        <p14:creationId xmlns:p14="http://schemas.microsoft.com/office/powerpoint/2010/main" val="3028540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analyzing the data, it was concluded that the VA sees more than 80% of consults placed leaving less than 20% to be seen in the community. Each consult seen in the community costs nearly 50% or more than when seen in house, resulting in a cost of more than $3 million had those consults stayed within the VA. Again, this was only look at 4 specialty care clinics. Furthermore, the average wait time was far less to be seen in the VA vs. being seen in the community. The capacity data shows there is potential to increase productivity, leading to better outcomes for our Veterans.</a:t>
            </a:r>
          </a:p>
        </p:txBody>
      </p:sp>
      <p:sp>
        <p:nvSpPr>
          <p:cNvPr id="4" name="Slide Number Placeholder 3"/>
          <p:cNvSpPr>
            <a:spLocks noGrp="1"/>
          </p:cNvSpPr>
          <p:nvPr>
            <p:ph type="sldNum" sz="quarter" idx="5"/>
          </p:nvPr>
        </p:nvSpPr>
        <p:spPr/>
        <p:txBody>
          <a:bodyPr/>
          <a:lstStyle/>
          <a:p>
            <a:fld id="{E153E77A-1A00-4A62-AC07-C5E44EFAC3A8}" type="slidenum">
              <a:rPr lang="en-US" smtClean="0"/>
              <a:t>8</a:t>
            </a:fld>
            <a:endParaRPr lang="en-US"/>
          </a:p>
        </p:txBody>
      </p:sp>
    </p:spTree>
    <p:extLst>
      <p:ext uri="{BB962C8B-B14F-4D97-AF65-F5344CB8AC3E}">
        <p14:creationId xmlns:p14="http://schemas.microsoft.com/office/powerpoint/2010/main" val="337714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forward with the data collected from this analysis, the next steps include taking a closer look at the clinic workload for under resourced clinics, identify what requirements are needed for physical space if clinic productivity were increased, analyze those clinics that are over resourced to see if there is room for process improvements, and evaluate why there is a high number of discontinued consults. We want to ensure that our Veterans are receiving the best care, and I know, based on the care I receive, that care is at the VA. That’s why I Choose VA!</a:t>
            </a:r>
          </a:p>
        </p:txBody>
      </p:sp>
      <p:sp>
        <p:nvSpPr>
          <p:cNvPr id="4" name="Slide Number Placeholder 3"/>
          <p:cNvSpPr>
            <a:spLocks noGrp="1"/>
          </p:cNvSpPr>
          <p:nvPr>
            <p:ph type="sldNum" sz="quarter" idx="5"/>
          </p:nvPr>
        </p:nvSpPr>
        <p:spPr/>
        <p:txBody>
          <a:bodyPr/>
          <a:lstStyle/>
          <a:p>
            <a:fld id="{E153E77A-1A00-4A62-AC07-C5E44EFAC3A8}" type="slidenum">
              <a:rPr lang="en-US" smtClean="0"/>
              <a:t>9</a:t>
            </a:fld>
            <a:endParaRPr lang="en-US"/>
          </a:p>
        </p:txBody>
      </p:sp>
    </p:spTree>
    <p:extLst>
      <p:ext uri="{BB962C8B-B14F-4D97-AF65-F5344CB8AC3E}">
        <p14:creationId xmlns:p14="http://schemas.microsoft.com/office/powerpoint/2010/main" val="3909214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98" indent="0" algn="ctr">
              <a:buNone/>
              <a:defRPr>
                <a:solidFill>
                  <a:schemeClr val="tx1">
                    <a:tint val="75000"/>
                  </a:schemeClr>
                </a:solidFill>
              </a:defRPr>
            </a:lvl2pPr>
            <a:lvl3pPr marL="914396" indent="0" algn="ctr">
              <a:buNone/>
              <a:defRPr>
                <a:solidFill>
                  <a:schemeClr val="tx1">
                    <a:tint val="75000"/>
                  </a:schemeClr>
                </a:solidFill>
              </a:defRPr>
            </a:lvl3pPr>
            <a:lvl4pPr marL="1371595" indent="0" algn="ctr">
              <a:buNone/>
              <a:defRPr>
                <a:solidFill>
                  <a:schemeClr val="tx1">
                    <a:tint val="75000"/>
                  </a:schemeClr>
                </a:solidFill>
              </a:defRPr>
            </a:lvl4pPr>
            <a:lvl5pPr marL="1828793" indent="0" algn="ctr">
              <a:buNone/>
              <a:defRPr>
                <a:solidFill>
                  <a:schemeClr val="tx1">
                    <a:tint val="75000"/>
                  </a:schemeClr>
                </a:solidFill>
              </a:defRPr>
            </a:lvl5pPr>
            <a:lvl6pPr marL="2285991" indent="0" algn="ctr">
              <a:buNone/>
              <a:defRPr>
                <a:solidFill>
                  <a:schemeClr val="tx1">
                    <a:tint val="75000"/>
                  </a:schemeClr>
                </a:solidFill>
              </a:defRPr>
            </a:lvl6pPr>
            <a:lvl7pPr marL="2743189" indent="0" algn="ctr">
              <a:buNone/>
              <a:defRPr>
                <a:solidFill>
                  <a:schemeClr val="tx1">
                    <a:tint val="75000"/>
                  </a:schemeClr>
                </a:solidFill>
              </a:defRPr>
            </a:lvl7pPr>
            <a:lvl8pPr marL="3200388" indent="0" algn="ctr">
              <a:buNone/>
              <a:defRPr>
                <a:solidFill>
                  <a:schemeClr val="tx1">
                    <a:tint val="75000"/>
                  </a:schemeClr>
                </a:solidFill>
              </a:defRPr>
            </a:lvl8pPr>
            <a:lvl9pPr marL="3657586" indent="0" algn="ctr">
              <a:buNone/>
              <a:defRPr>
                <a:solidFill>
                  <a:schemeClr val="tx1">
                    <a:tint val="75000"/>
                  </a:schemeClr>
                </a:solidFill>
              </a:defRPr>
            </a:lvl9pPr>
          </a:lstStyle>
          <a:p>
            <a:r>
              <a:rPr lang="en-US"/>
              <a:t>Click to edit Master subtitle style</a:t>
            </a:r>
          </a:p>
        </p:txBody>
      </p:sp>
      <p:sp>
        <p:nvSpPr>
          <p:cNvPr id="7" name="Slide Number Placeholder 5"/>
          <p:cNvSpPr txBox="1">
            <a:spLocks/>
          </p:cNvSpPr>
          <p:nvPr userDrawn="1"/>
        </p:nvSpPr>
        <p:spPr>
          <a:xfrm>
            <a:off x="9250442" y="6400233"/>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983F1FA-211D-3044-9E35-958DFBC26156}" type="slidenum">
              <a:rPr lang="en-US" sz="1200" smtClean="0">
                <a:solidFill>
                  <a:prstClr val="white"/>
                </a:solidFill>
              </a:rPr>
              <a:pPr/>
              <a:t>‹#›</a:t>
            </a:fld>
            <a:endParaRPr lang="en-US" sz="1200" dirty="0">
              <a:solidFill>
                <a:prstClr val="white"/>
              </a:solidFill>
            </a:endParaRPr>
          </a:p>
        </p:txBody>
      </p:sp>
    </p:spTree>
    <p:extLst>
      <p:ext uri="{BB962C8B-B14F-4D97-AF65-F5344CB8AC3E}">
        <p14:creationId xmlns:p14="http://schemas.microsoft.com/office/powerpoint/2010/main" val="4029820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983F1FA-211D-3044-9E35-958DFBC2615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14528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D983F1FA-211D-3044-9E35-958DFBC2615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59734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142"/>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857" y="273055"/>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5"/>
            <a:ext cx="4011084" cy="4691063"/>
          </a:xfrm>
        </p:spPr>
        <p:txBody>
          <a:bodyPr/>
          <a:lstStyle>
            <a:lvl1pPr marL="0" indent="0">
              <a:buNone/>
              <a:defRPr sz="1400"/>
            </a:lvl1pPr>
            <a:lvl2pPr marL="457198" indent="0">
              <a:buNone/>
              <a:defRPr sz="1200"/>
            </a:lvl2pPr>
            <a:lvl3pPr marL="914396" indent="0">
              <a:buNone/>
              <a:defRPr sz="1000"/>
            </a:lvl3pPr>
            <a:lvl4pPr marL="1371595" indent="0">
              <a:buNone/>
              <a:defRPr sz="900"/>
            </a:lvl4pPr>
            <a:lvl5pPr marL="1828793" indent="0">
              <a:buNone/>
              <a:defRPr sz="900"/>
            </a:lvl5pPr>
            <a:lvl6pPr marL="2285991" indent="0">
              <a:buNone/>
              <a:defRPr sz="900"/>
            </a:lvl6pPr>
            <a:lvl7pPr marL="2743189" indent="0">
              <a:buNone/>
              <a:defRPr sz="900"/>
            </a:lvl7pPr>
            <a:lvl8pPr marL="3200388" indent="0">
              <a:buNone/>
              <a:defRPr sz="900"/>
            </a:lvl8pPr>
            <a:lvl9pPr marL="3657586"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D983F1FA-211D-3044-9E35-958DFBC2615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24081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94"/>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198" indent="0">
              <a:buNone/>
              <a:defRPr sz="2800"/>
            </a:lvl2pPr>
            <a:lvl3pPr marL="914396" indent="0">
              <a:buNone/>
              <a:defRPr sz="2400"/>
            </a:lvl3pPr>
            <a:lvl4pPr marL="1371595" indent="0">
              <a:buNone/>
              <a:defRPr sz="2000"/>
            </a:lvl4pPr>
            <a:lvl5pPr marL="1828793" indent="0">
              <a:buNone/>
              <a:defRPr sz="2000"/>
            </a:lvl5pPr>
            <a:lvl6pPr marL="2285991" indent="0">
              <a:buNone/>
              <a:defRPr sz="2000"/>
            </a:lvl6pPr>
            <a:lvl7pPr marL="2743189" indent="0">
              <a:buNone/>
              <a:defRPr sz="2000"/>
            </a:lvl7pPr>
            <a:lvl8pPr marL="3200388" indent="0">
              <a:buNone/>
              <a:defRPr sz="2000"/>
            </a:lvl8pPr>
            <a:lvl9pPr marL="3657586" indent="0">
              <a:buNone/>
              <a:defRPr sz="2000"/>
            </a:lvl9pPr>
          </a:lstStyle>
          <a:p>
            <a:endParaRPr lang="en-US" dirty="0"/>
          </a:p>
        </p:txBody>
      </p:sp>
      <p:sp>
        <p:nvSpPr>
          <p:cNvPr id="4" name="Text Placeholder 3"/>
          <p:cNvSpPr>
            <a:spLocks noGrp="1"/>
          </p:cNvSpPr>
          <p:nvPr>
            <p:ph type="body" sz="half" idx="2"/>
          </p:nvPr>
        </p:nvSpPr>
        <p:spPr>
          <a:xfrm>
            <a:off x="2389718" y="5367340"/>
            <a:ext cx="7315200" cy="804863"/>
          </a:xfrm>
        </p:spPr>
        <p:txBody>
          <a:bodyPr/>
          <a:lstStyle>
            <a:lvl1pPr marL="0" indent="0">
              <a:buNone/>
              <a:defRPr sz="1400"/>
            </a:lvl1pPr>
            <a:lvl2pPr marL="457198" indent="0">
              <a:buNone/>
              <a:defRPr sz="1200"/>
            </a:lvl2pPr>
            <a:lvl3pPr marL="914396" indent="0">
              <a:buNone/>
              <a:defRPr sz="1000"/>
            </a:lvl3pPr>
            <a:lvl4pPr marL="1371595" indent="0">
              <a:buNone/>
              <a:defRPr sz="900"/>
            </a:lvl4pPr>
            <a:lvl5pPr marL="1828793" indent="0">
              <a:buNone/>
              <a:defRPr sz="900"/>
            </a:lvl5pPr>
            <a:lvl6pPr marL="2285991" indent="0">
              <a:buNone/>
              <a:defRPr sz="900"/>
            </a:lvl6pPr>
            <a:lvl7pPr marL="2743189" indent="0">
              <a:buNone/>
              <a:defRPr sz="900"/>
            </a:lvl7pPr>
            <a:lvl8pPr marL="3200388" indent="0">
              <a:buNone/>
              <a:defRPr sz="900"/>
            </a:lvl8pPr>
            <a:lvl9pPr marL="3657586"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D983F1FA-211D-3044-9E35-958DFBC2615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38607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445"/>
            <a:ext cx="2844800" cy="365125"/>
          </a:xfrm>
          <a:prstGeom prst="rect">
            <a:avLst/>
          </a:prstGeom>
        </p:spPr>
        <p:txBody>
          <a:bodyPr lIns="91440" tIns="45720" rIns="91440" bIns="45720"/>
          <a:lstStyle/>
          <a:p>
            <a:pPr defTabSz="457198"/>
            <a:endParaRPr lang="en-US" dirty="0">
              <a:solidFill>
                <a:srgbClr val="000000"/>
              </a:solidFill>
            </a:endParaRPr>
          </a:p>
        </p:txBody>
      </p:sp>
      <p:sp>
        <p:nvSpPr>
          <p:cNvPr id="5" name="Footer Placeholder 4"/>
          <p:cNvSpPr>
            <a:spLocks noGrp="1"/>
          </p:cNvSpPr>
          <p:nvPr>
            <p:ph type="ftr" sz="quarter" idx="11"/>
          </p:nvPr>
        </p:nvSpPr>
        <p:spPr>
          <a:xfrm>
            <a:off x="4165600" y="6356445"/>
            <a:ext cx="3860800" cy="365125"/>
          </a:xfrm>
          <a:prstGeom prst="rect">
            <a:avLst/>
          </a:prstGeom>
        </p:spPr>
        <p:txBody>
          <a:bodyPr lIns="91440" tIns="45720" rIns="91440" bIns="45720"/>
          <a:lstStyle/>
          <a:p>
            <a:pPr defTabSz="457198"/>
            <a:r>
              <a:rPr lang="en-US">
                <a:solidFill>
                  <a:srgbClr val="000000"/>
                </a:solidFill>
              </a:rPr>
              <a:t>Working Draft, Pre-Decisional, Deliberative Documet - Internal VA Use Only</a:t>
            </a:r>
            <a:endParaRPr lang="en-US" dirty="0">
              <a:solidFill>
                <a:srgbClr val="000000"/>
              </a:solidFill>
            </a:endParaRPr>
          </a:p>
        </p:txBody>
      </p:sp>
      <p:sp>
        <p:nvSpPr>
          <p:cNvPr id="6" name="Slide Number Placeholder 5"/>
          <p:cNvSpPr>
            <a:spLocks noGrp="1"/>
          </p:cNvSpPr>
          <p:nvPr>
            <p:ph type="sldNum" sz="quarter" idx="12"/>
          </p:nvPr>
        </p:nvSpPr>
        <p:spPr/>
        <p:txBody>
          <a:bodyPr/>
          <a:lstStyle/>
          <a:p>
            <a:fld id="{D983F1FA-211D-3044-9E35-958DFBC2615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68774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3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445"/>
            <a:ext cx="2844800" cy="365125"/>
          </a:xfrm>
          <a:prstGeom prst="rect">
            <a:avLst/>
          </a:prstGeom>
        </p:spPr>
        <p:txBody>
          <a:bodyPr lIns="91440" tIns="45720" rIns="91440" bIns="45720"/>
          <a:lstStyle/>
          <a:p>
            <a:pPr defTabSz="457198"/>
            <a:endParaRPr lang="en-US" dirty="0">
              <a:solidFill>
                <a:srgbClr val="000000"/>
              </a:solidFill>
            </a:endParaRPr>
          </a:p>
        </p:txBody>
      </p:sp>
      <p:sp>
        <p:nvSpPr>
          <p:cNvPr id="5" name="Footer Placeholder 4"/>
          <p:cNvSpPr>
            <a:spLocks noGrp="1"/>
          </p:cNvSpPr>
          <p:nvPr>
            <p:ph type="ftr" sz="quarter" idx="11"/>
          </p:nvPr>
        </p:nvSpPr>
        <p:spPr>
          <a:xfrm>
            <a:off x="4165600" y="6356445"/>
            <a:ext cx="3860800" cy="365125"/>
          </a:xfrm>
          <a:prstGeom prst="rect">
            <a:avLst/>
          </a:prstGeom>
        </p:spPr>
        <p:txBody>
          <a:bodyPr lIns="91440" tIns="45720" rIns="91440" bIns="45720"/>
          <a:lstStyle/>
          <a:p>
            <a:pPr defTabSz="457198"/>
            <a:r>
              <a:rPr lang="en-US">
                <a:solidFill>
                  <a:srgbClr val="000000"/>
                </a:solidFill>
              </a:rPr>
              <a:t>Working Draft, Pre-Decisional, Deliberative Documet - Internal VA Use Only</a:t>
            </a:r>
            <a:endParaRPr lang="en-US" dirty="0">
              <a:solidFill>
                <a:srgbClr val="000000"/>
              </a:solidFill>
            </a:endParaRPr>
          </a:p>
        </p:txBody>
      </p:sp>
      <p:sp>
        <p:nvSpPr>
          <p:cNvPr id="6" name="Slide Number Placeholder 5"/>
          <p:cNvSpPr>
            <a:spLocks noGrp="1"/>
          </p:cNvSpPr>
          <p:nvPr>
            <p:ph type="sldNum" sz="quarter" idx="12"/>
          </p:nvPr>
        </p:nvSpPr>
        <p:spPr/>
        <p:txBody>
          <a:bodyPr/>
          <a:lstStyle/>
          <a:p>
            <a:fld id="{D983F1FA-211D-3044-9E35-958DFBC2615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44934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95"/>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p:nvSpPr>
        <p:spPr>
          <a:xfrm>
            <a:off x="0" y="6140680"/>
            <a:ext cx="12192000" cy="731839"/>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198"/>
            <a:endParaRPr lang="en-US" sz="1800" dirty="0">
              <a:solidFill>
                <a:prstClr val="white"/>
              </a:solidFill>
            </a:endParaRPr>
          </a:p>
        </p:txBody>
      </p:sp>
      <p:pic>
        <p:nvPicPr>
          <p:cNvPr id="9" name="Picture 8" descr="3. VA-PRIMARY-HORIZONTAL-WHITE-VECTOR2.p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8387965" y="6271501"/>
            <a:ext cx="2946400" cy="491987"/>
          </a:xfrm>
          <a:prstGeom prst="rect">
            <a:avLst/>
          </a:prstGeom>
        </p:spPr>
      </p:pic>
      <p:sp>
        <p:nvSpPr>
          <p:cNvPr id="6" name="Slide Number Placeholder 5"/>
          <p:cNvSpPr>
            <a:spLocks noGrp="1"/>
          </p:cNvSpPr>
          <p:nvPr>
            <p:ph type="sldNum" sz="quarter" idx="4"/>
          </p:nvPr>
        </p:nvSpPr>
        <p:spPr>
          <a:xfrm>
            <a:off x="9250442" y="6400233"/>
            <a:ext cx="2844800" cy="365125"/>
          </a:xfrm>
          <a:prstGeom prst="rect">
            <a:avLst/>
          </a:prstGeom>
        </p:spPr>
        <p:txBody>
          <a:bodyPr vert="horz" lIns="91440" tIns="45720" rIns="91440" bIns="45720" rtlCol="0" anchor="ctr"/>
          <a:lstStyle>
            <a:lvl1pPr algn="r">
              <a:defRPr sz="1200">
                <a:solidFill>
                  <a:schemeClr val="bg1"/>
                </a:solidFill>
              </a:defRPr>
            </a:lvl1pPr>
          </a:lstStyle>
          <a:p>
            <a:pPr defTabSz="457198"/>
            <a:fld id="{D983F1FA-211D-3044-9E35-958DFBC26156}" type="slidenum">
              <a:rPr lang="en-US" smtClean="0">
                <a:solidFill>
                  <a:prstClr val="white"/>
                </a:solidFill>
              </a:rPr>
              <a:pPr defTabSz="457198"/>
              <a:t>‹#›</a:t>
            </a:fld>
            <a:endParaRPr lang="en-US" dirty="0">
              <a:solidFill>
                <a:prstClr val="white"/>
              </a:solidFill>
            </a:endParaRPr>
          </a:p>
        </p:txBody>
      </p:sp>
      <p:pic>
        <p:nvPicPr>
          <p:cNvPr id="7" name="Picture 2" descr="C:\Users\vacoGrovem\AppData\Local\Microsoft\Windows\Temporary Internet Files\Content.Outlook\83QVOJUE\CHOOSE-VA-rev.png"/>
          <p:cNvPicPr>
            <a:picLocks noChangeAspect="1" noChangeArrowheads="1"/>
          </p:cNvPicPr>
          <p:nvPr userDrawn="1"/>
        </p:nvPicPr>
        <p:blipFill>
          <a:blip r:embed="rId10" cstate="email">
            <a:extLst>
              <a:ext uri="{28A0092B-C50C-407E-A947-70E740481C1C}">
                <a14:useLocalDpi xmlns:a14="http://schemas.microsoft.com/office/drawing/2010/main" val="0"/>
              </a:ext>
            </a:extLst>
          </a:blip>
          <a:srcRect/>
          <a:stretch>
            <a:fillRect/>
          </a:stretch>
        </p:blipFill>
        <p:spPr bwMode="auto">
          <a:xfrm>
            <a:off x="203201" y="6172200"/>
            <a:ext cx="2716744" cy="54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51284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Lst>
  <p:hf sldNum="0" hdr="0" dt="0"/>
  <p:txStyles>
    <p:titleStyle>
      <a:lvl1pPr algn="ctr" defTabSz="457198" rtl="0" eaLnBrk="1" latinLnBrk="0" hangingPunct="1">
        <a:spcBef>
          <a:spcPct val="0"/>
        </a:spcBef>
        <a:buNone/>
        <a:defRPr sz="4400" kern="1200">
          <a:solidFill>
            <a:schemeClr val="tx1"/>
          </a:solidFill>
          <a:latin typeface="+mj-lt"/>
          <a:ea typeface="+mj-ea"/>
          <a:cs typeface="+mj-cs"/>
        </a:defRPr>
      </a:lvl1pPr>
    </p:titleStyle>
    <p:bodyStyle>
      <a:lvl1pPr marL="342898" indent="-342898" algn="l" defTabSz="457198" rtl="0" eaLnBrk="1" latinLnBrk="0" hangingPunct="1">
        <a:spcBef>
          <a:spcPct val="20000"/>
        </a:spcBef>
        <a:buFont typeface="Arial"/>
        <a:buChar char="•"/>
        <a:defRPr sz="3200" kern="1200">
          <a:solidFill>
            <a:schemeClr val="tx1"/>
          </a:solidFill>
          <a:latin typeface="+mn-lt"/>
          <a:ea typeface="+mn-ea"/>
          <a:cs typeface="+mn-cs"/>
        </a:defRPr>
      </a:lvl1pPr>
      <a:lvl2pPr marL="742947" indent="-285749" algn="l" defTabSz="457198" rtl="0" eaLnBrk="1" latinLnBrk="0" hangingPunct="1">
        <a:spcBef>
          <a:spcPct val="20000"/>
        </a:spcBef>
        <a:buFont typeface="Arial"/>
        <a:buChar char="–"/>
        <a:defRPr sz="2800" kern="1200">
          <a:solidFill>
            <a:schemeClr val="tx1"/>
          </a:solidFill>
          <a:latin typeface="+mn-lt"/>
          <a:ea typeface="+mn-ea"/>
          <a:cs typeface="+mn-cs"/>
        </a:defRPr>
      </a:lvl2pPr>
      <a:lvl3pPr marL="1142995" indent="-228599" algn="l" defTabSz="457198" rtl="0" eaLnBrk="1" latinLnBrk="0" hangingPunct="1">
        <a:spcBef>
          <a:spcPct val="20000"/>
        </a:spcBef>
        <a:buFont typeface="Arial"/>
        <a:buChar char="•"/>
        <a:defRPr sz="2400" kern="1200">
          <a:solidFill>
            <a:schemeClr val="tx1"/>
          </a:solidFill>
          <a:latin typeface="+mn-lt"/>
          <a:ea typeface="+mn-ea"/>
          <a:cs typeface="+mn-cs"/>
        </a:defRPr>
      </a:lvl3pPr>
      <a:lvl4pPr marL="1600193" indent="-228599" algn="l" defTabSz="457198" rtl="0" eaLnBrk="1" latinLnBrk="0" hangingPunct="1">
        <a:spcBef>
          <a:spcPct val="20000"/>
        </a:spcBef>
        <a:buFont typeface="Arial"/>
        <a:buChar char="–"/>
        <a:defRPr sz="2000" kern="1200">
          <a:solidFill>
            <a:schemeClr val="tx1"/>
          </a:solidFill>
          <a:latin typeface="+mn-lt"/>
          <a:ea typeface="+mn-ea"/>
          <a:cs typeface="+mn-cs"/>
        </a:defRPr>
      </a:lvl4pPr>
      <a:lvl5pPr marL="2057392" indent="-228599" algn="l" defTabSz="457198" rtl="0" eaLnBrk="1" latinLnBrk="0" hangingPunct="1">
        <a:spcBef>
          <a:spcPct val="20000"/>
        </a:spcBef>
        <a:buFont typeface="Arial"/>
        <a:buChar char="»"/>
        <a:defRPr sz="2000" kern="1200">
          <a:solidFill>
            <a:schemeClr val="tx1"/>
          </a:solidFill>
          <a:latin typeface="+mn-lt"/>
          <a:ea typeface="+mn-ea"/>
          <a:cs typeface="+mn-cs"/>
        </a:defRPr>
      </a:lvl5pPr>
      <a:lvl6pPr marL="2514590" indent="-228599" algn="l" defTabSz="457198" rtl="0" eaLnBrk="1" latinLnBrk="0" hangingPunct="1">
        <a:spcBef>
          <a:spcPct val="20000"/>
        </a:spcBef>
        <a:buFont typeface="Arial"/>
        <a:buChar char="•"/>
        <a:defRPr sz="2000" kern="1200">
          <a:solidFill>
            <a:schemeClr val="tx1"/>
          </a:solidFill>
          <a:latin typeface="+mn-lt"/>
          <a:ea typeface="+mn-ea"/>
          <a:cs typeface="+mn-cs"/>
        </a:defRPr>
      </a:lvl6pPr>
      <a:lvl7pPr marL="2971788" indent="-228599" algn="l" defTabSz="457198" rtl="0" eaLnBrk="1" latinLnBrk="0" hangingPunct="1">
        <a:spcBef>
          <a:spcPct val="20000"/>
        </a:spcBef>
        <a:buFont typeface="Arial"/>
        <a:buChar char="•"/>
        <a:defRPr sz="2000" kern="1200">
          <a:solidFill>
            <a:schemeClr val="tx1"/>
          </a:solidFill>
          <a:latin typeface="+mn-lt"/>
          <a:ea typeface="+mn-ea"/>
          <a:cs typeface="+mn-cs"/>
        </a:defRPr>
      </a:lvl7pPr>
      <a:lvl8pPr marL="3428986" indent="-228599" algn="l" defTabSz="457198" rtl="0" eaLnBrk="1" latinLnBrk="0" hangingPunct="1">
        <a:spcBef>
          <a:spcPct val="20000"/>
        </a:spcBef>
        <a:buFont typeface="Arial"/>
        <a:buChar char="•"/>
        <a:defRPr sz="2000" kern="1200">
          <a:solidFill>
            <a:schemeClr val="tx1"/>
          </a:solidFill>
          <a:latin typeface="+mn-lt"/>
          <a:ea typeface="+mn-ea"/>
          <a:cs typeface="+mn-cs"/>
        </a:defRPr>
      </a:lvl8pPr>
      <a:lvl9pPr marL="3886185" indent="-228599" algn="l" defTabSz="45719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98" rtl="0" eaLnBrk="1" latinLnBrk="0" hangingPunct="1">
        <a:defRPr sz="1800" kern="1200">
          <a:solidFill>
            <a:schemeClr val="tx1"/>
          </a:solidFill>
          <a:latin typeface="+mn-lt"/>
          <a:ea typeface="+mn-ea"/>
          <a:cs typeface="+mn-cs"/>
        </a:defRPr>
      </a:lvl1pPr>
      <a:lvl2pPr marL="457198" algn="l" defTabSz="457198" rtl="0" eaLnBrk="1" latinLnBrk="0" hangingPunct="1">
        <a:defRPr sz="1800" kern="1200">
          <a:solidFill>
            <a:schemeClr val="tx1"/>
          </a:solidFill>
          <a:latin typeface="+mn-lt"/>
          <a:ea typeface="+mn-ea"/>
          <a:cs typeface="+mn-cs"/>
        </a:defRPr>
      </a:lvl2pPr>
      <a:lvl3pPr marL="914396" algn="l" defTabSz="457198" rtl="0" eaLnBrk="1" latinLnBrk="0" hangingPunct="1">
        <a:defRPr sz="1800" kern="1200">
          <a:solidFill>
            <a:schemeClr val="tx1"/>
          </a:solidFill>
          <a:latin typeface="+mn-lt"/>
          <a:ea typeface="+mn-ea"/>
          <a:cs typeface="+mn-cs"/>
        </a:defRPr>
      </a:lvl3pPr>
      <a:lvl4pPr marL="1371595" algn="l" defTabSz="457198" rtl="0" eaLnBrk="1" latinLnBrk="0" hangingPunct="1">
        <a:defRPr sz="1800" kern="1200">
          <a:solidFill>
            <a:schemeClr val="tx1"/>
          </a:solidFill>
          <a:latin typeface="+mn-lt"/>
          <a:ea typeface="+mn-ea"/>
          <a:cs typeface="+mn-cs"/>
        </a:defRPr>
      </a:lvl4pPr>
      <a:lvl5pPr marL="1828793" algn="l" defTabSz="457198" rtl="0" eaLnBrk="1" latinLnBrk="0" hangingPunct="1">
        <a:defRPr sz="1800" kern="1200">
          <a:solidFill>
            <a:schemeClr val="tx1"/>
          </a:solidFill>
          <a:latin typeface="+mn-lt"/>
          <a:ea typeface="+mn-ea"/>
          <a:cs typeface="+mn-cs"/>
        </a:defRPr>
      </a:lvl5pPr>
      <a:lvl6pPr marL="2285991" algn="l" defTabSz="457198" rtl="0" eaLnBrk="1" latinLnBrk="0" hangingPunct="1">
        <a:defRPr sz="1800" kern="1200">
          <a:solidFill>
            <a:schemeClr val="tx1"/>
          </a:solidFill>
          <a:latin typeface="+mn-lt"/>
          <a:ea typeface="+mn-ea"/>
          <a:cs typeface="+mn-cs"/>
        </a:defRPr>
      </a:lvl6pPr>
      <a:lvl7pPr marL="2743189" algn="l" defTabSz="457198" rtl="0" eaLnBrk="1" latinLnBrk="0" hangingPunct="1">
        <a:defRPr sz="1800" kern="1200">
          <a:solidFill>
            <a:schemeClr val="tx1"/>
          </a:solidFill>
          <a:latin typeface="+mn-lt"/>
          <a:ea typeface="+mn-ea"/>
          <a:cs typeface="+mn-cs"/>
        </a:defRPr>
      </a:lvl7pPr>
      <a:lvl8pPr marL="3200388" algn="l" defTabSz="457198" rtl="0" eaLnBrk="1" latinLnBrk="0" hangingPunct="1">
        <a:defRPr sz="1800" kern="1200">
          <a:solidFill>
            <a:schemeClr val="tx1"/>
          </a:solidFill>
          <a:latin typeface="+mn-lt"/>
          <a:ea typeface="+mn-ea"/>
          <a:cs typeface="+mn-cs"/>
        </a:defRPr>
      </a:lvl8pPr>
      <a:lvl9pPr marL="3657586" algn="l" defTabSz="45719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community.dynamics.com/crm/b/magnetismsolutionscrmblog/archive/2018/05/11/defining-user-wiifm-when-implementing-change" TargetMode="External"/><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4.m4a"/><Relationship Id="rId7" Type="http://schemas.openxmlformats.org/officeDocument/2006/relationships/image" Target="../media/image5.emf"/><Relationship Id="rId2" Type="http://schemas.microsoft.com/office/2007/relationships/media" Target="../media/media4.m4a"/><Relationship Id="rId1" Type="http://schemas.openxmlformats.org/officeDocument/2006/relationships/vmlDrawing" Target="../drawings/vmlDrawing1.vml"/><Relationship Id="rId6" Type="http://schemas.openxmlformats.org/officeDocument/2006/relationships/package" Target="../embeddings/Microsoft_Excel_Worksheet.xlsx"/><Relationship Id="rId5" Type="http://schemas.openxmlformats.org/officeDocument/2006/relationships/notesSlide" Target="../notesSlides/notesSlide4.xml"/><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chart" Target="../charts/chart1.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6.e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E7806-2F2A-4473-B7AD-32CC852754E5}"/>
              </a:ext>
            </a:extLst>
          </p:cNvPr>
          <p:cNvSpPr>
            <a:spLocks noGrp="1"/>
          </p:cNvSpPr>
          <p:nvPr>
            <p:ph type="ctrTitle"/>
          </p:nvPr>
        </p:nvSpPr>
        <p:spPr>
          <a:xfrm>
            <a:off x="914400" y="167641"/>
            <a:ext cx="10363200" cy="2438400"/>
          </a:xfrm>
        </p:spPr>
        <p:txBody>
          <a:bodyPr>
            <a:normAutofit/>
          </a:bodyPr>
          <a:lstStyle/>
          <a:p>
            <a:r>
              <a:rPr lang="en-US" sz="5400" dirty="0"/>
              <a:t>VA vs. Community Care (CC): A Comparative Analysis </a:t>
            </a:r>
          </a:p>
        </p:txBody>
      </p:sp>
      <p:sp>
        <p:nvSpPr>
          <p:cNvPr id="3" name="Content Placeholder 2">
            <a:extLst>
              <a:ext uri="{FF2B5EF4-FFF2-40B4-BE49-F238E27FC236}">
                <a16:creationId xmlns:a16="http://schemas.microsoft.com/office/drawing/2014/main" id="{142D18EA-7995-413D-BEAB-7F7E43158216}"/>
              </a:ext>
            </a:extLst>
          </p:cNvPr>
          <p:cNvSpPr>
            <a:spLocks noGrp="1"/>
          </p:cNvSpPr>
          <p:nvPr>
            <p:ph type="subTitle" idx="1"/>
          </p:nvPr>
        </p:nvSpPr>
        <p:spPr>
          <a:xfrm>
            <a:off x="1828800" y="2606041"/>
            <a:ext cx="8534400" cy="3032758"/>
          </a:xfrm>
        </p:spPr>
        <p:txBody>
          <a:bodyPr>
            <a:normAutofit/>
          </a:bodyPr>
          <a:lstStyle/>
          <a:p>
            <a:r>
              <a:rPr lang="en-US" sz="4000" dirty="0"/>
              <a:t>Laura Mendez, MBA, RRT</a:t>
            </a:r>
            <a:br>
              <a:rPr lang="en-US" sz="4000" dirty="0"/>
            </a:br>
            <a:r>
              <a:rPr lang="en-US" sz="4000" dirty="0"/>
              <a:t>GHATP Presentation</a:t>
            </a:r>
            <a:br>
              <a:rPr lang="en-US" sz="4000" dirty="0"/>
            </a:br>
            <a:r>
              <a:rPr lang="en-US" sz="4000" dirty="0"/>
              <a:t>STVHCS, San Antonio, TX</a:t>
            </a:r>
            <a:br>
              <a:rPr lang="en-US" sz="4000" dirty="0"/>
            </a:br>
            <a:r>
              <a:rPr lang="en-US" sz="4000" dirty="0"/>
              <a:t>March 15th, 2021</a:t>
            </a:r>
          </a:p>
        </p:txBody>
      </p:sp>
      <p:pic>
        <p:nvPicPr>
          <p:cNvPr id="10" name="Audio 9">
            <a:hlinkClick r:id="" action="ppaction://media"/>
            <a:extLst>
              <a:ext uri="{FF2B5EF4-FFF2-40B4-BE49-F238E27FC236}">
                <a16:creationId xmlns:a16="http://schemas.microsoft.com/office/drawing/2014/main" id="{9301FDF7-1E29-49DE-A023-35B6F2B5CD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95496913"/>
      </p:ext>
    </p:extLst>
  </p:cSld>
  <p:clrMapOvr>
    <a:masterClrMapping/>
  </p:clrMapOvr>
  <mc:AlternateContent xmlns:mc="http://schemas.openxmlformats.org/markup-compatibility/2006">
    <mc:Choice xmlns:p14="http://schemas.microsoft.com/office/powerpoint/2010/main" Requires="p14">
      <p:transition spd="slow" p14:dur="2000" advTm="19088"/>
    </mc:Choice>
    <mc:Fallback>
      <p:transition spd="slow" advTm="19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AC6A8-C00D-4D42-915F-B87CC64F1D05}"/>
              </a:ext>
            </a:extLst>
          </p:cNvPr>
          <p:cNvSpPr>
            <a:spLocks noGrp="1"/>
          </p:cNvSpPr>
          <p:nvPr>
            <p:ph type="title"/>
          </p:nvPr>
        </p:nvSpPr>
        <p:spPr>
          <a:xfrm>
            <a:off x="524435" y="3926541"/>
            <a:ext cx="11184960" cy="672352"/>
          </a:xfrm>
        </p:spPr>
        <p:txBody>
          <a:bodyPr vert="horz" lIns="91440" tIns="45720" rIns="91440" bIns="45720" rtlCol="0" anchor="ctr">
            <a:normAutofit fontScale="90000"/>
          </a:bodyPr>
          <a:lstStyle/>
          <a:p>
            <a:pPr algn="ctr" defTabSz="914400">
              <a:lnSpc>
                <a:spcPct val="90000"/>
              </a:lnSpc>
            </a:pPr>
            <a:r>
              <a:rPr lang="en-US" sz="3600" dirty="0"/>
              <a:t>How can you make this work within your facility and what are the benefits?</a:t>
            </a:r>
            <a:br>
              <a:rPr lang="en-US" sz="2800" dirty="0"/>
            </a:br>
            <a:endParaRPr lang="en-US" sz="2800" dirty="0"/>
          </a:p>
        </p:txBody>
      </p:sp>
      <p:pic>
        <p:nvPicPr>
          <p:cNvPr id="10" name="Content Placeholder 9" descr="Text&#10;&#10;Description automatically generated">
            <a:extLst>
              <a:ext uri="{FF2B5EF4-FFF2-40B4-BE49-F238E27FC236}">
                <a16:creationId xmlns:a16="http://schemas.microsoft.com/office/drawing/2014/main" id="{DFBE3102-5666-4A9D-BC1E-F064BC4A114B}"/>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8458" b="2276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Content Placeholder 4">
            <a:extLst>
              <a:ext uri="{FF2B5EF4-FFF2-40B4-BE49-F238E27FC236}">
                <a16:creationId xmlns:a16="http://schemas.microsoft.com/office/drawing/2014/main" id="{F8CB0BE3-FE5E-4DB6-91E1-E1F37C8BCF51}"/>
              </a:ext>
            </a:extLst>
          </p:cNvPr>
          <p:cNvSpPr>
            <a:spLocks noGrp="1"/>
          </p:cNvSpPr>
          <p:nvPr>
            <p:ph type="body" sz="half" idx="2"/>
          </p:nvPr>
        </p:nvSpPr>
        <p:spPr>
          <a:xfrm>
            <a:off x="1551637" y="4747585"/>
            <a:ext cx="10157757" cy="955515"/>
          </a:xfrm>
        </p:spPr>
        <p:txBody>
          <a:bodyPr vert="horz" lIns="91440" tIns="45720" rIns="91440" bIns="45720" numCol="2" rtlCol="0" anchor="b">
            <a:normAutofit fontScale="47500" lnSpcReduction="20000"/>
          </a:bodyPr>
          <a:lstStyle/>
          <a:p>
            <a:pPr marL="457200" indent="-457200" defTabSz="914400">
              <a:lnSpc>
                <a:spcPct val="90000"/>
              </a:lnSpc>
              <a:buFont typeface="Wingdings" panose="05000000000000000000" pitchFamily="2" charset="2"/>
              <a:buChar char="v"/>
            </a:pPr>
            <a:r>
              <a:rPr lang="en-US" sz="3300" dirty="0"/>
              <a:t>Increased patient safety with continuity of care</a:t>
            </a:r>
          </a:p>
          <a:p>
            <a:pPr marL="457200" indent="-457200" defTabSz="914400">
              <a:lnSpc>
                <a:spcPct val="90000"/>
              </a:lnSpc>
              <a:buFont typeface="Wingdings" panose="05000000000000000000" pitchFamily="2" charset="2"/>
              <a:buChar char="v"/>
            </a:pPr>
            <a:r>
              <a:rPr lang="en-US" sz="3300" dirty="0"/>
              <a:t>Increased patient satisfaction</a:t>
            </a:r>
          </a:p>
          <a:p>
            <a:pPr marL="457200" indent="-457200" defTabSz="914400">
              <a:lnSpc>
                <a:spcPct val="90000"/>
              </a:lnSpc>
              <a:buFont typeface="Wingdings" panose="05000000000000000000" pitchFamily="2" charset="2"/>
              <a:buChar char="v"/>
            </a:pPr>
            <a:r>
              <a:rPr lang="en-US" sz="3300" dirty="0"/>
              <a:t>Increased positive patient perception</a:t>
            </a:r>
            <a:endParaRPr lang="en-US" sz="3400" dirty="0"/>
          </a:p>
          <a:p>
            <a:pPr marL="457200" indent="-457200" defTabSz="914400">
              <a:lnSpc>
                <a:spcPct val="90000"/>
              </a:lnSpc>
              <a:buFont typeface="Wingdings" panose="05000000000000000000" pitchFamily="2" charset="2"/>
              <a:buChar char="v"/>
            </a:pPr>
            <a:endParaRPr lang="en-US" sz="3400" dirty="0"/>
          </a:p>
          <a:p>
            <a:pPr marL="457200" indent="-457200" defTabSz="914400">
              <a:lnSpc>
                <a:spcPct val="90000"/>
              </a:lnSpc>
              <a:buFont typeface="Wingdings" panose="05000000000000000000" pitchFamily="2" charset="2"/>
              <a:buChar char="v"/>
            </a:pPr>
            <a:r>
              <a:rPr lang="en-US" sz="3400" dirty="0"/>
              <a:t>Decreased wait times</a:t>
            </a:r>
          </a:p>
          <a:p>
            <a:pPr marL="457200" indent="-457200" defTabSz="914400">
              <a:lnSpc>
                <a:spcPct val="90000"/>
              </a:lnSpc>
              <a:buFont typeface="Wingdings" panose="05000000000000000000" pitchFamily="2" charset="2"/>
              <a:buChar char="v"/>
            </a:pPr>
            <a:r>
              <a:rPr lang="en-US" sz="3400" dirty="0"/>
              <a:t>Decreased costs</a:t>
            </a:r>
          </a:p>
          <a:p>
            <a:pPr marL="457200" indent="-457200" defTabSz="914400">
              <a:lnSpc>
                <a:spcPct val="90000"/>
              </a:lnSpc>
              <a:buFont typeface="Wingdings" panose="05000000000000000000" pitchFamily="2" charset="2"/>
              <a:buChar char="v"/>
            </a:pPr>
            <a:r>
              <a:rPr lang="en-US" sz="3400" dirty="0"/>
              <a:t>Increased general purpose fund discretion</a:t>
            </a:r>
          </a:p>
          <a:p>
            <a:pPr marL="0" defTabSz="914400">
              <a:lnSpc>
                <a:spcPct val="90000"/>
              </a:lnSpc>
              <a:buFont typeface="Arial" panose="020B0604020202020204" pitchFamily="34" charset="0"/>
              <a:buChar char="•"/>
            </a:pPr>
            <a:endParaRPr lang="en-US" sz="1800" dirty="0"/>
          </a:p>
        </p:txBody>
      </p:sp>
      <p:pic>
        <p:nvPicPr>
          <p:cNvPr id="12" name="Audio 11">
            <a:hlinkClick r:id="" action="ppaction://media"/>
            <a:extLst>
              <a:ext uri="{FF2B5EF4-FFF2-40B4-BE49-F238E27FC236}">
                <a16:creationId xmlns:a16="http://schemas.microsoft.com/office/drawing/2014/main" id="{CA797172-2BE4-4EBE-96D1-A893BF0113D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8845968"/>
      </p:ext>
    </p:extLst>
  </p:cSld>
  <p:clrMapOvr>
    <a:masterClrMapping/>
  </p:clrMapOvr>
  <mc:AlternateContent xmlns:mc="http://schemas.openxmlformats.org/markup-compatibility/2006">
    <mc:Choice xmlns:p14="http://schemas.microsoft.com/office/powerpoint/2010/main" Requires="p14">
      <p:transition spd="slow" p14:dur="2000" advTm="26274"/>
    </mc:Choice>
    <mc:Fallback>
      <p:transition spd="slow" advTm="26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F3F26-C9E7-4CD7-9AAD-4DA712B818A4}"/>
              </a:ext>
            </a:extLst>
          </p:cNvPr>
          <p:cNvSpPr>
            <a:spLocks noGrp="1"/>
          </p:cNvSpPr>
          <p:nvPr>
            <p:ph type="title"/>
          </p:nvPr>
        </p:nvSpPr>
        <p:spPr/>
        <p:txBody>
          <a:bodyPr/>
          <a:lstStyle/>
          <a:p>
            <a:r>
              <a:rPr lang="en-US" dirty="0"/>
              <a:t>Goals &amp; Objectives</a:t>
            </a:r>
          </a:p>
        </p:txBody>
      </p:sp>
      <p:sp>
        <p:nvSpPr>
          <p:cNvPr id="3" name="Content Placeholder 2">
            <a:extLst>
              <a:ext uri="{FF2B5EF4-FFF2-40B4-BE49-F238E27FC236}">
                <a16:creationId xmlns:a16="http://schemas.microsoft.com/office/drawing/2014/main" id="{F7AE5FC8-DD20-4D91-82A1-CEB138723176}"/>
              </a:ext>
            </a:extLst>
          </p:cNvPr>
          <p:cNvSpPr>
            <a:spLocks noGrp="1"/>
          </p:cNvSpPr>
          <p:nvPr>
            <p:ph idx="1"/>
          </p:nvPr>
        </p:nvSpPr>
        <p:spPr/>
        <p:txBody>
          <a:bodyPr/>
          <a:lstStyle/>
          <a:p>
            <a:r>
              <a:rPr lang="en-US" dirty="0"/>
              <a:t>Examine total VA consults vs. consults sent to the community</a:t>
            </a:r>
          </a:p>
          <a:p>
            <a:r>
              <a:rPr lang="en-US" dirty="0"/>
              <a:t>Evaluate cost per unique in VA vs. cost per consult in CC</a:t>
            </a:r>
          </a:p>
          <a:p>
            <a:r>
              <a:rPr lang="en-US" dirty="0"/>
              <a:t>Examine VA wait times vs. CC wait times</a:t>
            </a:r>
          </a:p>
          <a:p>
            <a:r>
              <a:rPr lang="en-US" dirty="0"/>
              <a:t>Evaluate VA Specialty Care Service capacity</a:t>
            </a:r>
          </a:p>
          <a:p>
            <a:r>
              <a:rPr lang="en-US" dirty="0"/>
              <a:t>Evaluate patient experience with VA vs. CC</a:t>
            </a:r>
          </a:p>
          <a:p>
            <a:r>
              <a:rPr lang="en-US" dirty="0"/>
              <a:t>Evaluate next steps for improving ease of access and decreasing wait times</a:t>
            </a:r>
          </a:p>
          <a:p>
            <a:endParaRPr lang="en-US" dirty="0"/>
          </a:p>
          <a:p>
            <a:endParaRPr lang="en-US" dirty="0"/>
          </a:p>
          <a:p>
            <a:endParaRPr lang="en-US" dirty="0"/>
          </a:p>
        </p:txBody>
      </p:sp>
      <p:pic>
        <p:nvPicPr>
          <p:cNvPr id="6" name="Audio 5">
            <a:hlinkClick r:id="" action="ppaction://media"/>
            <a:extLst>
              <a:ext uri="{FF2B5EF4-FFF2-40B4-BE49-F238E27FC236}">
                <a16:creationId xmlns:a16="http://schemas.microsoft.com/office/drawing/2014/main" id="{23EE43D3-B861-4634-9DF5-9890984D11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46570814"/>
      </p:ext>
    </p:extLst>
  </p:cSld>
  <p:clrMapOvr>
    <a:masterClrMapping/>
  </p:clrMapOvr>
  <mc:AlternateContent xmlns:mc="http://schemas.openxmlformats.org/markup-compatibility/2006">
    <mc:Choice xmlns:p14="http://schemas.microsoft.com/office/powerpoint/2010/main" Requires="p14">
      <p:transition spd="slow" p14:dur="2000" advTm="35330"/>
    </mc:Choice>
    <mc:Fallback>
      <p:transition spd="slow" advTm="35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AE31E-CB14-4B76-9D15-003AA58A952D}"/>
              </a:ext>
            </a:extLst>
          </p:cNvPr>
          <p:cNvSpPr>
            <a:spLocks noGrp="1"/>
          </p:cNvSpPr>
          <p:nvPr>
            <p:ph type="title"/>
          </p:nvPr>
        </p:nvSpPr>
        <p:spPr/>
        <p:txBody>
          <a:bodyPr/>
          <a:lstStyle/>
          <a:p>
            <a:r>
              <a:rPr lang="en-US" dirty="0"/>
              <a:t>Total VA Consults vs. Community Care Consults</a:t>
            </a:r>
          </a:p>
        </p:txBody>
      </p:sp>
      <p:graphicFrame>
        <p:nvGraphicFramePr>
          <p:cNvPr id="5" name="Object 4">
            <a:extLst>
              <a:ext uri="{FF2B5EF4-FFF2-40B4-BE49-F238E27FC236}">
                <a16:creationId xmlns:a16="http://schemas.microsoft.com/office/drawing/2014/main" id="{E7028A1A-344C-436F-A09B-AB7A75067504}"/>
              </a:ext>
            </a:extLst>
          </p:cNvPr>
          <p:cNvGraphicFramePr>
            <a:graphicFrameLocks noChangeAspect="1"/>
          </p:cNvGraphicFramePr>
          <p:nvPr>
            <p:extLst>
              <p:ext uri="{D42A27DB-BD31-4B8C-83A1-F6EECF244321}">
                <p14:modId xmlns:p14="http://schemas.microsoft.com/office/powerpoint/2010/main" val="4131979789"/>
              </p:ext>
            </p:extLst>
          </p:nvPr>
        </p:nvGraphicFramePr>
        <p:xfrm>
          <a:off x="134471" y="1417637"/>
          <a:ext cx="11940987" cy="4687328"/>
        </p:xfrm>
        <a:graphic>
          <a:graphicData uri="http://schemas.openxmlformats.org/presentationml/2006/ole">
            <mc:AlternateContent xmlns:mc="http://schemas.openxmlformats.org/markup-compatibility/2006">
              <mc:Choice xmlns:v="urn:schemas-microsoft-com:vml" Requires="v">
                <p:oleObj spid="_x0000_s1042" name="Worksheet" r:id="rId6" imgW="9194899" imgH="2825575" progId="Excel.Sheet.12">
                  <p:embed/>
                </p:oleObj>
              </mc:Choice>
              <mc:Fallback>
                <p:oleObj name="Worksheet" r:id="rId6" imgW="9194899" imgH="2825575" progId="Excel.Sheet.12">
                  <p:embed/>
                  <p:pic>
                    <p:nvPicPr>
                      <p:cNvPr id="0" name=""/>
                      <p:cNvPicPr/>
                      <p:nvPr/>
                    </p:nvPicPr>
                    <p:blipFill>
                      <a:blip r:embed="rId7"/>
                      <a:stretch>
                        <a:fillRect/>
                      </a:stretch>
                    </p:blipFill>
                    <p:spPr>
                      <a:xfrm>
                        <a:off x="134471" y="1417637"/>
                        <a:ext cx="11940987" cy="4687328"/>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2C2B1BD9-2C35-469B-BB43-1D3B4159B9C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37058486"/>
      </p:ext>
    </p:extLst>
  </p:cSld>
  <p:clrMapOvr>
    <a:masterClrMapping/>
  </p:clrMapOvr>
  <mc:AlternateContent xmlns:mc="http://schemas.openxmlformats.org/markup-compatibility/2006">
    <mc:Choice xmlns:p14="http://schemas.microsoft.com/office/powerpoint/2010/main" Requires="p14">
      <p:transition spd="slow" p14:dur="2000" advTm="19144"/>
    </mc:Choice>
    <mc:Fallback>
      <p:transition spd="slow" advTm="19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3CB89-4983-4334-BF0B-7F110C015702}"/>
              </a:ext>
            </a:extLst>
          </p:cNvPr>
          <p:cNvSpPr>
            <a:spLocks noGrp="1"/>
          </p:cNvSpPr>
          <p:nvPr>
            <p:ph type="title"/>
          </p:nvPr>
        </p:nvSpPr>
        <p:spPr/>
        <p:txBody>
          <a:bodyPr/>
          <a:lstStyle/>
          <a:p>
            <a:r>
              <a:rPr lang="en-US"/>
              <a:t>VA Wait Times vs Community Care Wait Times</a:t>
            </a:r>
            <a:endParaRPr lang="en-US" dirty="0"/>
          </a:p>
        </p:txBody>
      </p:sp>
      <p:graphicFrame>
        <p:nvGraphicFramePr>
          <p:cNvPr id="14" name="Content Placeholder 13">
            <a:extLst>
              <a:ext uri="{FF2B5EF4-FFF2-40B4-BE49-F238E27FC236}">
                <a16:creationId xmlns:a16="http://schemas.microsoft.com/office/drawing/2014/main" id="{E8821F02-7ADB-4188-BECD-1F92B59253AC}"/>
              </a:ext>
            </a:extLst>
          </p:cNvPr>
          <p:cNvGraphicFramePr>
            <a:graphicFrameLocks noGrp="1"/>
          </p:cNvGraphicFramePr>
          <p:nvPr>
            <p:ph idx="1"/>
            <p:extLst>
              <p:ext uri="{D42A27DB-BD31-4B8C-83A1-F6EECF244321}">
                <p14:modId xmlns:p14="http://schemas.microsoft.com/office/powerpoint/2010/main" val="535116834"/>
              </p:ext>
            </p:extLst>
          </p:nvPr>
        </p:nvGraphicFramePr>
        <p:xfrm>
          <a:off x="0" y="1417638"/>
          <a:ext cx="12192000" cy="4708526"/>
        </p:xfrm>
        <a:graphic>
          <a:graphicData uri="http://schemas.openxmlformats.org/drawingml/2006/chart">
            <c:chart xmlns:c="http://schemas.openxmlformats.org/drawingml/2006/chart" xmlns:r="http://schemas.openxmlformats.org/officeDocument/2006/relationships" r:id="rId5"/>
          </a:graphicData>
        </a:graphic>
      </p:graphicFrame>
      <p:pic>
        <p:nvPicPr>
          <p:cNvPr id="9" name="Audio 8">
            <a:hlinkClick r:id="" action="ppaction://media"/>
            <a:extLst>
              <a:ext uri="{FF2B5EF4-FFF2-40B4-BE49-F238E27FC236}">
                <a16:creationId xmlns:a16="http://schemas.microsoft.com/office/drawing/2014/main" id="{ABD90DB8-5C60-44E7-90CB-EE97B6DCAF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62795174"/>
      </p:ext>
    </p:extLst>
  </p:cSld>
  <p:clrMapOvr>
    <a:masterClrMapping/>
  </p:clrMapOvr>
  <mc:AlternateContent xmlns:mc="http://schemas.openxmlformats.org/markup-compatibility/2006">
    <mc:Choice xmlns:p14="http://schemas.microsoft.com/office/powerpoint/2010/main" Requires="p14">
      <p:transition spd="slow" p14:dur="2000" advTm="11744"/>
    </mc:Choice>
    <mc:Fallback>
      <p:transition spd="slow" advTm="11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72BA1-4FCC-4706-B94B-24BDB5C72BCC}"/>
              </a:ext>
            </a:extLst>
          </p:cNvPr>
          <p:cNvSpPr>
            <a:spLocks noGrp="1"/>
          </p:cNvSpPr>
          <p:nvPr>
            <p:ph type="title"/>
          </p:nvPr>
        </p:nvSpPr>
        <p:spPr/>
        <p:txBody>
          <a:bodyPr/>
          <a:lstStyle/>
          <a:p>
            <a:r>
              <a:rPr lang="en-US" dirty="0"/>
              <a:t>Capacity </a:t>
            </a:r>
          </a:p>
        </p:txBody>
      </p:sp>
      <p:pic>
        <p:nvPicPr>
          <p:cNvPr id="4" name="Picture 3">
            <a:extLst>
              <a:ext uri="{FF2B5EF4-FFF2-40B4-BE49-F238E27FC236}">
                <a16:creationId xmlns:a16="http://schemas.microsoft.com/office/drawing/2014/main" id="{82C30711-6BC8-4D0D-BC8A-EB6C46AC1E5F}"/>
              </a:ext>
            </a:extLst>
          </p:cNvPr>
          <p:cNvPicPr>
            <a:picLocks noChangeAspect="1"/>
          </p:cNvPicPr>
          <p:nvPr/>
        </p:nvPicPr>
        <p:blipFill>
          <a:blip r:embed="rId5"/>
          <a:stretch>
            <a:fillRect/>
          </a:stretch>
        </p:blipFill>
        <p:spPr>
          <a:xfrm>
            <a:off x="141475" y="1417637"/>
            <a:ext cx="11909050" cy="4660434"/>
          </a:xfrm>
          <a:prstGeom prst="rect">
            <a:avLst/>
          </a:prstGeom>
        </p:spPr>
      </p:pic>
      <p:pic>
        <p:nvPicPr>
          <p:cNvPr id="9" name="Audio 8">
            <a:hlinkClick r:id="" action="ppaction://media"/>
            <a:extLst>
              <a:ext uri="{FF2B5EF4-FFF2-40B4-BE49-F238E27FC236}">
                <a16:creationId xmlns:a16="http://schemas.microsoft.com/office/drawing/2014/main" id="{0859B91E-7643-4C39-BCD0-486FB984B3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58606584"/>
      </p:ext>
    </p:extLst>
  </p:cSld>
  <p:clrMapOvr>
    <a:masterClrMapping/>
  </p:clrMapOvr>
  <mc:AlternateContent xmlns:mc="http://schemas.openxmlformats.org/markup-compatibility/2006">
    <mc:Choice xmlns:p14="http://schemas.microsoft.com/office/powerpoint/2010/main" Requires="p14">
      <p:transition spd="slow" p14:dur="2000" advTm="12586"/>
    </mc:Choice>
    <mc:Fallback>
      <p:transition spd="slow" advTm="12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F6745-4873-4F1E-A02F-E14C11343A3C}"/>
              </a:ext>
            </a:extLst>
          </p:cNvPr>
          <p:cNvSpPr>
            <a:spLocks noGrp="1"/>
          </p:cNvSpPr>
          <p:nvPr>
            <p:ph type="title"/>
          </p:nvPr>
        </p:nvSpPr>
        <p:spPr/>
        <p:txBody>
          <a:bodyPr/>
          <a:lstStyle/>
          <a:p>
            <a:r>
              <a:rPr lang="en-US" dirty="0"/>
              <a:t>SHEP Survey Results FY 20</a:t>
            </a:r>
          </a:p>
        </p:txBody>
      </p:sp>
      <p:pic>
        <p:nvPicPr>
          <p:cNvPr id="4" name="Picture 3">
            <a:extLst>
              <a:ext uri="{FF2B5EF4-FFF2-40B4-BE49-F238E27FC236}">
                <a16:creationId xmlns:a16="http://schemas.microsoft.com/office/drawing/2014/main" id="{76FC5BAD-B559-406A-9AD6-B655D84FA721}"/>
              </a:ext>
            </a:extLst>
          </p:cNvPr>
          <p:cNvPicPr>
            <a:picLocks noChangeAspect="1"/>
          </p:cNvPicPr>
          <p:nvPr/>
        </p:nvPicPr>
        <p:blipFill>
          <a:blip r:embed="rId5"/>
          <a:stretch>
            <a:fillRect/>
          </a:stretch>
        </p:blipFill>
        <p:spPr>
          <a:xfrm>
            <a:off x="609601" y="1745183"/>
            <a:ext cx="5486400" cy="3562595"/>
          </a:xfrm>
          <a:prstGeom prst="rect">
            <a:avLst/>
          </a:prstGeom>
        </p:spPr>
      </p:pic>
      <p:pic>
        <p:nvPicPr>
          <p:cNvPr id="6" name="Picture 5">
            <a:extLst>
              <a:ext uri="{FF2B5EF4-FFF2-40B4-BE49-F238E27FC236}">
                <a16:creationId xmlns:a16="http://schemas.microsoft.com/office/drawing/2014/main" id="{0F5AFA15-D778-4D90-9675-DDC9F55CE2F7}"/>
              </a:ext>
            </a:extLst>
          </p:cNvPr>
          <p:cNvPicPr>
            <a:picLocks noChangeAspect="1"/>
          </p:cNvPicPr>
          <p:nvPr/>
        </p:nvPicPr>
        <p:blipFill>
          <a:blip r:embed="rId6"/>
          <a:stretch>
            <a:fillRect/>
          </a:stretch>
        </p:blipFill>
        <p:spPr>
          <a:xfrm>
            <a:off x="6096000" y="1745183"/>
            <a:ext cx="5486399" cy="3562595"/>
          </a:xfrm>
          <a:prstGeom prst="rect">
            <a:avLst/>
          </a:prstGeom>
        </p:spPr>
      </p:pic>
      <p:pic>
        <p:nvPicPr>
          <p:cNvPr id="11" name="Audio 10">
            <a:hlinkClick r:id="" action="ppaction://media"/>
            <a:extLst>
              <a:ext uri="{FF2B5EF4-FFF2-40B4-BE49-F238E27FC236}">
                <a16:creationId xmlns:a16="http://schemas.microsoft.com/office/drawing/2014/main" id="{7C19618C-2393-4559-BF4C-03D749639E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29852536"/>
      </p:ext>
    </p:extLst>
  </p:cSld>
  <p:clrMapOvr>
    <a:masterClrMapping/>
  </p:clrMapOvr>
  <mc:AlternateContent xmlns:mc="http://schemas.openxmlformats.org/markup-compatibility/2006">
    <mc:Choice xmlns:p14="http://schemas.microsoft.com/office/powerpoint/2010/main" Requires="p14">
      <p:transition spd="slow" p14:dur="2000" advTm="8761"/>
    </mc:Choice>
    <mc:Fallback>
      <p:transition spd="slow" advTm="8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EA23D-5428-49DF-9A3A-6CCE4C6D7C6F}"/>
              </a:ext>
            </a:extLst>
          </p:cNvPr>
          <p:cNvSpPr>
            <a:spLocks noGrp="1"/>
          </p:cNvSpPr>
          <p:nvPr>
            <p:ph type="title"/>
          </p:nvPr>
        </p:nvSpPr>
        <p:spPr/>
        <p:txBody>
          <a:bodyPr/>
          <a:lstStyle/>
          <a:p>
            <a:r>
              <a:rPr lang="en-US" dirty="0"/>
              <a:t>Outcomes</a:t>
            </a:r>
          </a:p>
        </p:txBody>
      </p:sp>
      <p:sp>
        <p:nvSpPr>
          <p:cNvPr id="3" name="Content Placeholder 2">
            <a:extLst>
              <a:ext uri="{FF2B5EF4-FFF2-40B4-BE49-F238E27FC236}">
                <a16:creationId xmlns:a16="http://schemas.microsoft.com/office/drawing/2014/main" id="{63FE143B-EE66-47E9-B554-F14E9F043D4D}"/>
              </a:ext>
            </a:extLst>
          </p:cNvPr>
          <p:cNvSpPr>
            <a:spLocks noGrp="1"/>
          </p:cNvSpPr>
          <p:nvPr>
            <p:ph idx="1"/>
          </p:nvPr>
        </p:nvSpPr>
        <p:spPr>
          <a:xfrm>
            <a:off x="457200" y="1417637"/>
            <a:ext cx="11568545" cy="4708621"/>
          </a:xfrm>
        </p:spPr>
        <p:txBody>
          <a:bodyPr>
            <a:normAutofit fontScale="85000" lnSpcReduction="20000"/>
          </a:bodyPr>
          <a:lstStyle/>
          <a:p>
            <a:r>
              <a:rPr lang="en-US" dirty="0"/>
              <a:t>VA sees more than 80% of consults while CC sees less than 20%</a:t>
            </a:r>
          </a:p>
          <a:p>
            <a:r>
              <a:rPr lang="en-US" dirty="0"/>
              <a:t>Estimated cost per referral in CC is significantly greater than the cost per unique in the VA. </a:t>
            </a:r>
          </a:p>
          <a:p>
            <a:pPr lvl="1"/>
            <a:r>
              <a:rPr lang="en-US" dirty="0"/>
              <a:t>Potential savings for FY20 had pts been seen in the VA-- $3,366,343.59</a:t>
            </a:r>
          </a:p>
          <a:p>
            <a:r>
              <a:rPr lang="en-US" dirty="0"/>
              <a:t>Average wait time for VA is less than CC</a:t>
            </a:r>
          </a:p>
          <a:p>
            <a:pPr lvl="1">
              <a:buFont typeface="Arial" panose="020B0604020202020204" pitchFamily="34" charset="0"/>
              <a:buChar char="•"/>
            </a:pPr>
            <a:r>
              <a:rPr lang="en-US" dirty="0"/>
              <a:t>Cardiology- 24 days vs. 54 days</a:t>
            </a:r>
          </a:p>
          <a:p>
            <a:pPr lvl="1">
              <a:buFont typeface="Arial" panose="020B0604020202020204" pitchFamily="34" charset="0"/>
              <a:buChar char="•"/>
            </a:pPr>
            <a:r>
              <a:rPr lang="en-US" dirty="0"/>
              <a:t>Hematology/Oncology- 22.7 days &amp; 15.4 days vs. 39 days</a:t>
            </a:r>
          </a:p>
          <a:p>
            <a:pPr lvl="1">
              <a:buFont typeface="Arial" panose="020B0604020202020204" pitchFamily="34" charset="0"/>
              <a:buChar char="•"/>
            </a:pPr>
            <a:r>
              <a:rPr lang="en-US" dirty="0"/>
              <a:t>Radiation/Oncology- 13.6 days vs. 21 days</a:t>
            </a:r>
          </a:p>
          <a:p>
            <a:pPr lvl="1">
              <a:buFont typeface="Arial" panose="020B0604020202020204" pitchFamily="34" charset="0"/>
              <a:buChar char="•"/>
            </a:pPr>
            <a:r>
              <a:rPr lang="en-US" dirty="0"/>
              <a:t>Urology- 26.9 days vs. 74 days</a:t>
            </a:r>
          </a:p>
          <a:p>
            <a:pPr>
              <a:buFont typeface="Arial" panose="020B0604020202020204" pitchFamily="34" charset="0"/>
              <a:buChar char="•"/>
            </a:pPr>
            <a:r>
              <a:rPr lang="en-US" dirty="0"/>
              <a:t>Capacity data shows potential to see more patients</a:t>
            </a:r>
          </a:p>
          <a:p>
            <a:pPr>
              <a:buFont typeface="Arial" panose="020B0604020202020204" pitchFamily="34" charset="0"/>
              <a:buChar char="•"/>
            </a:pPr>
            <a:r>
              <a:rPr lang="en-US" dirty="0"/>
              <a:t>VA rating for providers is greater than CC, however, CC overall satisfaction overtakes VA in last two quarters of FY20</a:t>
            </a:r>
          </a:p>
          <a:p>
            <a:endParaRPr lang="en-US" dirty="0"/>
          </a:p>
          <a:p>
            <a:endParaRPr lang="en-US" dirty="0"/>
          </a:p>
        </p:txBody>
      </p:sp>
      <p:pic>
        <p:nvPicPr>
          <p:cNvPr id="12" name="Audio 11">
            <a:hlinkClick r:id="" action="ppaction://media"/>
            <a:extLst>
              <a:ext uri="{FF2B5EF4-FFF2-40B4-BE49-F238E27FC236}">
                <a16:creationId xmlns:a16="http://schemas.microsoft.com/office/drawing/2014/main" id="{1C681C3E-7ECE-4742-8F5C-C0AFA93620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35914688"/>
      </p:ext>
    </p:extLst>
  </p:cSld>
  <p:clrMapOvr>
    <a:masterClrMapping/>
  </p:clrMapOvr>
  <mc:AlternateContent xmlns:mc="http://schemas.openxmlformats.org/markup-compatibility/2006">
    <mc:Choice xmlns:p14="http://schemas.microsoft.com/office/powerpoint/2010/main" Requires="p14">
      <p:transition spd="slow" p14:dur="2000" advTm="32563"/>
    </mc:Choice>
    <mc:Fallback>
      <p:transition spd="slow" advTm="32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1BE55-72AC-4BB3-84E0-B2E260449AE2}"/>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FA0208BF-ECB6-4A71-8597-15F445CBC344}"/>
              </a:ext>
            </a:extLst>
          </p:cNvPr>
          <p:cNvSpPr>
            <a:spLocks noGrp="1"/>
          </p:cNvSpPr>
          <p:nvPr>
            <p:ph idx="1"/>
          </p:nvPr>
        </p:nvSpPr>
        <p:spPr>
          <a:xfrm>
            <a:off x="609600" y="1417637"/>
            <a:ext cx="10972800" cy="4708621"/>
          </a:xfrm>
        </p:spPr>
        <p:txBody>
          <a:bodyPr>
            <a:normAutofit lnSpcReduction="10000"/>
          </a:bodyPr>
          <a:lstStyle/>
          <a:p>
            <a:r>
              <a:rPr lang="en-US" dirty="0"/>
              <a:t>Analyze clinic workload for under resourced clinics</a:t>
            </a:r>
          </a:p>
          <a:p>
            <a:r>
              <a:rPr lang="en-US" dirty="0"/>
              <a:t>Identify requirements for physical space if clinic productivity was increased</a:t>
            </a:r>
          </a:p>
          <a:p>
            <a:r>
              <a:rPr lang="en-US" dirty="0"/>
              <a:t>Analyze clinics which are over resourced for process improvements</a:t>
            </a:r>
          </a:p>
          <a:p>
            <a:r>
              <a:rPr lang="en-US" dirty="0"/>
              <a:t>Evaluate # of discontinued consults- Was this a possible contributing factor to decreased patient satisfaction?</a:t>
            </a:r>
          </a:p>
          <a:p>
            <a:r>
              <a:rPr lang="en-US" dirty="0"/>
              <a:t>Evaluate contributing factors- How large of a factor was COVID on increased wait times and decreased patient satisfaction?</a:t>
            </a:r>
          </a:p>
          <a:p>
            <a:endParaRPr lang="en-US" dirty="0"/>
          </a:p>
        </p:txBody>
      </p:sp>
      <p:pic>
        <p:nvPicPr>
          <p:cNvPr id="11" name="Audio 10">
            <a:hlinkClick r:id="" action="ppaction://media"/>
            <a:extLst>
              <a:ext uri="{FF2B5EF4-FFF2-40B4-BE49-F238E27FC236}">
                <a16:creationId xmlns:a16="http://schemas.microsoft.com/office/drawing/2014/main" id="{1B4D1475-2F52-4C6E-AD24-BF87FB0954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91248927"/>
      </p:ext>
    </p:extLst>
  </p:cSld>
  <p:clrMapOvr>
    <a:masterClrMapping/>
  </p:clrMapOvr>
  <mc:AlternateContent xmlns:mc="http://schemas.openxmlformats.org/markup-compatibility/2006">
    <mc:Choice xmlns:p14="http://schemas.microsoft.com/office/powerpoint/2010/main" Requires="p14">
      <p:transition spd="slow" p14:dur="2000" advTm="13593"/>
    </mc:Choice>
    <mc:Fallback>
      <p:transition spd="slow" advTm="13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3_Office Theme">
  <a:themeElements>
    <a:clrScheme name="myVA">
      <a:dk1>
        <a:srgbClr val="000000"/>
      </a:dk1>
      <a:lt1>
        <a:sysClr val="window" lastClr="FFFFFF"/>
      </a:lt1>
      <a:dk2>
        <a:srgbClr val="003F72"/>
      </a:dk2>
      <a:lt2>
        <a:srgbClr val="EEECE1"/>
      </a:lt2>
      <a:accent1>
        <a:srgbClr val="C62630"/>
      </a:accent1>
      <a:accent2>
        <a:srgbClr val="0083BE"/>
      </a:accent2>
      <a:accent3>
        <a:srgbClr val="F3CF45"/>
      </a:accent3>
      <a:accent4>
        <a:srgbClr val="F7955B"/>
      </a:accent4>
      <a:accent5>
        <a:srgbClr val="839097"/>
      </a:accent5>
      <a:accent6>
        <a:srgbClr val="DCDDDE"/>
      </a:accent6>
      <a:hlink>
        <a:srgbClr val="C2B48F"/>
      </a:hlink>
      <a:folHlink>
        <a:srgbClr val="A3A86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CB7DDF1937DD4E883F5C91DA104960" ma:contentTypeVersion="2" ma:contentTypeDescription="Create a new document." ma:contentTypeScope="" ma:versionID="2270691f7ae09d17a0ea8bec0ded8cb6">
  <xsd:schema xmlns:xsd="http://www.w3.org/2001/XMLSchema" xmlns:xs="http://www.w3.org/2001/XMLSchema" xmlns:p="http://schemas.microsoft.com/office/2006/metadata/properties" xmlns:ns2="0ada467a-2d2d-44c3-8d4f-1e368c7472cc" targetNamespace="http://schemas.microsoft.com/office/2006/metadata/properties" ma:root="true" ma:fieldsID="d63ad706eacc458b56f499deaea3abe8" ns2:_="">
    <xsd:import namespace="0ada467a-2d2d-44c3-8d4f-1e368c7472cc"/>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da467a-2d2d-44c3-8d4f-1e368c7472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67E5779-50C1-4D75-8BD2-13C947D572B7}"/>
</file>

<file path=customXml/itemProps2.xml><?xml version="1.0" encoding="utf-8"?>
<ds:datastoreItem xmlns:ds="http://schemas.openxmlformats.org/officeDocument/2006/customXml" ds:itemID="{6725012A-D0EF-4BAC-A20D-4C73D70E2BC0}"/>
</file>

<file path=customXml/itemProps3.xml><?xml version="1.0" encoding="utf-8"?>
<ds:datastoreItem xmlns:ds="http://schemas.openxmlformats.org/officeDocument/2006/customXml" ds:itemID="{04687539-A03D-46DE-B47E-076A618DDF84}"/>
</file>

<file path=docProps/app.xml><?xml version="1.0" encoding="utf-8"?>
<Properties xmlns="http://schemas.openxmlformats.org/officeDocument/2006/extended-properties" xmlns:vt="http://schemas.openxmlformats.org/officeDocument/2006/docPropsVTypes">
  <TotalTime>3589</TotalTime>
  <Words>1439</Words>
  <Application>Microsoft Office PowerPoint</Application>
  <PresentationFormat>Widescreen</PresentationFormat>
  <Paragraphs>84</Paragraphs>
  <Slides>9</Slides>
  <Notes>9</Notes>
  <HiddenSlides>0</HiddenSlides>
  <MMClips>9</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9</vt:i4>
      </vt:variant>
    </vt:vector>
  </HeadingPairs>
  <TitlesOfParts>
    <vt:vector size="14" baseType="lpstr">
      <vt:lpstr>Arial</vt:lpstr>
      <vt:lpstr>Calibri</vt:lpstr>
      <vt:lpstr>Wingdings</vt:lpstr>
      <vt:lpstr>3_Office Theme</vt:lpstr>
      <vt:lpstr>Microsoft Excel Worksheet</vt:lpstr>
      <vt:lpstr>VA vs. Community Care (CC): A Comparative Analysis </vt:lpstr>
      <vt:lpstr>How can you make this work within your facility and what are the benefits? </vt:lpstr>
      <vt:lpstr>Goals &amp; Objectives</vt:lpstr>
      <vt:lpstr>Total VA Consults vs. Community Care Consults</vt:lpstr>
      <vt:lpstr>VA Wait Times vs Community Care Wait Times</vt:lpstr>
      <vt:lpstr>Capacity </vt:lpstr>
      <vt:lpstr>SHEP Survey Results FY 20</vt:lpstr>
      <vt:lpstr>Outcomes</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 vs. Community Care: A Comparative Analysis </dc:title>
  <dc:creator>Mendez, Laura K.</dc:creator>
  <cp:lastModifiedBy>Mendez, Laura K.</cp:lastModifiedBy>
  <cp:revision>21</cp:revision>
  <dcterms:created xsi:type="dcterms:W3CDTF">2021-03-12T16:47:46Z</dcterms:created>
  <dcterms:modified xsi:type="dcterms:W3CDTF">2021-03-15T04:37:38Z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0x01010008CB7DDF1937DD4E883F5C91DA104960</vt:lpwstr>
  </property>
</Properties>
</file>