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81" r:id="rId2"/>
    <p:sldId id="282" r:id="rId3"/>
    <p:sldId id="286" r:id="rId4"/>
    <p:sldId id="283" r:id="rId5"/>
    <p:sldId id="263" r:id="rId6"/>
    <p:sldId id="289" r:id="rId7"/>
    <p:sldId id="288" r:id="rId8"/>
    <p:sldId id="287" r:id="rId9"/>
    <p:sldId id="29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08" userDrawn="1">
          <p15:clr>
            <a:srgbClr val="A4A3A4"/>
          </p15:clr>
        </p15:guide>
        <p15:guide id="2" pos="1992" userDrawn="1">
          <p15:clr>
            <a:srgbClr val="A4A3A4"/>
          </p15:clr>
        </p15:guide>
        <p15:guide id="3" pos="5352" userDrawn="1">
          <p15:clr>
            <a:srgbClr val="A4A3A4"/>
          </p15:clr>
        </p15:guide>
        <p15:guide id="4" orient="horz" pos="14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4A"/>
    <a:srgbClr val="002E50"/>
    <a:srgbClr val="E0BF56"/>
    <a:srgbClr val="001B3E"/>
    <a:srgbClr val="001D3F"/>
    <a:srgbClr val="F0D070"/>
    <a:srgbClr val="01244A"/>
    <a:srgbClr val="001E42"/>
    <a:srgbClr val="003B66"/>
    <a:srgbClr val="001F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07" autoAdjust="0"/>
    <p:restoredTop sz="89262" autoAdjust="0"/>
  </p:normalViewPr>
  <p:slideViewPr>
    <p:cSldViewPr snapToGrid="0" snapToObjects="1" showGuides="1">
      <p:cViewPr varScale="1">
        <p:scale>
          <a:sx n="102" d="100"/>
          <a:sy n="102" d="100"/>
        </p:scale>
        <p:origin x="1236" y="96"/>
      </p:cViewPr>
      <p:guideLst>
        <p:guide orient="horz" pos="2808"/>
        <p:guide pos="1992"/>
        <p:guide pos="5352"/>
        <p:guide orient="horz" pos="1488"/>
      </p:guideLst>
    </p:cSldViewPr>
  </p:slideViewPr>
  <p:notesTextViewPr>
    <p:cViewPr>
      <p:scale>
        <a:sx n="75" d="100"/>
        <a:sy n="75"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394AC3-CD72-471F-A6E3-6B91168795E6}" type="datetimeFigureOut">
              <a:rPr lang="en-US" smtClean="0"/>
              <a:t>3/17/2021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32FED3-5635-412A-AE81-3C17D2B58923}" type="slidenum">
              <a:rPr lang="en-US" smtClean="0"/>
              <a:t>‹#›</a:t>
            </a:fld>
            <a:endParaRPr lang="en-US"/>
          </a:p>
        </p:txBody>
      </p:sp>
    </p:spTree>
    <p:extLst>
      <p:ext uri="{BB962C8B-B14F-4D97-AF65-F5344CB8AC3E}">
        <p14:creationId xmlns:p14="http://schemas.microsoft.com/office/powerpoint/2010/main" val="2636122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 Hi, my name is Joseph Misola and I am a GHATP here at South Texas Healthcare System. My project is on impact of autonomous technology on Environmental Management turnover using a cost benefit analysis approach.</a:t>
            </a:r>
          </a:p>
        </p:txBody>
      </p:sp>
      <p:sp>
        <p:nvSpPr>
          <p:cNvPr id="4" name="Slide Number Placeholder 3"/>
          <p:cNvSpPr>
            <a:spLocks noGrp="1"/>
          </p:cNvSpPr>
          <p:nvPr>
            <p:ph type="sldNum" sz="quarter" idx="5"/>
          </p:nvPr>
        </p:nvSpPr>
        <p:spPr/>
        <p:txBody>
          <a:bodyPr/>
          <a:lstStyle/>
          <a:p>
            <a:fld id="{4732FED3-5635-412A-AE81-3C17D2B58923}" type="slidenum">
              <a:rPr lang="en-US" smtClean="0"/>
              <a:t>1</a:t>
            </a:fld>
            <a:endParaRPr lang="en-US"/>
          </a:p>
        </p:txBody>
      </p:sp>
    </p:spTree>
    <p:extLst>
      <p:ext uri="{BB962C8B-B14F-4D97-AF65-F5344CB8AC3E}">
        <p14:creationId xmlns:p14="http://schemas.microsoft.com/office/powerpoint/2010/main" val="2895409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South Texas recognized an opportunity with autonomous technology in the Environmental Management Department. Housekeepers for VISN 17 average a 32 percent turnover rate. Here at South Texas, it was 37 percent. That is why it’s essential for us to find innovative solutions to minimize impact during the turnover gap.</a:t>
            </a:r>
          </a:p>
        </p:txBody>
      </p:sp>
      <p:sp>
        <p:nvSpPr>
          <p:cNvPr id="4" name="Slide Number Placeholder 3"/>
          <p:cNvSpPr>
            <a:spLocks noGrp="1"/>
          </p:cNvSpPr>
          <p:nvPr>
            <p:ph type="sldNum" sz="quarter" idx="5"/>
          </p:nvPr>
        </p:nvSpPr>
        <p:spPr/>
        <p:txBody>
          <a:bodyPr/>
          <a:lstStyle/>
          <a:p>
            <a:fld id="{4732FED3-5635-412A-AE81-3C17D2B58923}" type="slidenum">
              <a:rPr lang="en-US" smtClean="0"/>
              <a:t>2</a:t>
            </a:fld>
            <a:endParaRPr lang="en-US"/>
          </a:p>
        </p:txBody>
      </p:sp>
    </p:spTree>
    <p:extLst>
      <p:ext uri="{BB962C8B-B14F-4D97-AF65-F5344CB8AC3E}">
        <p14:creationId xmlns:p14="http://schemas.microsoft.com/office/powerpoint/2010/main" val="2796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EMS high turnover, floors were not scrubbed consistently. We were spending approximately 108,000 dollars on floor scrubbing care and it was taking 1-2 housekeepers an average of 90 minutes to clean 3,000 sq. Scope of this project will be floor care scrubbing at the Audie L. Murphy hospital.</a:t>
            </a:r>
          </a:p>
        </p:txBody>
      </p:sp>
      <p:sp>
        <p:nvSpPr>
          <p:cNvPr id="4" name="Slide Number Placeholder 3"/>
          <p:cNvSpPr>
            <a:spLocks noGrp="1"/>
          </p:cNvSpPr>
          <p:nvPr>
            <p:ph type="sldNum" sz="quarter" idx="5"/>
          </p:nvPr>
        </p:nvSpPr>
        <p:spPr/>
        <p:txBody>
          <a:bodyPr/>
          <a:lstStyle/>
          <a:p>
            <a:fld id="{4732FED3-5635-412A-AE81-3C17D2B58923}" type="slidenum">
              <a:rPr lang="en-US" smtClean="0"/>
              <a:t>3</a:t>
            </a:fld>
            <a:endParaRPr lang="en-US"/>
          </a:p>
        </p:txBody>
      </p:sp>
    </p:spTree>
    <p:extLst>
      <p:ext uri="{BB962C8B-B14F-4D97-AF65-F5344CB8AC3E}">
        <p14:creationId xmlns:p14="http://schemas.microsoft.com/office/powerpoint/2010/main" val="4163045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objectives for this project are for floors to be scrubbed consistently, increase floor cleaning coverage improve utilization of current staff levels and achieve cost savings</a:t>
            </a:r>
          </a:p>
        </p:txBody>
      </p:sp>
      <p:sp>
        <p:nvSpPr>
          <p:cNvPr id="4" name="Slide Number Placeholder 3"/>
          <p:cNvSpPr>
            <a:spLocks noGrp="1"/>
          </p:cNvSpPr>
          <p:nvPr>
            <p:ph type="sldNum" sz="quarter" idx="5"/>
          </p:nvPr>
        </p:nvSpPr>
        <p:spPr/>
        <p:txBody>
          <a:bodyPr/>
          <a:lstStyle/>
          <a:p>
            <a:fld id="{4732FED3-5635-412A-AE81-3C17D2B58923}" type="slidenum">
              <a:rPr lang="en-US" smtClean="0"/>
              <a:t>4</a:t>
            </a:fld>
            <a:endParaRPr lang="en-US"/>
          </a:p>
        </p:txBody>
      </p:sp>
    </p:spTree>
    <p:extLst>
      <p:ext uri="{BB962C8B-B14F-4D97-AF65-F5344CB8AC3E}">
        <p14:creationId xmlns:p14="http://schemas.microsoft.com/office/powerpoint/2010/main" val="1117075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10-week timeline, majority of time was spent on monetizing the cost and benefits.</a:t>
            </a:r>
          </a:p>
        </p:txBody>
      </p:sp>
      <p:sp>
        <p:nvSpPr>
          <p:cNvPr id="4" name="Slide Number Placeholder 3"/>
          <p:cNvSpPr>
            <a:spLocks noGrp="1"/>
          </p:cNvSpPr>
          <p:nvPr>
            <p:ph type="sldNum" sz="quarter" idx="5"/>
          </p:nvPr>
        </p:nvSpPr>
        <p:spPr/>
        <p:txBody>
          <a:bodyPr/>
          <a:lstStyle/>
          <a:p>
            <a:fld id="{4732FED3-5635-412A-AE81-3C17D2B58923}" type="slidenum">
              <a:rPr lang="en-US" smtClean="0"/>
              <a:t>5</a:t>
            </a:fld>
            <a:endParaRPr lang="en-US"/>
          </a:p>
        </p:txBody>
      </p:sp>
    </p:spTree>
    <p:extLst>
      <p:ext uri="{BB962C8B-B14F-4D97-AF65-F5344CB8AC3E}">
        <p14:creationId xmlns:p14="http://schemas.microsoft.com/office/powerpoint/2010/main" val="2755877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Our analysis show a higher return  on investment of 39 percent and a cost benefit ratio of 1:4 in option b discounted at 3 percent over a 5-year project. </a:t>
            </a:r>
          </a:p>
        </p:txBody>
      </p:sp>
      <p:sp>
        <p:nvSpPr>
          <p:cNvPr id="4" name="Slide Number Placeholder 3"/>
          <p:cNvSpPr>
            <a:spLocks noGrp="1"/>
          </p:cNvSpPr>
          <p:nvPr>
            <p:ph type="sldNum" sz="quarter" idx="5"/>
          </p:nvPr>
        </p:nvSpPr>
        <p:spPr/>
        <p:txBody>
          <a:bodyPr/>
          <a:lstStyle/>
          <a:p>
            <a:fld id="{4732FED3-5635-412A-AE81-3C17D2B58923}" type="slidenum">
              <a:rPr lang="en-US" smtClean="0"/>
              <a:t>6</a:t>
            </a:fld>
            <a:endParaRPr lang="en-US"/>
          </a:p>
        </p:txBody>
      </p:sp>
    </p:spTree>
    <p:extLst>
      <p:ext uri="{BB962C8B-B14F-4D97-AF65-F5344CB8AC3E}">
        <p14:creationId xmlns:p14="http://schemas.microsoft.com/office/powerpoint/2010/main" val="777780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were conducting our cost benefit analysis, we realized that there were many potential benefits we couldn’t add a monetary value to., but they added value. Therefore, we created an intangible benefits score criteria. Left side has potential benefits and right-side product specification benefits. Scoring criteria is 0-10 and all values for each benefit will be entered into decision matrix. </a:t>
            </a:r>
          </a:p>
        </p:txBody>
      </p:sp>
      <p:sp>
        <p:nvSpPr>
          <p:cNvPr id="4" name="Slide Number Placeholder 3"/>
          <p:cNvSpPr>
            <a:spLocks noGrp="1"/>
          </p:cNvSpPr>
          <p:nvPr>
            <p:ph type="sldNum" sz="quarter" idx="5"/>
          </p:nvPr>
        </p:nvSpPr>
        <p:spPr/>
        <p:txBody>
          <a:bodyPr/>
          <a:lstStyle/>
          <a:p>
            <a:fld id="{4732FED3-5635-412A-AE81-3C17D2B58923}" type="slidenum">
              <a:rPr lang="en-US" smtClean="0"/>
              <a:t>7</a:t>
            </a:fld>
            <a:endParaRPr lang="en-US"/>
          </a:p>
        </p:txBody>
      </p:sp>
    </p:spTree>
    <p:extLst>
      <p:ext uri="{BB962C8B-B14F-4D97-AF65-F5344CB8AC3E}">
        <p14:creationId xmlns:p14="http://schemas.microsoft.com/office/powerpoint/2010/main" val="2137185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created our decision matrix which is a combination of weighted and unweighted score. Most of the weight came from our cost benefit analysis. It appears battery run time, subscription based and productivity per hour were the outliers in our decision matrix. Final score of weight plus unweighted was 45 to 47. </a:t>
            </a:r>
          </a:p>
        </p:txBody>
      </p:sp>
      <p:sp>
        <p:nvSpPr>
          <p:cNvPr id="4" name="Slide Number Placeholder 3"/>
          <p:cNvSpPr>
            <a:spLocks noGrp="1"/>
          </p:cNvSpPr>
          <p:nvPr>
            <p:ph type="sldNum" sz="quarter" idx="5"/>
          </p:nvPr>
        </p:nvSpPr>
        <p:spPr/>
        <p:txBody>
          <a:bodyPr/>
          <a:lstStyle/>
          <a:p>
            <a:fld id="{4732FED3-5635-412A-AE81-3C17D2B58923}" type="slidenum">
              <a:rPr lang="en-US" smtClean="0"/>
              <a:t>8</a:t>
            </a:fld>
            <a:endParaRPr lang="en-US"/>
          </a:p>
        </p:txBody>
      </p:sp>
    </p:spTree>
    <p:extLst>
      <p:ext uri="{BB962C8B-B14F-4D97-AF65-F5344CB8AC3E}">
        <p14:creationId xmlns:p14="http://schemas.microsoft.com/office/powerpoint/2010/main" val="900581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our decision matrix, option B is more feasible. Moving forward, we will procure and use a system redesign approach to maximize our potential cost savings and potential benefits </a:t>
            </a:r>
          </a:p>
          <a:p>
            <a:r>
              <a:rPr lang="en-US" dirty="0"/>
              <a:t>Investing in this autonomous technology saves us a projection of 645 annual labor hours with 4 hours of autonomous use at 15.00 per hour totaling to 9,675 dollars. </a:t>
            </a:r>
          </a:p>
          <a:p>
            <a:endParaRPr lang="en-US" dirty="0"/>
          </a:p>
          <a:p>
            <a:r>
              <a:rPr lang="en-US" dirty="0"/>
              <a:t>This concludes my presentation. Thank you. </a:t>
            </a:r>
          </a:p>
          <a:p>
            <a:endParaRPr lang="en-US" dirty="0"/>
          </a:p>
        </p:txBody>
      </p:sp>
      <p:sp>
        <p:nvSpPr>
          <p:cNvPr id="4" name="Slide Number Placeholder 3"/>
          <p:cNvSpPr>
            <a:spLocks noGrp="1"/>
          </p:cNvSpPr>
          <p:nvPr>
            <p:ph type="sldNum" sz="quarter" idx="5"/>
          </p:nvPr>
        </p:nvSpPr>
        <p:spPr/>
        <p:txBody>
          <a:bodyPr/>
          <a:lstStyle/>
          <a:p>
            <a:fld id="{4732FED3-5635-412A-AE81-3C17D2B58923}" type="slidenum">
              <a:rPr lang="en-US" smtClean="0"/>
              <a:t>9</a:t>
            </a:fld>
            <a:endParaRPr lang="en-US"/>
          </a:p>
        </p:txBody>
      </p:sp>
    </p:spTree>
    <p:extLst>
      <p:ext uri="{BB962C8B-B14F-4D97-AF65-F5344CB8AC3E}">
        <p14:creationId xmlns:p14="http://schemas.microsoft.com/office/powerpoint/2010/main" val="2458097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95B90-59A0-804C-9C5B-C4B16CA048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254A3E-B416-1E45-879E-EAB6CC84CF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F0CE87-0582-3640-A413-57C266C68BFC}"/>
              </a:ext>
            </a:extLst>
          </p:cNvPr>
          <p:cNvSpPr>
            <a:spLocks noGrp="1"/>
          </p:cNvSpPr>
          <p:nvPr>
            <p:ph type="dt" sz="half" idx="10"/>
          </p:nvPr>
        </p:nvSpPr>
        <p:spPr/>
        <p:txBody>
          <a:bodyPr/>
          <a:lstStyle/>
          <a:p>
            <a:fld id="{3038D6E5-AEC3-0047-9E3A-1B469643094D}" type="datetimeFigureOut">
              <a:rPr lang="en-US" smtClean="0"/>
              <a:t>3/17/2021</a:t>
            </a:fld>
            <a:endParaRPr lang="en-US"/>
          </a:p>
        </p:txBody>
      </p:sp>
      <p:sp>
        <p:nvSpPr>
          <p:cNvPr id="5" name="Footer Placeholder 4">
            <a:extLst>
              <a:ext uri="{FF2B5EF4-FFF2-40B4-BE49-F238E27FC236}">
                <a16:creationId xmlns:a16="http://schemas.microsoft.com/office/drawing/2014/main" id="{E0A45A06-92E6-D54A-9E7A-927CBD7652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3A0EA3-1C03-DF41-B8ED-BEAE852C4C64}"/>
              </a:ext>
            </a:extLst>
          </p:cNvPr>
          <p:cNvSpPr>
            <a:spLocks noGrp="1"/>
          </p:cNvSpPr>
          <p:nvPr>
            <p:ph type="sldNum" sz="quarter" idx="12"/>
          </p:nvPr>
        </p:nvSpPr>
        <p:spPr/>
        <p:txBody>
          <a:bodyPr/>
          <a:lstStyle/>
          <a:p>
            <a:fld id="{95138AA9-8A05-844D-BAE1-152D4E1CDACB}" type="slidenum">
              <a:rPr lang="en-US" smtClean="0"/>
              <a:t>‹#›</a:t>
            </a:fld>
            <a:endParaRPr lang="en-US"/>
          </a:p>
        </p:txBody>
      </p:sp>
    </p:spTree>
    <p:extLst>
      <p:ext uri="{BB962C8B-B14F-4D97-AF65-F5344CB8AC3E}">
        <p14:creationId xmlns:p14="http://schemas.microsoft.com/office/powerpoint/2010/main" val="3407674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FA719-F07A-5D42-8D6F-29FDC532DD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930233-A5D2-4F4C-B711-783C2F9DD0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E164DF-A1AD-014E-8F2F-4C986C986CF6}"/>
              </a:ext>
            </a:extLst>
          </p:cNvPr>
          <p:cNvSpPr>
            <a:spLocks noGrp="1"/>
          </p:cNvSpPr>
          <p:nvPr>
            <p:ph type="dt" sz="half" idx="10"/>
          </p:nvPr>
        </p:nvSpPr>
        <p:spPr/>
        <p:txBody>
          <a:bodyPr/>
          <a:lstStyle/>
          <a:p>
            <a:fld id="{3038D6E5-AEC3-0047-9E3A-1B469643094D}" type="datetimeFigureOut">
              <a:rPr lang="en-US" smtClean="0"/>
              <a:t>3/17/2021</a:t>
            </a:fld>
            <a:endParaRPr lang="en-US"/>
          </a:p>
        </p:txBody>
      </p:sp>
      <p:sp>
        <p:nvSpPr>
          <p:cNvPr id="5" name="Footer Placeholder 4">
            <a:extLst>
              <a:ext uri="{FF2B5EF4-FFF2-40B4-BE49-F238E27FC236}">
                <a16:creationId xmlns:a16="http://schemas.microsoft.com/office/drawing/2014/main" id="{4EA7FC91-02F4-8F47-87EC-7D013D6DF1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9FACB1-B4D9-FB4A-9A54-E8D7C37081CF}"/>
              </a:ext>
            </a:extLst>
          </p:cNvPr>
          <p:cNvSpPr>
            <a:spLocks noGrp="1"/>
          </p:cNvSpPr>
          <p:nvPr>
            <p:ph type="sldNum" sz="quarter" idx="12"/>
          </p:nvPr>
        </p:nvSpPr>
        <p:spPr/>
        <p:txBody>
          <a:bodyPr/>
          <a:lstStyle/>
          <a:p>
            <a:fld id="{95138AA9-8A05-844D-BAE1-152D4E1CDACB}" type="slidenum">
              <a:rPr lang="en-US" smtClean="0"/>
              <a:t>‹#›</a:t>
            </a:fld>
            <a:endParaRPr lang="en-US"/>
          </a:p>
        </p:txBody>
      </p:sp>
    </p:spTree>
    <p:extLst>
      <p:ext uri="{BB962C8B-B14F-4D97-AF65-F5344CB8AC3E}">
        <p14:creationId xmlns:p14="http://schemas.microsoft.com/office/powerpoint/2010/main" val="27932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4A7915-A78F-1447-AABB-271EFB2CC5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A8B624-DC82-2449-86D7-FD901661EB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C4BEB-F018-3744-BDED-8DD6E9A398A7}"/>
              </a:ext>
            </a:extLst>
          </p:cNvPr>
          <p:cNvSpPr>
            <a:spLocks noGrp="1"/>
          </p:cNvSpPr>
          <p:nvPr>
            <p:ph type="dt" sz="half" idx="10"/>
          </p:nvPr>
        </p:nvSpPr>
        <p:spPr/>
        <p:txBody>
          <a:bodyPr/>
          <a:lstStyle/>
          <a:p>
            <a:fld id="{3038D6E5-AEC3-0047-9E3A-1B469643094D}" type="datetimeFigureOut">
              <a:rPr lang="en-US" smtClean="0"/>
              <a:t>3/17/2021</a:t>
            </a:fld>
            <a:endParaRPr lang="en-US"/>
          </a:p>
        </p:txBody>
      </p:sp>
      <p:sp>
        <p:nvSpPr>
          <p:cNvPr id="5" name="Footer Placeholder 4">
            <a:extLst>
              <a:ext uri="{FF2B5EF4-FFF2-40B4-BE49-F238E27FC236}">
                <a16:creationId xmlns:a16="http://schemas.microsoft.com/office/drawing/2014/main" id="{4F2A8A32-A51E-6B47-94E2-5368313D97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08D8D-E8E0-6843-A3CD-1F709B749BAD}"/>
              </a:ext>
            </a:extLst>
          </p:cNvPr>
          <p:cNvSpPr>
            <a:spLocks noGrp="1"/>
          </p:cNvSpPr>
          <p:nvPr>
            <p:ph type="sldNum" sz="quarter" idx="12"/>
          </p:nvPr>
        </p:nvSpPr>
        <p:spPr/>
        <p:txBody>
          <a:bodyPr/>
          <a:lstStyle/>
          <a:p>
            <a:fld id="{95138AA9-8A05-844D-BAE1-152D4E1CDACB}" type="slidenum">
              <a:rPr lang="en-US" smtClean="0"/>
              <a:t>‹#›</a:t>
            </a:fld>
            <a:endParaRPr lang="en-US"/>
          </a:p>
        </p:txBody>
      </p:sp>
    </p:spTree>
    <p:extLst>
      <p:ext uri="{BB962C8B-B14F-4D97-AF65-F5344CB8AC3E}">
        <p14:creationId xmlns:p14="http://schemas.microsoft.com/office/powerpoint/2010/main" val="2195987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8D4BD-CD84-2D4A-9C5E-90C4F74F61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8EC23F-BE84-C548-93B4-207851B156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BF14B0-45A0-024A-A1A4-A5421E72D5C4}"/>
              </a:ext>
            </a:extLst>
          </p:cNvPr>
          <p:cNvSpPr>
            <a:spLocks noGrp="1"/>
          </p:cNvSpPr>
          <p:nvPr>
            <p:ph type="dt" sz="half" idx="10"/>
          </p:nvPr>
        </p:nvSpPr>
        <p:spPr/>
        <p:txBody>
          <a:bodyPr/>
          <a:lstStyle/>
          <a:p>
            <a:fld id="{3038D6E5-AEC3-0047-9E3A-1B469643094D}" type="datetimeFigureOut">
              <a:rPr lang="en-US" smtClean="0"/>
              <a:t>3/17/2021</a:t>
            </a:fld>
            <a:endParaRPr lang="en-US"/>
          </a:p>
        </p:txBody>
      </p:sp>
      <p:sp>
        <p:nvSpPr>
          <p:cNvPr id="5" name="Footer Placeholder 4">
            <a:extLst>
              <a:ext uri="{FF2B5EF4-FFF2-40B4-BE49-F238E27FC236}">
                <a16:creationId xmlns:a16="http://schemas.microsoft.com/office/drawing/2014/main" id="{3EFA2584-131E-CF40-9754-FF8F0BDB4C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A5313B-4253-CF49-9A5E-76FA6D50ECA7}"/>
              </a:ext>
            </a:extLst>
          </p:cNvPr>
          <p:cNvSpPr>
            <a:spLocks noGrp="1"/>
          </p:cNvSpPr>
          <p:nvPr>
            <p:ph type="sldNum" sz="quarter" idx="12"/>
          </p:nvPr>
        </p:nvSpPr>
        <p:spPr/>
        <p:txBody>
          <a:bodyPr/>
          <a:lstStyle/>
          <a:p>
            <a:fld id="{95138AA9-8A05-844D-BAE1-152D4E1CDACB}" type="slidenum">
              <a:rPr lang="en-US" smtClean="0"/>
              <a:t>‹#›</a:t>
            </a:fld>
            <a:endParaRPr lang="en-US"/>
          </a:p>
        </p:txBody>
      </p:sp>
    </p:spTree>
    <p:extLst>
      <p:ext uri="{BB962C8B-B14F-4D97-AF65-F5344CB8AC3E}">
        <p14:creationId xmlns:p14="http://schemas.microsoft.com/office/powerpoint/2010/main" val="2950665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E44D5-DBEC-6946-BA5C-92C6311D1F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0BBA0E-9BA0-4540-9E43-1A130FDFE7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64AE8C-632A-8D4A-9A4D-806B6AF0ECC7}"/>
              </a:ext>
            </a:extLst>
          </p:cNvPr>
          <p:cNvSpPr>
            <a:spLocks noGrp="1"/>
          </p:cNvSpPr>
          <p:nvPr>
            <p:ph type="dt" sz="half" idx="10"/>
          </p:nvPr>
        </p:nvSpPr>
        <p:spPr/>
        <p:txBody>
          <a:bodyPr/>
          <a:lstStyle/>
          <a:p>
            <a:fld id="{3038D6E5-AEC3-0047-9E3A-1B469643094D}" type="datetimeFigureOut">
              <a:rPr lang="en-US" smtClean="0"/>
              <a:t>3/17/2021</a:t>
            </a:fld>
            <a:endParaRPr lang="en-US"/>
          </a:p>
        </p:txBody>
      </p:sp>
      <p:sp>
        <p:nvSpPr>
          <p:cNvPr id="5" name="Footer Placeholder 4">
            <a:extLst>
              <a:ext uri="{FF2B5EF4-FFF2-40B4-BE49-F238E27FC236}">
                <a16:creationId xmlns:a16="http://schemas.microsoft.com/office/drawing/2014/main" id="{AFF09169-698B-854D-9202-9EF35B6000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6E9963-001B-F541-A1F4-179F8C75D472}"/>
              </a:ext>
            </a:extLst>
          </p:cNvPr>
          <p:cNvSpPr>
            <a:spLocks noGrp="1"/>
          </p:cNvSpPr>
          <p:nvPr>
            <p:ph type="sldNum" sz="quarter" idx="12"/>
          </p:nvPr>
        </p:nvSpPr>
        <p:spPr/>
        <p:txBody>
          <a:bodyPr/>
          <a:lstStyle/>
          <a:p>
            <a:fld id="{95138AA9-8A05-844D-BAE1-152D4E1CDACB}" type="slidenum">
              <a:rPr lang="en-US" smtClean="0"/>
              <a:t>‹#›</a:t>
            </a:fld>
            <a:endParaRPr lang="en-US"/>
          </a:p>
        </p:txBody>
      </p:sp>
    </p:spTree>
    <p:extLst>
      <p:ext uri="{BB962C8B-B14F-4D97-AF65-F5344CB8AC3E}">
        <p14:creationId xmlns:p14="http://schemas.microsoft.com/office/powerpoint/2010/main" val="2976219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265ED-DA54-904B-8AE4-9A155C4046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7E1154-9BA1-2945-B1FC-9A43E77E19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A56C3A-8969-4047-9813-BC14F40ECC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54A5B4-8C35-3446-84A6-E0C59145CB0B}"/>
              </a:ext>
            </a:extLst>
          </p:cNvPr>
          <p:cNvSpPr>
            <a:spLocks noGrp="1"/>
          </p:cNvSpPr>
          <p:nvPr>
            <p:ph type="dt" sz="half" idx="10"/>
          </p:nvPr>
        </p:nvSpPr>
        <p:spPr/>
        <p:txBody>
          <a:bodyPr/>
          <a:lstStyle/>
          <a:p>
            <a:fld id="{3038D6E5-AEC3-0047-9E3A-1B469643094D}" type="datetimeFigureOut">
              <a:rPr lang="en-US" smtClean="0"/>
              <a:t>3/17/2021</a:t>
            </a:fld>
            <a:endParaRPr lang="en-US"/>
          </a:p>
        </p:txBody>
      </p:sp>
      <p:sp>
        <p:nvSpPr>
          <p:cNvPr id="6" name="Footer Placeholder 5">
            <a:extLst>
              <a:ext uri="{FF2B5EF4-FFF2-40B4-BE49-F238E27FC236}">
                <a16:creationId xmlns:a16="http://schemas.microsoft.com/office/drawing/2014/main" id="{FD96F902-B838-1B48-854B-04F10511D5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0FD8E9-E218-FD4A-AAD7-DA7A814B46E1}"/>
              </a:ext>
            </a:extLst>
          </p:cNvPr>
          <p:cNvSpPr>
            <a:spLocks noGrp="1"/>
          </p:cNvSpPr>
          <p:nvPr>
            <p:ph type="sldNum" sz="quarter" idx="12"/>
          </p:nvPr>
        </p:nvSpPr>
        <p:spPr/>
        <p:txBody>
          <a:bodyPr/>
          <a:lstStyle/>
          <a:p>
            <a:fld id="{95138AA9-8A05-844D-BAE1-152D4E1CDACB}" type="slidenum">
              <a:rPr lang="en-US" smtClean="0"/>
              <a:t>‹#›</a:t>
            </a:fld>
            <a:endParaRPr lang="en-US"/>
          </a:p>
        </p:txBody>
      </p:sp>
    </p:spTree>
    <p:extLst>
      <p:ext uri="{BB962C8B-B14F-4D97-AF65-F5344CB8AC3E}">
        <p14:creationId xmlns:p14="http://schemas.microsoft.com/office/powerpoint/2010/main" val="380151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0157C-8284-B643-872E-A97C5CC487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8612DD-4CCE-A843-BE90-D917CDD343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27C0F5-C599-9B4E-BBE0-95B74E9515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CCE7C2-C7CF-1F45-B4B0-07C3ED1134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65A717-5FFE-054F-88D4-63925A5D07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5AE45A-23E6-E041-B092-13F1483E4D4E}"/>
              </a:ext>
            </a:extLst>
          </p:cNvPr>
          <p:cNvSpPr>
            <a:spLocks noGrp="1"/>
          </p:cNvSpPr>
          <p:nvPr>
            <p:ph type="dt" sz="half" idx="10"/>
          </p:nvPr>
        </p:nvSpPr>
        <p:spPr/>
        <p:txBody>
          <a:bodyPr/>
          <a:lstStyle/>
          <a:p>
            <a:fld id="{3038D6E5-AEC3-0047-9E3A-1B469643094D}" type="datetimeFigureOut">
              <a:rPr lang="en-US" smtClean="0"/>
              <a:t>3/17/2021</a:t>
            </a:fld>
            <a:endParaRPr lang="en-US"/>
          </a:p>
        </p:txBody>
      </p:sp>
      <p:sp>
        <p:nvSpPr>
          <p:cNvPr id="8" name="Footer Placeholder 7">
            <a:extLst>
              <a:ext uri="{FF2B5EF4-FFF2-40B4-BE49-F238E27FC236}">
                <a16:creationId xmlns:a16="http://schemas.microsoft.com/office/drawing/2014/main" id="{B661BF6A-87B1-F34D-B7CE-5FEDC5538A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B0B42A-13C2-6B4E-8F17-20BF56927187}"/>
              </a:ext>
            </a:extLst>
          </p:cNvPr>
          <p:cNvSpPr>
            <a:spLocks noGrp="1"/>
          </p:cNvSpPr>
          <p:nvPr>
            <p:ph type="sldNum" sz="quarter" idx="12"/>
          </p:nvPr>
        </p:nvSpPr>
        <p:spPr/>
        <p:txBody>
          <a:bodyPr/>
          <a:lstStyle/>
          <a:p>
            <a:fld id="{95138AA9-8A05-844D-BAE1-152D4E1CDACB}" type="slidenum">
              <a:rPr lang="en-US" smtClean="0"/>
              <a:t>‹#›</a:t>
            </a:fld>
            <a:endParaRPr lang="en-US"/>
          </a:p>
        </p:txBody>
      </p:sp>
    </p:spTree>
    <p:extLst>
      <p:ext uri="{BB962C8B-B14F-4D97-AF65-F5344CB8AC3E}">
        <p14:creationId xmlns:p14="http://schemas.microsoft.com/office/powerpoint/2010/main" val="2598915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FEDC8-76E7-8148-9029-1AD1E4CFC6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0AC3EA-CC88-7245-AE74-7AB1823E6585}"/>
              </a:ext>
            </a:extLst>
          </p:cNvPr>
          <p:cNvSpPr>
            <a:spLocks noGrp="1"/>
          </p:cNvSpPr>
          <p:nvPr>
            <p:ph type="dt" sz="half" idx="10"/>
          </p:nvPr>
        </p:nvSpPr>
        <p:spPr/>
        <p:txBody>
          <a:bodyPr/>
          <a:lstStyle/>
          <a:p>
            <a:fld id="{3038D6E5-AEC3-0047-9E3A-1B469643094D}" type="datetimeFigureOut">
              <a:rPr lang="en-US" smtClean="0"/>
              <a:t>3/17/2021</a:t>
            </a:fld>
            <a:endParaRPr lang="en-US"/>
          </a:p>
        </p:txBody>
      </p:sp>
      <p:sp>
        <p:nvSpPr>
          <p:cNvPr id="4" name="Footer Placeholder 3">
            <a:extLst>
              <a:ext uri="{FF2B5EF4-FFF2-40B4-BE49-F238E27FC236}">
                <a16:creationId xmlns:a16="http://schemas.microsoft.com/office/drawing/2014/main" id="{3DF39EA4-8E01-3F41-99D1-8B0C414233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A8D596-3EF3-C04E-B000-2C720588458D}"/>
              </a:ext>
            </a:extLst>
          </p:cNvPr>
          <p:cNvSpPr>
            <a:spLocks noGrp="1"/>
          </p:cNvSpPr>
          <p:nvPr>
            <p:ph type="sldNum" sz="quarter" idx="12"/>
          </p:nvPr>
        </p:nvSpPr>
        <p:spPr/>
        <p:txBody>
          <a:bodyPr/>
          <a:lstStyle/>
          <a:p>
            <a:fld id="{95138AA9-8A05-844D-BAE1-152D4E1CDACB}" type="slidenum">
              <a:rPr lang="en-US" smtClean="0"/>
              <a:t>‹#›</a:t>
            </a:fld>
            <a:endParaRPr lang="en-US"/>
          </a:p>
        </p:txBody>
      </p:sp>
    </p:spTree>
    <p:extLst>
      <p:ext uri="{BB962C8B-B14F-4D97-AF65-F5344CB8AC3E}">
        <p14:creationId xmlns:p14="http://schemas.microsoft.com/office/powerpoint/2010/main" val="3085771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2AE795-1B2A-CB48-AD71-CD0408371B45}"/>
              </a:ext>
            </a:extLst>
          </p:cNvPr>
          <p:cNvSpPr>
            <a:spLocks noGrp="1"/>
          </p:cNvSpPr>
          <p:nvPr>
            <p:ph type="dt" sz="half" idx="10"/>
          </p:nvPr>
        </p:nvSpPr>
        <p:spPr/>
        <p:txBody>
          <a:bodyPr/>
          <a:lstStyle/>
          <a:p>
            <a:fld id="{3038D6E5-AEC3-0047-9E3A-1B469643094D}" type="datetimeFigureOut">
              <a:rPr lang="en-US" smtClean="0"/>
              <a:t>3/17/2021</a:t>
            </a:fld>
            <a:endParaRPr lang="en-US"/>
          </a:p>
        </p:txBody>
      </p:sp>
      <p:sp>
        <p:nvSpPr>
          <p:cNvPr id="3" name="Footer Placeholder 2">
            <a:extLst>
              <a:ext uri="{FF2B5EF4-FFF2-40B4-BE49-F238E27FC236}">
                <a16:creationId xmlns:a16="http://schemas.microsoft.com/office/drawing/2014/main" id="{248BCFD5-9205-054F-903D-8125C10E56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936749-EA55-0E4D-9E2F-E4F2C5720546}"/>
              </a:ext>
            </a:extLst>
          </p:cNvPr>
          <p:cNvSpPr>
            <a:spLocks noGrp="1"/>
          </p:cNvSpPr>
          <p:nvPr>
            <p:ph type="sldNum" sz="quarter" idx="12"/>
          </p:nvPr>
        </p:nvSpPr>
        <p:spPr/>
        <p:txBody>
          <a:bodyPr/>
          <a:lstStyle/>
          <a:p>
            <a:fld id="{95138AA9-8A05-844D-BAE1-152D4E1CDACB}" type="slidenum">
              <a:rPr lang="en-US" smtClean="0"/>
              <a:t>‹#›</a:t>
            </a:fld>
            <a:endParaRPr lang="en-US"/>
          </a:p>
        </p:txBody>
      </p:sp>
    </p:spTree>
    <p:extLst>
      <p:ext uri="{BB962C8B-B14F-4D97-AF65-F5344CB8AC3E}">
        <p14:creationId xmlns:p14="http://schemas.microsoft.com/office/powerpoint/2010/main" val="2709082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58681-530B-DB42-A303-7D506C5A2D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6F0E47-873A-B044-97AB-7D790A30A5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584950-24D8-7A45-A7E2-6362576C6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72C65F-CDC1-7D4B-883B-EDF9CC43E577}"/>
              </a:ext>
            </a:extLst>
          </p:cNvPr>
          <p:cNvSpPr>
            <a:spLocks noGrp="1"/>
          </p:cNvSpPr>
          <p:nvPr>
            <p:ph type="dt" sz="half" idx="10"/>
          </p:nvPr>
        </p:nvSpPr>
        <p:spPr/>
        <p:txBody>
          <a:bodyPr/>
          <a:lstStyle/>
          <a:p>
            <a:fld id="{3038D6E5-AEC3-0047-9E3A-1B469643094D}" type="datetimeFigureOut">
              <a:rPr lang="en-US" smtClean="0"/>
              <a:t>3/17/2021</a:t>
            </a:fld>
            <a:endParaRPr lang="en-US"/>
          </a:p>
        </p:txBody>
      </p:sp>
      <p:sp>
        <p:nvSpPr>
          <p:cNvPr id="6" name="Footer Placeholder 5">
            <a:extLst>
              <a:ext uri="{FF2B5EF4-FFF2-40B4-BE49-F238E27FC236}">
                <a16:creationId xmlns:a16="http://schemas.microsoft.com/office/drawing/2014/main" id="{0973BA3E-DACB-D74B-B5D8-9101526A7B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7F5E9E-6928-FD49-8CBC-D2BE757690F9}"/>
              </a:ext>
            </a:extLst>
          </p:cNvPr>
          <p:cNvSpPr>
            <a:spLocks noGrp="1"/>
          </p:cNvSpPr>
          <p:nvPr>
            <p:ph type="sldNum" sz="quarter" idx="12"/>
          </p:nvPr>
        </p:nvSpPr>
        <p:spPr/>
        <p:txBody>
          <a:bodyPr/>
          <a:lstStyle/>
          <a:p>
            <a:fld id="{95138AA9-8A05-844D-BAE1-152D4E1CDACB}" type="slidenum">
              <a:rPr lang="en-US" smtClean="0"/>
              <a:t>‹#›</a:t>
            </a:fld>
            <a:endParaRPr lang="en-US"/>
          </a:p>
        </p:txBody>
      </p:sp>
    </p:spTree>
    <p:extLst>
      <p:ext uri="{BB962C8B-B14F-4D97-AF65-F5344CB8AC3E}">
        <p14:creationId xmlns:p14="http://schemas.microsoft.com/office/powerpoint/2010/main" val="2624675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F4B56-1125-CD45-A71D-2F9ADF0952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CBC3BA-888D-694E-AEFE-9159BCD293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611396-A8F4-E043-A98B-32ABCA2827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F533D3-FB94-A147-A982-1F851DE0AE1F}"/>
              </a:ext>
            </a:extLst>
          </p:cNvPr>
          <p:cNvSpPr>
            <a:spLocks noGrp="1"/>
          </p:cNvSpPr>
          <p:nvPr>
            <p:ph type="dt" sz="half" idx="10"/>
          </p:nvPr>
        </p:nvSpPr>
        <p:spPr/>
        <p:txBody>
          <a:bodyPr/>
          <a:lstStyle/>
          <a:p>
            <a:fld id="{3038D6E5-AEC3-0047-9E3A-1B469643094D}" type="datetimeFigureOut">
              <a:rPr lang="en-US" smtClean="0"/>
              <a:t>3/17/2021</a:t>
            </a:fld>
            <a:endParaRPr lang="en-US"/>
          </a:p>
        </p:txBody>
      </p:sp>
      <p:sp>
        <p:nvSpPr>
          <p:cNvPr id="6" name="Footer Placeholder 5">
            <a:extLst>
              <a:ext uri="{FF2B5EF4-FFF2-40B4-BE49-F238E27FC236}">
                <a16:creationId xmlns:a16="http://schemas.microsoft.com/office/drawing/2014/main" id="{E50866A5-DF6F-0D4A-ABE0-549BF2C3D5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572672-FA6A-7A4E-A85E-FB32421B6374}"/>
              </a:ext>
            </a:extLst>
          </p:cNvPr>
          <p:cNvSpPr>
            <a:spLocks noGrp="1"/>
          </p:cNvSpPr>
          <p:nvPr>
            <p:ph type="sldNum" sz="quarter" idx="12"/>
          </p:nvPr>
        </p:nvSpPr>
        <p:spPr/>
        <p:txBody>
          <a:bodyPr/>
          <a:lstStyle/>
          <a:p>
            <a:fld id="{95138AA9-8A05-844D-BAE1-152D4E1CDACB}" type="slidenum">
              <a:rPr lang="en-US" smtClean="0"/>
              <a:t>‹#›</a:t>
            </a:fld>
            <a:endParaRPr lang="en-US"/>
          </a:p>
        </p:txBody>
      </p:sp>
    </p:spTree>
    <p:extLst>
      <p:ext uri="{BB962C8B-B14F-4D97-AF65-F5344CB8AC3E}">
        <p14:creationId xmlns:p14="http://schemas.microsoft.com/office/powerpoint/2010/main" val="2908535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3153"/>
            </a:gs>
            <a:gs pos="46000">
              <a:srgbClr val="002148"/>
            </a:gs>
            <a:gs pos="100000">
              <a:srgbClr val="001126"/>
            </a:gs>
          </a:gsLst>
          <a:path path="circle">
            <a:fillToRect r="100000" b="10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6EDFD8-EAA5-3645-A3C5-88D0792010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C16E82-58A1-0144-977C-410AD0A402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C127E5-AEBB-E645-ADA3-118D2455B8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38D6E5-AEC3-0047-9E3A-1B469643094D}" type="datetimeFigureOut">
              <a:rPr lang="en-US" smtClean="0"/>
              <a:t>3/17/2021</a:t>
            </a:fld>
            <a:endParaRPr lang="en-US"/>
          </a:p>
        </p:txBody>
      </p:sp>
      <p:sp>
        <p:nvSpPr>
          <p:cNvPr id="5" name="Footer Placeholder 4">
            <a:extLst>
              <a:ext uri="{FF2B5EF4-FFF2-40B4-BE49-F238E27FC236}">
                <a16:creationId xmlns:a16="http://schemas.microsoft.com/office/drawing/2014/main" id="{B014C649-3D2E-A44C-9426-2C55612ED1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950309-6A9B-AC45-99FA-D487E33BC1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38AA9-8A05-844D-BAE1-152D4E1CDACB}" type="slidenum">
              <a:rPr lang="en-US" smtClean="0"/>
              <a:t>‹#›</a:t>
            </a:fld>
            <a:endParaRPr lang="en-US"/>
          </a:p>
        </p:txBody>
      </p:sp>
    </p:spTree>
    <p:extLst>
      <p:ext uri="{BB962C8B-B14F-4D97-AF65-F5344CB8AC3E}">
        <p14:creationId xmlns:p14="http://schemas.microsoft.com/office/powerpoint/2010/main" val="2676003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notesSlide" Target="../notesSlides/notesSlide3.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slide" Target="slide9.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D7E3B-F106-A94A-A094-6E09F95E1677}"/>
              </a:ext>
            </a:extLst>
          </p:cNvPr>
          <p:cNvSpPr>
            <a:spLocks noGrp="1"/>
          </p:cNvSpPr>
          <p:nvPr>
            <p:ph type="title"/>
          </p:nvPr>
        </p:nvSpPr>
        <p:spPr>
          <a:xfrm>
            <a:off x="838200" y="288571"/>
            <a:ext cx="10515600" cy="2518913"/>
          </a:xfrm>
        </p:spPr>
        <p:txBody>
          <a:bodyPr>
            <a:normAutofit fontScale="90000"/>
          </a:bodyPr>
          <a:lstStyle/>
          <a:p>
            <a:pPr algn="ctr"/>
            <a:r>
              <a:rPr lang="en-US" sz="2700" b="1" spc="600" dirty="0">
                <a:solidFill>
                  <a:schemeClr val="bg1"/>
                </a:solidFill>
                <a:latin typeface="Century Gothic" panose="020B0502020202020204" pitchFamily="34" charset="0"/>
                <a:ea typeface="+mn-ea"/>
                <a:cs typeface="+mn-cs"/>
              </a:rPr>
              <a:t>IMPACT OF AUTONOMOUS TECHNOLOGY ON EMS TURN OVER : COST BENEFIT ANALYSIS</a:t>
            </a:r>
            <a:br>
              <a:rPr lang="en-US" sz="2300" b="1" spc="600" dirty="0">
                <a:solidFill>
                  <a:schemeClr val="bg1"/>
                </a:solidFill>
                <a:latin typeface="Century Gothic" panose="020B0502020202020204" pitchFamily="34" charset="0"/>
                <a:ea typeface="+mn-ea"/>
                <a:cs typeface="+mn-cs"/>
              </a:rPr>
            </a:br>
            <a:br>
              <a:rPr lang="en-US" sz="2300" b="1" spc="600" dirty="0">
                <a:solidFill>
                  <a:schemeClr val="bg1"/>
                </a:solidFill>
                <a:latin typeface="Century Gothic" panose="020B0502020202020204" pitchFamily="34" charset="0"/>
                <a:ea typeface="+mn-ea"/>
                <a:cs typeface="+mn-cs"/>
              </a:rPr>
            </a:br>
            <a:r>
              <a:rPr lang="en-US" sz="1800" b="1" spc="600" dirty="0">
                <a:solidFill>
                  <a:schemeClr val="bg1"/>
                </a:solidFill>
                <a:latin typeface="Century Gothic" panose="020B0502020202020204" pitchFamily="34" charset="0"/>
                <a:ea typeface="+mn-ea"/>
                <a:cs typeface="+mn-cs"/>
              </a:rPr>
              <a:t>GHATP: Joseph Misola, MBA </a:t>
            </a:r>
            <a:br>
              <a:rPr lang="en-US" sz="1800" b="1" spc="600" dirty="0">
                <a:solidFill>
                  <a:schemeClr val="bg1"/>
                </a:solidFill>
                <a:latin typeface="Century Gothic" panose="020B0502020202020204" pitchFamily="34" charset="0"/>
                <a:ea typeface="+mn-ea"/>
                <a:cs typeface="+mn-cs"/>
              </a:rPr>
            </a:br>
            <a:br>
              <a:rPr lang="en-US" sz="1800" b="1" spc="600" dirty="0">
                <a:solidFill>
                  <a:schemeClr val="bg1"/>
                </a:solidFill>
                <a:latin typeface="Century Gothic" panose="020B0502020202020204" pitchFamily="34" charset="0"/>
                <a:ea typeface="+mn-ea"/>
                <a:cs typeface="+mn-cs"/>
              </a:rPr>
            </a:br>
            <a:r>
              <a:rPr lang="en-US" sz="1800" b="1" spc="600" dirty="0">
                <a:solidFill>
                  <a:schemeClr val="bg1"/>
                </a:solidFill>
                <a:latin typeface="Century Gothic" panose="020B0502020202020204" pitchFamily="34" charset="0"/>
                <a:ea typeface="+mn-ea"/>
                <a:cs typeface="+mn-cs"/>
              </a:rPr>
              <a:t>Preceptor: Christopher R. Sandles MBA, FACHE  </a:t>
            </a:r>
            <a:br>
              <a:rPr lang="en-US" sz="1800" b="1" spc="600" dirty="0">
                <a:solidFill>
                  <a:schemeClr val="bg1"/>
                </a:solidFill>
                <a:latin typeface="Century Gothic" panose="020B0502020202020204" pitchFamily="34" charset="0"/>
                <a:ea typeface="+mn-ea"/>
                <a:cs typeface="+mn-cs"/>
              </a:rPr>
            </a:br>
            <a:br>
              <a:rPr lang="en-US" sz="1800" b="1" spc="600" dirty="0">
                <a:solidFill>
                  <a:schemeClr val="bg1"/>
                </a:solidFill>
                <a:latin typeface="Century Gothic" panose="020B0502020202020204" pitchFamily="34" charset="0"/>
                <a:ea typeface="+mn-ea"/>
                <a:cs typeface="+mn-cs"/>
              </a:rPr>
            </a:br>
            <a:r>
              <a:rPr lang="en-US" sz="1800" b="1" spc="600" dirty="0">
                <a:solidFill>
                  <a:schemeClr val="bg1"/>
                </a:solidFill>
                <a:latin typeface="Century Gothic" panose="020B0502020202020204" pitchFamily="34" charset="0"/>
                <a:ea typeface="+mn-ea"/>
                <a:cs typeface="+mn-cs"/>
              </a:rPr>
              <a:t>South Texas Veterans Health Care System (STVHCS)</a:t>
            </a:r>
            <a:br>
              <a:rPr lang="en-US" sz="2300" b="1" spc="600" dirty="0">
                <a:solidFill>
                  <a:schemeClr val="bg1"/>
                </a:solidFill>
                <a:latin typeface="Century Gothic" panose="020B0502020202020204" pitchFamily="34" charset="0"/>
                <a:ea typeface="+mn-ea"/>
                <a:cs typeface="+mn-cs"/>
              </a:rPr>
            </a:br>
            <a:br>
              <a:rPr lang="en-US" sz="2300" b="1" spc="600" dirty="0">
                <a:solidFill>
                  <a:schemeClr val="bg1"/>
                </a:solidFill>
                <a:latin typeface="Century Gothic" panose="020B0502020202020204" pitchFamily="34" charset="0"/>
                <a:ea typeface="+mn-ea"/>
                <a:cs typeface="+mn-cs"/>
              </a:rPr>
            </a:br>
            <a:br>
              <a:rPr lang="en-US" sz="2300" b="1" spc="600" dirty="0">
                <a:solidFill>
                  <a:srgbClr val="DCBB4F"/>
                </a:solidFill>
                <a:latin typeface="Century Gothic" panose="020B0502020202020204" pitchFamily="34" charset="0"/>
                <a:ea typeface="+mn-ea"/>
                <a:cs typeface="+mn-cs"/>
              </a:rPr>
            </a:br>
            <a:endParaRPr lang="en-US" sz="2300" b="1" spc="600" dirty="0">
              <a:solidFill>
                <a:srgbClr val="DCBB4F"/>
              </a:solidFill>
              <a:latin typeface="Century Gothic" panose="020B0502020202020204" pitchFamily="34" charset="0"/>
              <a:ea typeface="+mn-ea"/>
              <a:cs typeface="+mn-cs"/>
            </a:endParaRPr>
          </a:p>
        </p:txBody>
      </p:sp>
      <p:pic>
        <p:nvPicPr>
          <p:cNvPr id="5" name="Content Placeholder 4">
            <a:extLst>
              <a:ext uri="{FF2B5EF4-FFF2-40B4-BE49-F238E27FC236}">
                <a16:creationId xmlns:a16="http://schemas.microsoft.com/office/drawing/2014/main" id="{D7242824-5541-9741-AC6D-B94DE0140E60}"/>
              </a:ext>
            </a:extLst>
          </p:cNvPr>
          <p:cNvPicPr>
            <a:picLocks noGrp="1" noChangeAspect="1"/>
          </p:cNvPicPr>
          <p:nvPr>
            <p:ph idx="1"/>
          </p:nvPr>
        </p:nvPicPr>
        <p:blipFill>
          <a:blip r:embed="rId5"/>
          <a:stretch>
            <a:fillRect/>
          </a:stretch>
        </p:blipFill>
        <p:spPr>
          <a:xfrm>
            <a:off x="1" y="3581560"/>
            <a:ext cx="12192000" cy="3276439"/>
          </a:xfrm>
        </p:spPr>
      </p:pic>
      <p:pic>
        <p:nvPicPr>
          <p:cNvPr id="3" name="Audio 2">
            <a:hlinkClick r:id="" action="ppaction://media"/>
            <a:extLst>
              <a:ext uri="{FF2B5EF4-FFF2-40B4-BE49-F238E27FC236}">
                <a16:creationId xmlns:a16="http://schemas.microsoft.com/office/drawing/2014/main" id="{5C9E9B9B-70A1-4CE5-B1B7-6E2A7C72F22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068361216"/>
      </p:ext>
    </p:extLst>
  </p:cSld>
  <p:clrMapOvr>
    <a:masterClrMapping/>
  </p:clrMapOvr>
  <mc:AlternateContent xmlns:mc="http://schemas.openxmlformats.org/markup-compatibility/2006" xmlns:p14="http://schemas.microsoft.com/office/powerpoint/2010/main">
    <mc:Choice Requires="p14">
      <p:transition spd="slow" p14:dur="2000" advTm="14679"/>
    </mc:Choice>
    <mc:Fallback xmlns="">
      <p:transition spd="slow" advTm="146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85A32-571A-524A-894A-91EF83B6BFFB}"/>
              </a:ext>
            </a:extLst>
          </p:cNvPr>
          <p:cNvSpPr>
            <a:spLocks noGrp="1"/>
          </p:cNvSpPr>
          <p:nvPr>
            <p:ph type="title"/>
          </p:nvPr>
        </p:nvSpPr>
        <p:spPr/>
        <p:txBody>
          <a:bodyPr>
            <a:normAutofit/>
          </a:bodyPr>
          <a:lstStyle/>
          <a:p>
            <a:pPr algn="ctr"/>
            <a:r>
              <a:rPr lang="en-US" sz="3200" b="1" dirty="0">
                <a:solidFill>
                  <a:schemeClr val="bg1"/>
                </a:solidFill>
                <a:latin typeface="Century Gothic" panose="020B0502020202020204" pitchFamily="34" charset="0"/>
              </a:rPr>
              <a:t>BACKGROUND </a:t>
            </a:r>
          </a:p>
        </p:txBody>
      </p:sp>
      <p:sp>
        <p:nvSpPr>
          <p:cNvPr id="3" name="Content Placeholder 2">
            <a:extLst>
              <a:ext uri="{FF2B5EF4-FFF2-40B4-BE49-F238E27FC236}">
                <a16:creationId xmlns:a16="http://schemas.microsoft.com/office/drawing/2014/main" id="{F911C405-964D-E945-B494-46FF3C265DA6}"/>
              </a:ext>
            </a:extLst>
          </p:cNvPr>
          <p:cNvSpPr>
            <a:spLocks noGrp="1"/>
          </p:cNvSpPr>
          <p:nvPr>
            <p:ph idx="1"/>
          </p:nvPr>
        </p:nvSpPr>
        <p:spPr>
          <a:xfrm>
            <a:off x="162317" y="1812326"/>
            <a:ext cx="11867366" cy="3233347"/>
          </a:xfrm>
        </p:spPr>
        <p:txBody>
          <a:bodyPr/>
          <a:lstStyle/>
          <a:p>
            <a:pPr marL="0" indent="0" algn="ctr">
              <a:buNone/>
            </a:pPr>
            <a:r>
              <a:rPr lang="en-US" sz="1800" dirty="0">
                <a:solidFill>
                  <a:schemeClr val="bg1"/>
                </a:solidFill>
                <a:latin typeface="Century Gothic" panose="020B0502020202020204" pitchFamily="34" charset="0"/>
              </a:rPr>
              <a:t>South Texas Healthcare System recognized an opportunity with autonomous technology in the Environmental Management Service (EMS) Department. Custodial workers are difficult to hire and retain throughout the VA. Turnover data indicated that EMS had a 32% turnover rate in FY20. With modernization advances in healthcare, it’s essential to find innovative solutions and focus on efficiency where current methods are evolving.</a:t>
            </a:r>
            <a:endParaRPr lang="en-US" dirty="0"/>
          </a:p>
        </p:txBody>
      </p:sp>
      <p:sp>
        <p:nvSpPr>
          <p:cNvPr id="8" name="Parallelogram 7">
            <a:extLst>
              <a:ext uri="{FF2B5EF4-FFF2-40B4-BE49-F238E27FC236}">
                <a16:creationId xmlns:a16="http://schemas.microsoft.com/office/drawing/2014/main" id="{21F90B93-CA9D-6B42-976D-47ED8B097980}"/>
              </a:ext>
            </a:extLst>
          </p:cNvPr>
          <p:cNvSpPr/>
          <p:nvPr/>
        </p:nvSpPr>
        <p:spPr>
          <a:xfrm rot="2960725">
            <a:off x="1948509" y="278389"/>
            <a:ext cx="1177989" cy="966721"/>
          </a:xfrm>
          <a:prstGeom prst="parallelogram">
            <a:avLst>
              <a:gd name="adj" fmla="val 19410"/>
            </a:avLst>
          </a:prstGeom>
          <a:noFill/>
          <a:ln>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82963955-FF19-8F44-A4A4-5D12A1B490C6}"/>
              </a:ext>
            </a:extLst>
          </p:cNvPr>
          <p:cNvSpPr/>
          <p:nvPr/>
        </p:nvSpPr>
        <p:spPr>
          <a:xfrm rot="20890432" flipV="1">
            <a:off x="3992352" y="1256448"/>
            <a:ext cx="488910" cy="219278"/>
          </a:xfrm>
          <a:prstGeom prst="parallelogram">
            <a:avLst>
              <a:gd name="adj" fmla="val 19410"/>
            </a:avLst>
          </a:prstGeom>
          <a:noFill/>
          <a:ln>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8FD94501-292D-2941-98D7-2997DC823E2C}"/>
              </a:ext>
            </a:extLst>
          </p:cNvPr>
          <p:cNvSpPr/>
          <p:nvPr/>
        </p:nvSpPr>
        <p:spPr>
          <a:xfrm rot="15976749">
            <a:off x="7624943" y="782513"/>
            <a:ext cx="1179496" cy="967958"/>
          </a:xfrm>
          <a:prstGeom prst="parallelogram">
            <a:avLst>
              <a:gd name="adj" fmla="val 19410"/>
            </a:avLst>
          </a:prstGeom>
          <a:noFill/>
          <a:ln>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4BEED3DB-88A8-1749-9BD8-0E560DF73BEE}"/>
              </a:ext>
            </a:extLst>
          </p:cNvPr>
          <p:cNvSpPr/>
          <p:nvPr/>
        </p:nvSpPr>
        <p:spPr>
          <a:xfrm rot="20607571">
            <a:off x="11016372" y="395474"/>
            <a:ext cx="409571" cy="308027"/>
          </a:xfrm>
          <a:prstGeom prst="parallelogram">
            <a:avLst>
              <a:gd name="adj" fmla="val 19410"/>
            </a:avLst>
          </a:prstGeom>
          <a:noFill/>
          <a:ln>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4371990-4A02-5746-A956-1A735049F99E}"/>
              </a:ext>
            </a:extLst>
          </p:cNvPr>
          <p:cNvPicPr>
            <a:picLocks noChangeAspect="1"/>
          </p:cNvPicPr>
          <p:nvPr/>
        </p:nvPicPr>
        <p:blipFill>
          <a:blip r:embed="rId5"/>
          <a:stretch>
            <a:fillRect/>
          </a:stretch>
        </p:blipFill>
        <p:spPr>
          <a:xfrm>
            <a:off x="838200" y="3206168"/>
            <a:ext cx="10221227" cy="3308286"/>
          </a:xfrm>
          <a:prstGeom prst="rect">
            <a:avLst/>
          </a:prstGeom>
        </p:spPr>
      </p:pic>
      <p:pic>
        <p:nvPicPr>
          <p:cNvPr id="19" name="Audio 18">
            <a:hlinkClick r:id="" action="ppaction://media"/>
            <a:extLst>
              <a:ext uri="{FF2B5EF4-FFF2-40B4-BE49-F238E27FC236}">
                <a16:creationId xmlns:a16="http://schemas.microsoft.com/office/drawing/2014/main" id="{2B62751C-5278-4A3A-B7EF-AD2C538DCA3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434487982"/>
      </p:ext>
    </p:extLst>
  </p:cSld>
  <p:clrMapOvr>
    <a:masterClrMapping/>
  </p:clrMapOvr>
  <mc:AlternateContent xmlns:mc="http://schemas.openxmlformats.org/markup-compatibility/2006" xmlns:p14="http://schemas.microsoft.com/office/powerpoint/2010/main">
    <mc:Choice Requires="p14">
      <p:transition spd="slow" p14:dur="2000" advTm="21954"/>
    </mc:Choice>
    <mc:Fallback xmlns="">
      <p:transition spd="slow" advTm="219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5E04B-2608-484A-AD16-D8B98611A422}"/>
              </a:ext>
            </a:extLst>
          </p:cNvPr>
          <p:cNvSpPr>
            <a:spLocks noGrp="1"/>
          </p:cNvSpPr>
          <p:nvPr>
            <p:ph type="title"/>
          </p:nvPr>
        </p:nvSpPr>
        <p:spPr>
          <a:xfrm>
            <a:off x="838200" y="67300"/>
            <a:ext cx="10515600" cy="1325563"/>
          </a:xfrm>
        </p:spPr>
        <p:txBody>
          <a:bodyPr>
            <a:normAutofit/>
          </a:bodyPr>
          <a:lstStyle/>
          <a:p>
            <a:pPr algn="ctr"/>
            <a:r>
              <a:rPr lang="en-US" sz="3200" b="1" dirty="0">
                <a:solidFill>
                  <a:schemeClr val="bg1"/>
                </a:solidFill>
                <a:latin typeface="Century Gothic" panose="020B0502020202020204" pitchFamily="34" charset="0"/>
              </a:rPr>
              <a:t>BASELINE</a:t>
            </a:r>
            <a:r>
              <a:rPr lang="en-US" sz="3200" dirty="0">
                <a:solidFill>
                  <a:schemeClr val="bg1"/>
                </a:solidFill>
                <a:latin typeface="Century Gothic" panose="020B0502020202020204" pitchFamily="34" charset="0"/>
              </a:rPr>
              <a:t> </a:t>
            </a:r>
          </a:p>
        </p:txBody>
      </p:sp>
      <p:pic>
        <p:nvPicPr>
          <p:cNvPr id="8" name="Graphic 7">
            <a:extLst>
              <a:ext uri="{FF2B5EF4-FFF2-40B4-BE49-F238E27FC236}">
                <a16:creationId xmlns:a16="http://schemas.microsoft.com/office/drawing/2014/main" id="{1847ED14-DC64-8648-A060-C4B0F7E8A1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52650" y="1803400"/>
            <a:ext cx="7886700" cy="3251200"/>
          </a:xfrm>
          <a:prstGeom prst="rect">
            <a:avLst/>
          </a:prstGeom>
        </p:spPr>
      </p:pic>
      <p:sp>
        <p:nvSpPr>
          <p:cNvPr id="15" name="TextBox 14">
            <a:extLst>
              <a:ext uri="{FF2B5EF4-FFF2-40B4-BE49-F238E27FC236}">
                <a16:creationId xmlns:a16="http://schemas.microsoft.com/office/drawing/2014/main" id="{1F2FA9BE-CC5B-E84C-9C29-1F76A6D8E8BF}"/>
              </a:ext>
            </a:extLst>
          </p:cNvPr>
          <p:cNvSpPr txBox="1"/>
          <p:nvPr/>
        </p:nvSpPr>
        <p:spPr>
          <a:xfrm>
            <a:off x="1565730" y="5433101"/>
            <a:ext cx="9474200" cy="1200329"/>
          </a:xfrm>
          <a:prstGeom prst="rect">
            <a:avLst/>
          </a:prstGeom>
          <a:noFill/>
        </p:spPr>
        <p:txBody>
          <a:bodyPr wrap="square" rtlCol="0">
            <a:spAutoFit/>
          </a:bodyPr>
          <a:lstStyle/>
          <a:p>
            <a:r>
              <a:rPr lang="en-US" b="1" dirty="0">
                <a:solidFill>
                  <a:schemeClr val="bg1"/>
                </a:solidFill>
                <a:latin typeface="Century Gothic" panose="020B0502020202020204" pitchFamily="34" charset="0"/>
              </a:rPr>
              <a:t>Problem Statement: </a:t>
            </a:r>
            <a:r>
              <a:rPr lang="en-US" dirty="0">
                <a:solidFill>
                  <a:schemeClr val="bg1"/>
                </a:solidFill>
                <a:latin typeface="Century Gothic" panose="020B0502020202020204" pitchFamily="34" charset="0"/>
              </a:rPr>
              <a:t>Due to high EMS turnover, floors were not scrubbed consistently. As a result, maintaining floor care was always a finding on the Environmental Rounding reports. We will only focus on general floor care scrubbing at the Audie  L. Murphy Hospital (ALM).</a:t>
            </a:r>
          </a:p>
        </p:txBody>
      </p:sp>
      <p:pic>
        <p:nvPicPr>
          <p:cNvPr id="18" name="Picture 17">
            <a:extLst>
              <a:ext uri="{FF2B5EF4-FFF2-40B4-BE49-F238E27FC236}">
                <a16:creationId xmlns:a16="http://schemas.microsoft.com/office/drawing/2014/main" id="{91A4387A-ACF4-5A47-B611-F18B643788B6}"/>
              </a:ext>
            </a:extLst>
          </p:cNvPr>
          <p:cNvPicPr>
            <a:picLocks noChangeAspect="1"/>
          </p:cNvPicPr>
          <p:nvPr/>
        </p:nvPicPr>
        <p:blipFill>
          <a:blip r:embed="rId7"/>
          <a:stretch>
            <a:fillRect/>
          </a:stretch>
        </p:blipFill>
        <p:spPr>
          <a:xfrm>
            <a:off x="2357610" y="1123716"/>
            <a:ext cx="7337233" cy="2310022"/>
          </a:xfrm>
          <a:prstGeom prst="rect">
            <a:avLst/>
          </a:prstGeom>
        </p:spPr>
      </p:pic>
      <p:pic>
        <p:nvPicPr>
          <p:cNvPr id="21" name="Picture 20">
            <a:extLst>
              <a:ext uri="{FF2B5EF4-FFF2-40B4-BE49-F238E27FC236}">
                <a16:creationId xmlns:a16="http://schemas.microsoft.com/office/drawing/2014/main" id="{12123CB0-97A6-B74D-84F1-BFB172677CAC}"/>
              </a:ext>
            </a:extLst>
          </p:cNvPr>
          <p:cNvPicPr>
            <a:picLocks noChangeAspect="1"/>
          </p:cNvPicPr>
          <p:nvPr/>
        </p:nvPicPr>
        <p:blipFill>
          <a:blip r:embed="rId8"/>
          <a:stretch>
            <a:fillRect/>
          </a:stretch>
        </p:blipFill>
        <p:spPr>
          <a:xfrm>
            <a:off x="2027103" y="3615081"/>
            <a:ext cx="7788925" cy="1439519"/>
          </a:xfrm>
          <a:prstGeom prst="rect">
            <a:avLst/>
          </a:prstGeom>
        </p:spPr>
      </p:pic>
      <p:pic>
        <p:nvPicPr>
          <p:cNvPr id="10" name="Audio 9">
            <a:hlinkClick r:id="" action="ppaction://media"/>
            <a:extLst>
              <a:ext uri="{FF2B5EF4-FFF2-40B4-BE49-F238E27FC236}">
                <a16:creationId xmlns:a16="http://schemas.microsoft.com/office/drawing/2014/main" id="{6401DB5A-51C4-4DFB-90FC-AC81FA5DB566}"/>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850146974"/>
      </p:ext>
    </p:extLst>
  </p:cSld>
  <p:clrMapOvr>
    <a:masterClrMapping/>
  </p:clrMapOvr>
  <mc:AlternateContent xmlns:mc="http://schemas.openxmlformats.org/markup-compatibility/2006" xmlns:p14="http://schemas.microsoft.com/office/powerpoint/2010/main">
    <mc:Choice Requires="p14">
      <p:transition spd="slow" p14:dur="2000" advTm="20822"/>
    </mc:Choice>
    <mc:Fallback xmlns="">
      <p:transition spd="slow" advTm="208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EA686-D1F0-B243-9811-38B15EB47553}"/>
              </a:ext>
            </a:extLst>
          </p:cNvPr>
          <p:cNvSpPr>
            <a:spLocks noGrp="1"/>
          </p:cNvSpPr>
          <p:nvPr>
            <p:ph type="title"/>
          </p:nvPr>
        </p:nvSpPr>
        <p:spPr/>
        <p:txBody>
          <a:bodyPr>
            <a:normAutofit/>
          </a:bodyPr>
          <a:lstStyle/>
          <a:p>
            <a:pPr algn="ctr"/>
            <a:br>
              <a:rPr lang="en-US" sz="3200" b="1" dirty="0">
                <a:solidFill>
                  <a:schemeClr val="bg1"/>
                </a:solidFill>
                <a:latin typeface="Century Gothic" panose="020B0502020202020204" pitchFamily="34" charset="0"/>
              </a:rPr>
            </a:br>
            <a:r>
              <a:rPr lang="en-US" sz="3200" b="1" dirty="0">
                <a:solidFill>
                  <a:schemeClr val="bg1"/>
                </a:solidFill>
                <a:latin typeface="Century Gothic" panose="020B0502020202020204" pitchFamily="34" charset="0"/>
              </a:rPr>
              <a:t>OBJECTIVES </a:t>
            </a:r>
          </a:p>
        </p:txBody>
      </p:sp>
      <p:sp>
        <p:nvSpPr>
          <p:cNvPr id="3" name="Content Placeholder 2">
            <a:extLst>
              <a:ext uri="{FF2B5EF4-FFF2-40B4-BE49-F238E27FC236}">
                <a16:creationId xmlns:a16="http://schemas.microsoft.com/office/drawing/2014/main" id="{8AD55C2B-11C5-DE40-88BA-7E1E162FCB5B}"/>
              </a:ext>
            </a:extLst>
          </p:cNvPr>
          <p:cNvSpPr>
            <a:spLocks noGrp="1"/>
          </p:cNvSpPr>
          <p:nvPr>
            <p:ph idx="1"/>
          </p:nvPr>
        </p:nvSpPr>
        <p:spPr/>
        <p:txBody>
          <a:bodyPr/>
          <a:lstStyle/>
          <a:p>
            <a:endParaRPr lang="en-US" sz="1800" dirty="0">
              <a:solidFill>
                <a:schemeClr val="bg1"/>
              </a:solidFill>
              <a:latin typeface="Century Gothic" panose="020B0502020202020204" pitchFamily="34" charset="0"/>
            </a:endParaRPr>
          </a:p>
          <a:p>
            <a:r>
              <a:rPr lang="en-US" sz="1800" dirty="0">
                <a:solidFill>
                  <a:schemeClr val="bg1"/>
                </a:solidFill>
                <a:latin typeface="Century Gothic" panose="020B0502020202020204" pitchFamily="34" charset="0"/>
              </a:rPr>
              <a:t>Floors are scrubbed at 100% consistency on a day-to-day basis </a:t>
            </a:r>
          </a:p>
          <a:p>
            <a:r>
              <a:rPr lang="en-US" sz="1800" dirty="0">
                <a:solidFill>
                  <a:schemeClr val="bg1"/>
                </a:solidFill>
                <a:latin typeface="Century Gothic" panose="020B0502020202020204" pitchFamily="34" charset="0"/>
              </a:rPr>
              <a:t>Increase floor cleaning coverage by 30% </a:t>
            </a:r>
          </a:p>
          <a:p>
            <a:r>
              <a:rPr lang="en-US" sz="1800" dirty="0">
                <a:solidFill>
                  <a:schemeClr val="bg1"/>
                </a:solidFill>
                <a:latin typeface="Century Gothic" panose="020B0502020202020204" pitchFamily="34" charset="0"/>
              </a:rPr>
              <a:t>Improve utilization of current staff levels with supplementation of the autonomous scrubber</a:t>
            </a:r>
          </a:p>
          <a:p>
            <a:r>
              <a:rPr lang="en-US" sz="1800" dirty="0">
                <a:solidFill>
                  <a:schemeClr val="bg1"/>
                </a:solidFill>
                <a:latin typeface="Century Gothic" panose="020B0502020202020204" pitchFamily="34" charset="0"/>
              </a:rPr>
              <a:t>Achieve cost savings for Audie L. Murphy hospital</a:t>
            </a:r>
          </a:p>
          <a:p>
            <a:endParaRPr lang="en-US" sz="2400" dirty="0">
              <a:solidFill>
                <a:schemeClr val="bg1"/>
              </a:solidFill>
            </a:endParaRPr>
          </a:p>
          <a:p>
            <a:endParaRPr lang="en-US" sz="2400" dirty="0">
              <a:solidFill>
                <a:schemeClr val="bg1"/>
              </a:solidFill>
            </a:endParaRPr>
          </a:p>
          <a:p>
            <a:pPr marL="0" indent="0">
              <a:buNone/>
            </a:pPr>
            <a:endParaRPr lang="en-US" dirty="0">
              <a:solidFill>
                <a:schemeClr val="bg1"/>
              </a:solidFill>
            </a:endParaRPr>
          </a:p>
        </p:txBody>
      </p:sp>
      <p:sp>
        <p:nvSpPr>
          <p:cNvPr id="4" name="Parallelogram 3">
            <a:extLst>
              <a:ext uri="{FF2B5EF4-FFF2-40B4-BE49-F238E27FC236}">
                <a16:creationId xmlns:a16="http://schemas.microsoft.com/office/drawing/2014/main" id="{31C6ADB9-301B-6848-8A71-6CCDD8CA321C}"/>
              </a:ext>
            </a:extLst>
          </p:cNvPr>
          <p:cNvSpPr/>
          <p:nvPr/>
        </p:nvSpPr>
        <p:spPr>
          <a:xfrm rot="1424964">
            <a:off x="10497114" y="513996"/>
            <a:ext cx="372516" cy="305706"/>
          </a:xfrm>
          <a:prstGeom prst="parallelogram">
            <a:avLst>
              <a:gd name="adj" fmla="val 19410"/>
            </a:avLst>
          </a:prstGeom>
          <a:noFill/>
          <a:ln>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F6EEE72-FD7C-B24A-A603-CF8835BB90E7}"/>
              </a:ext>
            </a:extLst>
          </p:cNvPr>
          <p:cNvPicPr>
            <a:picLocks noChangeAspect="1"/>
          </p:cNvPicPr>
          <p:nvPr/>
        </p:nvPicPr>
        <p:blipFill>
          <a:blip r:embed="rId5"/>
          <a:stretch>
            <a:fillRect/>
          </a:stretch>
        </p:blipFill>
        <p:spPr>
          <a:xfrm>
            <a:off x="2082189" y="3925945"/>
            <a:ext cx="2666081" cy="2463838"/>
          </a:xfrm>
          <a:prstGeom prst="rect">
            <a:avLst/>
          </a:prstGeom>
        </p:spPr>
      </p:pic>
      <p:sp>
        <p:nvSpPr>
          <p:cNvPr id="7" name="TextBox 6">
            <a:extLst>
              <a:ext uri="{FF2B5EF4-FFF2-40B4-BE49-F238E27FC236}">
                <a16:creationId xmlns:a16="http://schemas.microsoft.com/office/drawing/2014/main" id="{580A7063-0387-FC47-ACB8-F4EAFBBF8447}"/>
              </a:ext>
            </a:extLst>
          </p:cNvPr>
          <p:cNvSpPr txBox="1"/>
          <p:nvPr/>
        </p:nvSpPr>
        <p:spPr>
          <a:xfrm>
            <a:off x="5508434" y="4858439"/>
            <a:ext cx="1024568" cy="369332"/>
          </a:xfrm>
          <a:prstGeom prst="rect">
            <a:avLst/>
          </a:prstGeom>
          <a:noFill/>
        </p:spPr>
        <p:txBody>
          <a:bodyPr wrap="square" rtlCol="0">
            <a:spAutoFit/>
          </a:bodyPr>
          <a:lstStyle/>
          <a:p>
            <a:r>
              <a:rPr lang="en-US" dirty="0">
                <a:solidFill>
                  <a:schemeClr val="bg1"/>
                </a:solidFill>
              </a:rPr>
              <a:t>VS</a:t>
            </a:r>
          </a:p>
        </p:txBody>
      </p:sp>
      <p:pic>
        <p:nvPicPr>
          <p:cNvPr id="9" name="Picture 8">
            <a:extLst>
              <a:ext uri="{FF2B5EF4-FFF2-40B4-BE49-F238E27FC236}">
                <a16:creationId xmlns:a16="http://schemas.microsoft.com/office/drawing/2014/main" id="{D957FBFC-A04B-1F4E-A6B7-BDCF30613157}"/>
              </a:ext>
            </a:extLst>
          </p:cNvPr>
          <p:cNvPicPr>
            <a:picLocks noChangeAspect="1"/>
          </p:cNvPicPr>
          <p:nvPr/>
        </p:nvPicPr>
        <p:blipFill>
          <a:blip r:embed="rId6"/>
          <a:stretch>
            <a:fillRect/>
          </a:stretch>
        </p:blipFill>
        <p:spPr>
          <a:xfrm>
            <a:off x="6334700" y="3925161"/>
            <a:ext cx="2765234" cy="2386740"/>
          </a:xfrm>
          <a:prstGeom prst="rect">
            <a:avLst/>
          </a:prstGeom>
        </p:spPr>
      </p:pic>
      <p:pic>
        <p:nvPicPr>
          <p:cNvPr id="5" name="Audio 4">
            <a:hlinkClick r:id="" action="ppaction://media"/>
            <a:extLst>
              <a:ext uri="{FF2B5EF4-FFF2-40B4-BE49-F238E27FC236}">
                <a16:creationId xmlns:a16="http://schemas.microsoft.com/office/drawing/2014/main" id="{B08C3827-0F61-4532-AF4D-5AEEBACD39F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929825919"/>
      </p:ext>
    </p:extLst>
  </p:cSld>
  <p:clrMapOvr>
    <a:masterClrMapping/>
  </p:clrMapOvr>
  <mc:AlternateContent xmlns:mc="http://schemas.openxmlformats.org/markup-compatibility/2006" xmlns:p14="http://schemas.microsoft.com/office/powerpoint/2010/main">
    <mc:Choice Requires="p14">
      <p:transition spd="slow" p14:dur="2000" advTm="12647"/>
    </mc:Choice>
    <mc:Fallback xmlns="">
      <p:transition spd="slow" advTm="126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Parallelogram 80">
            <a:extLst>
              <a:ext uri="{FF2B5EF4-FFF2-40B4-BE49-F238E27FC236}">
                <a16:creationId xmlns:a16="http://schemas.microsoft.com/office/drawing/2014/main" id="{1F324E12-E4CE-1A4B-A5D2-48AFE7A91AA4}"/>
              </a:ext>
            </a:extLst>
          </p:cNvPr>
          <p:cNvSpPr/>
          <p:nvPr/>
        </p:nvSpPr>
        <p:spPr>
          <a:xfrm rot="11880248">
            <a:off x="1092275" y="1186757"/>
            <a:ext cx="627593" cy="515037"/>
          </a:xfrm>
          <a:prstGeom prst="parallelogram">
            <a:avLst>
              <a:gd name="adj" fmla="val 19410"/>
            </a:avLst>
          </a:prstGeom>
          <a:noFill/>
          <a:ln>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Parallelogram 81">
            <a:extLst>
              <a:ext uri="{FF2B5EF4-FFF2-40B4-BE49-F238E27FC236}">
                <a16:creationId xmlns:a16="http://schemas.microsoft.com/office/drawing/2014/main" id="{8FC438DE-E7D0-1C47-9306-383E37B828BC}"/>
              </a:ext>
            </a:extLst>
          </p:cNvPr>
          <p:cNvSpPr/>
          <p:nvPr/>
        </p:nvSpPr>
        <p:spPr>
          <a:xfrm rot="1424964">
            <a:off x="7343403" y="1440233"/>
            <a:ext cx="226163" cy="185601"/>
          </a:xfrm>
          <a:prstGeom prst="parallelogram">
            <a:avLst>
              <a:gd name="adj" fmla="val 19410"/>
            </a:avLst>
          </a:prstGeom>
          <a:noFill/>
          <a:ln>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Parallelogram 82">
            <a:extLst>
              <a:ext uri="{FF2B5EF4-FFF2-40B4-BE49-F238E27FC236}">
                <a16:creationId xmlns:a16="http://schemas.microsoft.com/office/drawing/2014/main" id="{ED9A9907-2C30-9A49-AA54-2B9D815489CB}"/>
              </a:ext>
            </a:extLst>
          </p:cNvPr>
          <p:cNvSpPr/>
          <p:nvPr/>
        </p:nvSpPr>
        <p:spPr>
          <a:xfrm rot="19800000">
            <a:off x="10772" y="291655"/>
            <a:ext cx="1177989" cy="966721"/>
          </a:xfrm>
          <a:prstGeom prst="parallelogram">
            <a:avLst>
              <a:gd name="adj" fmla="val 19410"/>
            </a:avLst>
          </a:prstGeom>
          <a:noFill/>
          <a:ln>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arallelogram 83">
            <a:extLst>
              <a:ext uri="{FF2B5EF4-FFF2-40B4-BE49-F238E27FC236}">
                <a16:creationId xmlns:a16="http://schemas.microsoft.com/office/drawing/2014/main" id="{79356630-C302-174A-B53A-C63F09F18EB1}"/>
              </a:ext>
            </a:extLst>
          </p:cNvPr>
          <p:cNvSpPr/>
          <p:nvPr/>
        </p:nvSpPr>
        <p:spPr>
          <a:xfrm rot="17100000">
            <a:off x="4583841" y="46537"/>
            <a:ext cx="260222" cy="213552"/>
          </a:xfrm>
          <a:prstGeom prst="parallelogram">
            <a:avLst>
              <a:gd name="adj" fmla="val 19410"/>
            </a:avLst>
          </a:prstGeom>
          <a:noFill/>
          <a:ln>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Parallelogram 84">
            <a:extLst>
              <a:ext uri="{FF2B5EF4-FFF2-40B4-BE49-F238E27FC236}">
                <a16:creationId xmlns:a16="http://schemas.microsoft.com/office/drawing/2014/main" id="{2430B761-6BB7-F146-B5A7-5B3B05FBF4CB}"/>
              </a:ext>
            </a:extLst>
          </p:cNvPr>
          <p:cNvSpPr/>
          <p:nvPr/>
        </p:nvSpPr>
        <p:spPr>
          <a:xfrm rot="19800000">
            <a:off x="11222041" y="230033"/>
            <a:ext cx="1179496" cy="967958"/>
          </a:xfrm>
          <a:prstGeom prst="parallelogram">
            <a:avLst>
              <a:gd name="adj" fmla="val 19410"/>
            </a:avLst>
          </a:prstGeom>
          <a:noFill/>
          <a:ln>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Parallelogram 85">
            <a:extLst>
              <a:ext uri="{FF2B5EF4-FFF2-40B4-BE49-F238E27FC236}">
                <a16:creationId xmlns:a16="http://schemas.microsoft.com/office/drawing/2014/main" id="{CB4E476E-FCF4-9F49-8D3D-AC07672D76D3}"/>
              </a:ext>
            </a:extLst>
          </p:cNvPr>
          <p:cNvSpPr/>
          <p:nvPr/>
        </p:nvSpPr>
        <p:spPr>
          <a:xfrm rot="1424964">
            <a:off x="9995842" y="5312765"/>
            <a:ext cx="372516" cy="305706"/>
          </a:xfrm>
          <a:prstGeom prst="parallelogram">
            <a:avLst>
              <a:gd name="adj" fmla="val 19410"/>
            </a:avLst>
          </a:prstGeom>
          <a:noFill/>
          <a:ln>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DF62E12A-9558-4D22-B749-73BCE4DC7C22}"/>
              </a:ext>
            </a:extLst>
          </p:cNvPr>
          <p:cNvCxnSpPr>
            <a:cxnSpLocks/>
          </p:cNvCxnSpPr>
          <p:nvPr/>
        </p:nvCxnSpPr>
        <p:spPr>
          <a:xfrm flipV="1">
            <a:off x="1095952" y="2959287"/>
            <a:ext cx="10511286" cy="16547"/>
          </a:xfrm>
          <a:prstGeom prst="line">
            <a:avLst/>
          </a:prstGeom>
          <a:ln w="152400">
            <a:solidFill>
              <a:srgbClr val="E8C86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DBA87AF-B932-481B-BD69-3B488A0784AB}"/>
              </a:ext>
            </a:extLst>
          </p:cNvPr>
          <p:cNvSpPr txBox="1"/>
          <p:nvPr/>
        </p:nvSpPr>
        <p:spPr>
          <a:xfrm>
            <a:off x="2287113" y="720353"/>
            <a:ext cx="7617791" cy="1354217"/>
          </a:xfrm>
          <a:prstGeom prst="rect">
            <a:avLst/>
          </a:prstGeom>
          <a:noFill/>
        </p:spPr>
        <p:txBody>
          <a:bodyPr wrap="none" rtlCol="0">
            <a:spAutoFit/>
          </a:bodyPr>
          <a:lstStyle/>
          <a:p>
            <a:pPr algn="ctr"/>
            <a:r>
              <a:rPr lang="en-US" sz="3200" b="1" dirty="0">
                <a:solidFill>
                  <a:schemeClr val="bg1"/>
                </a:solidFill>
                <a:latin typeface="Century Gothic" panose="020B0502020202020204" pitchFamily="34" charset="0"/>
              </a:rPr>
              <a:t>TIMELINE FOR COST BENEFIT ANALYSIS </a:t>
            </a:r>
          </a:p>
          <a:p>
            <a:pPr algn="ctr"/>
            <a:r>
              <a:rPr lang="en-US" sz="2500" b="1" dirty="0">
                <a:solidFill>
                  <a:schemeClr val="bg1"/>
                </a:solidFill>
                <a:latin typeface="Century Gothic" panose="020B0502020202020204" pitchFamily="34" charset="0"/>
              </a:rPr>
              <a:t> </a:t>
            </a:r>
          </a:p>
          <a:p>
            <a:pPr algn="ctr"/>
            <a:endParaRPr lang="en-US" sz="2500" b="1" dirty="0">
              <a:solidFill>
                <a:schemeClr val="bg1"/>
              </a:solidFill>
              <a:latin typeface="Century Gothic" panose="020B0502020202020204" pitchFamily="34" charset="0"/>
            </a:endParaRPr>
          </a:p>
        </p:txBody>
      </p:sp>
      <p:sp>
        <p:nvSpPr>
          <p:cNvPr id="27" name="TextBox 26">
            <a:extLst>
              <a:ext uri="{FF2B5EF4-FFF2-40B4-BE49-F238E27FC236}">
                <a16:creationId xmlns:a16="http://schemas.microsoft.com/office/drawing/2014/main" id="{180E42F6-58D0-4357-BB0E-9F5819998540}"/>
              </a:ext>
            </a:extLst>
          </p:cNvPr>
          <p:cNvSpPr txBox="1"/>
          <p:nvPr/>
        </p:nvSpPr>
        <p:spPr>
          <a:xfrm>
            <a:off x="-81559" y="3839551"/>
            <a:ext cx="2184588" cy="462371"/>
          </a:xfrm>
          <a:prstGeom prst="rect">
            <a:avLst/>
          </a:prstGeom>
          <a:noFill/>
        </p:spPr>
        <p:txBody>
          <a:bodyPr wrap="square" rtlCol="0">
            <a:spAutoFit/>
          </a:bodyPr>
          <a:lstStyle/>
          <a:p>
            <a:pPr algn="ctr">
              <a:lnSpc>
                <a:spcPts val="1400"/>
              </a:lnSpc>
            </a:pPr>
            <a:r>
              <a:rPr lang="en-US" sz="1400" b="1" dirty="0">
                <a:solidFill>
                  <a:srgbClr val="E4C45D"/>
                </a:solidFill>
                <a:latin typeface="Century Gothic" panose="020B0502020202020204" pitchFamily="34" charset="0"/>
              </a:rPr>
              <a:t>BASE CASE </a:t>
            </a:r>
          </a:p>
          <a:p>
            <a:pPr algn="ctr">
              <a:lnSpc>
                <a:spcPts val="1400"/>
              </a:lnSpc>
            </a:pPr>
            <a:endParaRPr lang="en-US" sz="2000" b="1" dirty="0">
              <a:solidFill>
                <a:srgbClr val="E4C45D"/>
              </a:solidFill>
              <a:latin typeface="Century Gothic" panose="020B0502020202020204" pitchFamily="34" charset="0"/>
            </a:endParaRPr>
          </a:p>
        </p:txBody>
      </p:sp>
      <p:sp>
        <p:nvSpPr>
          <p:cNvPr id="32" name="TextBox 31">
            <a:extLst>
              <a:ext uri="{FF2B5EF4-FFF2-40B4-BE49-F238E27FC236}">
                <a16:creationId xmlns:a16="http://schemas.microsoft.com/office/drawing/2014/main" id="{5EB8A682-1E0B-4CD4-8450-EB31ED2DFA90}"/>
              </a:ext>
            </a:extLst>
          </p:cNvPr>
          <p:cNvSpPr txBox="1"/>
          <p:nvPr/>
        </p:nvSpPr>
        <p:spPr>
          <a:xfrm>
            <a:off x="1781242" y="3790225"/>
            <a:ext cx="2014018" cy="810478"/>
          </a:xfrm>
          <a:prstGeom prst="rect">
            <a:avLst/>
          </a:prstGeom>
          <a:noFill/>
        </p:spPr>
        <p:txBody>
          <a:bodyPr wrap="square" rtlCol="0">
            <a:spAutoFit/>
          </a:bodyPr>
          <a:lstStyle/>
          <a:p>
            <a:pPr algn="ctr">
              <a:lnSpc>
                <a:spcPts val="1400"/>
              </a:lnSpc>
            </a:pPr>
            <a:r>
              <a:rPr lang="en-US" sz="1400" b="1" dirty="0">
                <a:solidFill>
                  <a:srgbClr val="E4C45D"/>
                </a:solidFill>
                <a:latin typeface="Century Gothic" panose="020B0502020202020204" pitchFamily="34" charset="0"/>
              </a:rPr>
              <a:t>IDENTIFY AND</a:t>
            </a:r>
          </a:p>
          <a:p>
            <a:pPr algn="ctr">
              <a:lnSpc>
                <a:spcPts val="1400"/>
              </a:lnSpc>
            </a:pPr>
            <a:r>
              <a:rPr lang="en-US" sz="1400" b="1" dirty="0">
                <a:solidFill>
                  <a:srgbClr val="E4C45D"/>
                </a:solidFill>
                <a:latin typeface="Century Gothic" panose="020B0502020202020204" pitchFamily="34" charset="0"/>
              </a:rPr>
              <a:t>CATEGORIZED </a:t>
            </a:r>
          </a:p>
          <a:p>
            <a:pPr algn="ctr">
              <a:lnSpc>
                <a:spcPts val="1400"/>
              </a:lnSpc>
            </a:pPr>
            <a:r>
              <a:rPr lang="en-US" sz="1400" b="1" dirty="0">
                <a:solidFill>
                  <a:srgbClr val="E4C45D"/>
                </a:solidFill>
                <a:latin typeface="Century Gothic" panose="020B0502020202020204" pitchFamily="34" charset="0"/>
              </a:rPr>
              <a:t>COST AND </a:t>
            </a:r>
          </a:p>
          <a:p>
            <a:pPr algn="ctr">
              <a:lnSpc>
                <a:spcPts val="1400"/>
              </a:lnSpc>
            </a:pPr>
            <a:r>
              <a:rPr lang="en-US" sz="1400" b="1" dirty="0">
                <a:solidFill>
                  <a:srgbClr val="E4C45D"/>
                </a:solidFill>
                <a:latin typeface="Century Gothic" panose="020B0502020202020204" pitchFamily="34" charset="0"/>
              </a:rPr>
              <a:t>BENEFITS </a:t>
            </a:r>
          </a:p>
        </p:txBody>
      </p:sp>
      <p:sp>
        <p:nvSpPr>
          <p:cNvPr id="41" name="TextBox 40">
            <a:extLst>
              <a:ext uri="{FF2B5EF4-FFF2-40B4-BE49-F238E27FC236}">
                <a16:creationId xmlns:a16="http://schemas.microsoft.com/office/drawing/2014/main" id="{4F920B67-765B-4B91-A593-785CCE67B7D0}"/>
              </a:ext>
            </a:extLst>
          </p:cNvPr>
          <p:cNvSpPr txBox="1"/>
          <p:nvPr/>
        </p:nvSpPr>
        <p:spPr>
          <a:xfrm>
            <a:off x="3756455" y="3807341"/>
            <a:ext cx="2014018" cy="451406"/>
          </a:xfrm>
          <a:prstGeom prst="rect">
            <a:avLst/>
          </a:prstGeom>
          <a:noFill/>
        </p:spPr>
        <p:txBody>
          <a:bodyPr wrap="square" rtlCol="0">
            <a:spAutoFit/>
          </a:bodyPr>
          <a:lstStyle/>
          <a:p>
            <a:pPr algn="ctr">
              <a:lnSpc>
                <a:spcPts val="1400"/>
              </a:lnSpc>
            </a:pPr>
            <a:r>
              <a:rPr lang="en-US" sz="1400" b="1" dirty="0">
                <a:solidFill>
                  <a:srgbClr val="E4C45D"/>
                </a:solidFill>
                <a:latin typeface="Century Gothic" panose="020B0502020202020204" pitchFamily="34" charset="0"/>
              </a:rPr>
              <a:t>MONETIZE COST/BENEFITS </a:t>
            </a:r>
          </a:p>
        </p:txBody>
      </p:sp>
      <p:sp>
        <p:nvSpPr>
          <p:cNvPr id="50" name="TextBox 49">
            <a:extLst>
              <a:ext uri="{FF2B5EF4-FFF2-40B4-BE49-F238E27FC236}">
                <a16:creationId xmlns:a16="http://schemas.microsoft.com/office/drawing/2014/main" id="{73AFEEC7-1FFC-4743-ACA6-31CA474BE361}"/>
              </a:ext>
            </a:extLst>
          </p:cNvPr>
          <p:cNvSpPr txBox="1"/>
          <p:nvPr/>
        </p:nvSpPr>
        <p:spPr>
          <a:xfrm>
            <a:off x="5862182" y="3805913"/>
            <a:ext cx="2014018" cy="630942"/>
          </a:xfrm>
          <a:prstGeom prst="rect">
            <a:avLst/>
          </a:prstGeom>
          <a:noFill/>
        </p:spPr>
        <p:txBody>
          <a:bodyPr wrap="square" rtlCol="0">
            <a:spAutoFit/>
          </a:bodyPr>
          <a:lstStyle/>
          <a:p>
            <a:pPr algn="ctr">
              <a:lnSpc>
                <a:spcPts val="1400"/>
              </a:lnSpc>
            </a:pPr>
            <a:r>
              <a:rPr lang="en-US" sz="1400" b="1" dirty="0">
                <a:solidFill>
                  <a:srgbClr val="E4C45D"/>
                </a:solidFill>
                <a:latin typeface="Century Gothic" panose="020B0502020202020204" pitchFamily="34" charset="0"/>
              </a:rPr>
              <a:t>DISCOUNT COST AND BENEFIT TO COMPUTE NET PRESENT VALUE </a:t>
            </a:r>
          </a:p>
        </p:txBody>
      </p:sp>
      <p:sp>
        <p:nvSpPr>
          <p:cNvPr id="59" name="TextBox 58">
            <a:extLst>
              <a:ext uri="{FF2B5EF4-FFF2-40B4-BE49-F238E27FC236}">
                <a16:creationId xmlns:a16="http://schemas.microsoft.com/office/drawing/2014/main" id="{4B298612-EF64-4529-A0B3-F59577C6A301}"/>
              </a:ext>
            </a:extLst>
          </p:cNvPr>
          <p:cNvSpPr txBox="1"/>
          <p:nvPr/>
        </p:nvSpPr>
        <p:spPr>
          <a:xfrm>
            <a:off x="10150961" y="3820394"/>
            <a:ext cx="1986096" cy="451406"/>
          </a:xfrm>
          <a:prstGeom prst="rect">
            <a:avLst/>
          </a:prstGeom>
          <a:noFill/>
        </p:spPr>
        <p:txBody>
          <a:bodyPr wrap="square" rtlCol="0">
            <a:spAutoFit/>
          </a:bodyPr>
          <a:lstStyle/>
          <a:p>
            <a:pPr algn="ctr">
              <a:lnSpc>
                <a:spcPts val="1400"/>
              </a:lnSpc>
            </a:pPr>
            <a:r>
              <a:rPr lang="en-US" sz="1400" b="1" dirty="0">
                <a:solidFill>
                  <a:srgbClr val="E4C45D"/>
                </a:solidFill>
                <a:latin typeface="Century Gothic" panose="020B0502020202020204" pitchFamily="34" charset="0"/>
              </a:rPr>
              <a:t>MAKE RECOMMENDATION</a:t>
            </a:r>
            <a:endParaRPr lang="en-US" sz="900" b="1" dirty="0">
              <a:solidFill>
                <a:srgbClr val="E4C45D"/>
              </a:solidFill>
              <a:latin typeface="Century Gothic" panose="020B0502020202020204" pitchFamily="34" charset="0"/>
            </a:endParaRPr>
          </a:p>
        </p:txBody>
      </p:sp>
      <p:grpSp>
        <p:nvGrpSpPr>
          <p:cNvPr id="19" name="Group 18">
            <a:extLst>
              <a:ext uri="{FF2B5EF4-FFF2-40B4-BE49-F238E27FC236}">
                <a16:creationId xmlns:a16="http://schemas.microsoft.com/office/drawing/2014/main" id="{80C0D291-7E1E-4EE6-9B4B-DC9269AB35C4}"/>
              </a:ext>
            </a:extLst>
          </p:cNvPr>
          <p:cNvGrpSpPr/>
          <p:nvPr/>
        </p:nvGrpSpPr>
        <p:grpSpPr>
          <a:xfrm>
            <a:off x="350368" y="2263052"/>
            <a:ext cx="1381094" cy="1394449"/>
            <a:chOff x="6019424" y="1453097"/>
            <a:chExt cx="6111105" cy="6111105"/>
          </a:xfrm>
        </p:grpSpPr>
        <p:sp>
          <p:nvSpPr>
            <p:cNvPr id="15" name="Rectangle 14">
              <a:extLst>
                <a:ext uri="{FF2B5EF4-FFF2-40B4-BE49-F238E27FC236}">
                  <a16:creationId xmlns:a16="http://schemas.microsoft.com/office/drawing/2014/main" id="{22121E12-95B7-4533-B4D5-3387EBDC33E1}"/>
                </a:ext>
              </a:extLst>
            </p:cNvPr>
            <p:cNvSpPr/>
            <p:nvPr/>
          </p:nvSpPr>
          <p:spPr>
            <a:xfrm rot="2700000">
              <a:off x="6975742" y="2409416"/>
              <a:ext cx="4198467" cy="4198467"/>
            </a:xfrm>
            <a:prstGeom prst="roundRect">
              <a:avLst/>
            </a:prstGeom>
            <a:gradFill>
              <a:gsLst>
                <a:gs pos="0">
                  <a:srgbClr val="F6D67A"/>
                </a:gs>
                <a:gs pos="100000">
                  <a:srgbClr val="C6A52C"/>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FEBCF10-3363-4944-A91B-8F607BC01F6B}"/>
                </a:ext>
              </a:extLst>
            </p:cNvPr>
            <p:cNvSpPr/>
            <p:nvPr/>
          </p:nvSpPr>
          <p:spPr>
            <a:xfrm rot="2700000">
              <a:off x="6695705" y="2129378"/>
              <a:ext cx="4758543" cy="4758543"/>
            </a:xfrm>
            <a:prstGeom prst="roundRect">
              <a:avLst/>
            </a:prstGeom>
            <a:noFill/>
            <a:ln>
              <a:solidFill>
                <a:srgbClr val="F0D07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BC1BD69-2D41-4587-A800-DF9955280724}"/>
                </a:ext>
              </a:extLst>
            </p:cNvPr>
            <p:cNvSpPr/>
            <p:nvPr/>
          </p:nvSpPr>
          <p:spPr>
            <a:xfrm rot="2700000">
              <a:off x="6388219" y="1821892"/>
              <a:ext cx="5373515" cy="5373515"/>
            </a:xfrm>
            <a:prstGeom prst="roundRect">
              <a:avLst/>
            </a:prstGeom>
            <a:noFill/>
            <a:ln>
              <a:solidFill>
                <a:srgbClr val="F0D07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4BF44A4-1210-492F-9BB4-A137CD9334CE}"/>
                </a:ext>
              </a:extLst>
            </p:cNvPr>
            <p:cNvSpPr/>
            <p:nvPr/>
          </p:nvSpPr>
          <p:spPr>
            <a:xfrm rot="2700000">
              <a:off x="6019424" y="1453097"/>
              <a:ext cx="6111105" cy="6111105"/>
            </a:xfrm>
            <a:prstGeom prst="roundRect">
              <a:avLst/>
            </a:prstGeom>
            <a:noFill/>
            <a:ln>
              <a:solidFill>
                <a:srgbClr val="F0D070">
                  <a:alpha val="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3F81A02B-C190-4851-95DD-9C9DD681A777}"/>
              </a:ext>
            </a:extLst>
          </p:cNvPr>
          <p:cNvSpPr txBox="1"/>
          <p:nvPr/>
        </p:nvSpPr>
        <p:spPr>
          <a:xfrm>
            <a:off x="465515" y="2765469"/>
            <a:ext cx="1016625" cy="369332"/>
          </a:xfrm>
          <a:prstGeom prst="rect">
            <a:avLst/>
          </a:prstGeom>
          <a:noFill/>
        </p:spPr>
        <p:txBody>
          <a:bodyPr wrap="none" rtlCol="0" anchor="ctr" anchorCtr="0">
            <a:spAutoFit/>
          </a:bodyPr>
          <a:lstStyle/>
          <a:p>
            <a:pPr algn="ctr"/>
            <a:r>
              <a:rPr lang="en-US" b="1" dirty="0">
                <a:solidFill>
                  <a:srgbClr val="00294E"/>
                </a:solidFill>
                <a:latin typeface="Century Gothic" panose="020B0502020202020204" pitchFamily="34" charset="0"/>
              </a:rPr>
              <a:t>Week 1</a:t>
            </a:r>
          </a:p>
        </p:txBody>
      </p:sp>
      <p:grpSp>
        <p:nvGrpSpPr>
          <p:cNvPr id="34" name="Group 33">
            <a:extLst>
              <a:ext uri="{FF2B5EF4-FFF2-40B4-BE49-F238E27FC236}">
                <a16:creationId xmlns:a16="http://schemas.microsoft.com/office/drawing/2014/main" id="{7DBB7910-C879-4731-9354-06466A23E277}"/>
              </a:ext>
            </a:extLst>
          </p:cNvPr>
          <p:cNvGrpSpPr/>
          <p:nvPr/>
        </p:nvGrpSpPr>
        <p:grpSpPr>
          <a:xfrm>
            <a:off x="2065879" y="2267633"/>
            <a:ext cx="1411471" cy="1437470"/>
            <a:chOff x="6019424" y="1453097"/>
            <a:chExt cx="6111105" cy="6111105"/>
          </a:xfrm>
        </p:grpSpPr>
        <p:sp>
          <p:nvSpPr>
            <p:cNvPr id="36" name="Rectangle 35">
              <a:extLst>
                <a:ext uri="{FF2B5EF4-FFF2-40B4-BE49-F238E27FC236}">
                  <a16:creationId xmlns:a16="http://schemas.microsoft.com/office/drawing/2014/main" id="{EBB55426-769F-4908-8150-B34AAEDCBB75}"/>
                </a:ext>
              </a:extLst>
            </p:cNvPr>
            <p:cNvSpPr/>
            <p:nvPr/>
          </p:nvSpPr>
          <p:spPr>
            <a:xfrm rot="2700000">
              <a:off x="6975742" y="2409416"/>
              <a:ext cx="4198467" cy="4198467"/>
            </a:xfrm>
            <a:prstGeom prst="roundRect">
              <a:avLst/>
            </a:prstGeom>
            <a:gradFill>
              <a:gsLst>
                <a:gs pos="0">
                  <a:srgbClr val="F6D67A"/>
                </a:gs>
                <a:gs pos="100000">
                  <a:srgbClr val="C6A52C"/>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58B9ED1-1604-4FE2-A3DB-6A0A3A7AB849}"/>
                </a:ext>
              </a:extLst>
            </p:cNvPr>
            <p:cNvSpPr/>
            <p:nvPr/>
          </p:nvSpPr>
          <p:spPr>
            <a:xfrm rot="2700000">
              <a:off x="6695705" y="2129378"/>
              <a:ext cx="4758543" cy="4758543"/>
            </a:xfrm>
            <a:prstGeom prst="roundRect">
              <a:avLst/>
            </a:prstGeom>
            <a:noFill/>
            <a:ln>
              <a:solidFill>
                <a:srgbClr val="F0D07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36607D7-A073-484B-91FD-A925B9975FBF}"/>
                </a:ext>
              </a:extLst>
            </p:cNvPr>
            <p:cNvSpPr/>
            <p:nvPr/>
          </p:nvSpPr>
          <p:spPr>
            <a:xfrm rot="2700000">
              <a:off x="6388219" y="1821892"/>
              <a:ext cx="5373515" cy="5373515"/>
            </a:xfrm>
            <a:prstGeom prst="roundRect">
              <a:avLst/>
            </a:prstGeom>
            <a:noFill/>
            <a:ln>
              <a:solidFill>
                <a:srgbClr val="F0D07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784063E-B6D4-48F0-AD68-CFE9A6A79A65}"/>
                </a:ext>
              </a:extLst>
            </p:cNvPr>
            <p:cNvSpPr/>
            <p:nvPr/>
          </p:nvSpPr>
          <p:spPr>
            <a:xfrm rot="2700000">
              <a:off x="6019424" y="1453097"/>
              <a:ext cx="6111105" cy="6111105"/>
            </a:xfrm>
            <a:prstGeom prst="roundRect">
              <a:avLst/>
            </a:prstGeom>
            <a:noFill/>
            <a:ln>
              <a:solidFill>
                <a:srgbClr val="F0D070">
                  <a:alpha val="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B41327E0-9797-40A2-8A97-31380B8C903B}"/>
              </a:ext>
            </a:extLst>
          </p:cNvPr>
          <p:cNvSpPr txBox="1"/>
          <p:nvPr/>
        </p:nvSpPr>
        <p:spPr>
          <a:xfrm>
            <a:off x="2199090" y="2774621"/>
            <a:ext cx="1016625" cy="369332"/>
          </a:xfrm>
          <a:prstGeom prst="rect">
            <a:avLst/>
          </a:prstGeom>
          <a:noFill/>
        </p:spPr>
        <p:txBody>
          <a:bodyPr wrap="none" rtlCol="0" anchor="ctr" anchorCtr="0">
            <a:spAutoFit/>
          </a:bodyPr>
          <a:lstStyle/>
          <a:p>
            <a:pPr algn="ctr"/>
            <a:r>
              <a:rPr lang="en-US" b="1" dirty="0">
                <a:solidFill>
                  <a:srgbClr val="00294E"/>
                </a:solidFill>
                <a:latin typeface="Century Gothic" panose="020B0502020202020204" pitchFamily="34" charset="0"/>
              </a:rPr>
              <a:t>Week 2</a:t>
            </a:r>
          </a:p>
        </p:txBody>
      </p:sp>
      <p:grpSp>
        <p:nvGrpSpPr>
          <p:cNvPr id="43" name="Group 42">
            <a:extLst>
              <a:ext uri="{FF2B5EF4-FFF2-40B4-BE49-F238E27FC236}">
                <a16:creationId xmlns:a16="http://schemas.microsoft.com/office/drawing/2014/main" id="{36A8A5E8-32A3-4646-AA9B-E4AE9D087B0C}"/>
              </a:ext>
            </a:extLst>
          </p:cNvPr>
          <p:cNvGrpSpPr/>
          <p:nvPr/>
        </p:nvGrpSpPr>
        <p:grpSpPr>
          <a:xfrm>
            <a:off x="4143005" y="2268437"/>
            <a:ext cx="1440439" cy="1429064"/>
            <a:chOff x="6019424" y="1453097"/>
            <a:chExt cx="6111105" cy="6111105"/>
          </a:xfrm>
        </p:grpSpPr>
        <p:sp>
          <p:nvSpPr>
            <p:cNvPr id="45" name="Rectangle 44">
              <a:extLst>
                <a:ext uri="{FF2B5EF4-FFF2-40B4-BE49-F238E27FC236}">
                  <a16:creationId xmlns:a16="http://schemas.microsoft.com/office/drawing/2014/main" id="{95D99F06-EF24-4F49-9BAC-7DE8C1BE2A54}"/>
                </a:ext>
              </a:extLst>
            </p:cNvPr>
            <p:cNvSpPr/>
            <p:nvPr/>
          </p:nvSpPr>
          <p:spPr>
            <a:xfrm rot="2700000">
              <a:off x="6975742" y="2409416"/>
              <a:ext cx="4198467" cy="4198467"/>
            </a:xfrm>
            <a:prstGeom prst="roundRect">
              <a:avLst/>
            </a:prstGeom>
            <a:gradFill>
              <a:gsLst>
                <a:gs pos="0">
                  <a:srgbClr val="F6D67A"/>
                </a:gs>
                <a:gs pos="100000">
                  <a:srgbClr val="C6A52C"/>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93D8A8DE-B713-45D3-9973-506ACBA5CC59}"/>
                </a:ext>
              </a:extLst>
            </p:cNvPr>
            <p:cNvSpPr/>
            <p:nvPr/>
          </p:nvSpPr>
          <p:spPr>
            <a:xfrm rot="2700000">
              <a:off x="6695706" y="2129380"/>
              <a:ext cx="4758542" cy="4758544"/>
            </a:xfrm>
            <a:prstGeom prst="roundRect">
              <a:avLst/>
            </a:prstGeom>
            <a:noFill/>
            <a:ln>
              <a:solidFill>
                <a:srgbClr val="F0D07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2DB05C4-64CD-4D8D-ADDC-43ED5F02F564}"/>
                </a:ext>
              </a:extLst>
            </p:cNvPr>
            <p:cNvSpPr/>
            <p:nvPr/>
          </p:nvSpPr>
          <p:spPr>
            <a:xfrm rot="2700000">
              <a:off x="6388219" y="1821892"/>
              <a:ext cx="5373515" cy="5373515"/>
            </a:xfrm>
            <a:prstGeom prst="roundRect">
              <a:avLst/>
            </a:prstGeom>
            <a:noFill/>
            <a:ln>
              <a:solidFill>
                <a:srgbClr val="F0D07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E8C867C-DAE4-487D-98C7-BD4D6F809D11}"/>
                </a:ext>
              </a:extLst>
            </p:cNvPr>
            <p:cNvSpPr/>
            <p:nvPr/>
          </p:nvSpPr>
          <p:spPr>
            <a:xfrm rot="2700000">
              <a:off x="6019424" y="1453097"/>
              <a:ext cx="6111105" cy="6111105"/>
            </a:xfrm>
            <a:prstGeom prst="roundRect">
              <a:avLst/>
            </a:prstGeom>
            <a:noFill/>
            <a:ln>
              <a:solidFill>
                <a:srgbClr val="F0D070">
                  <a:alpha val="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7AFB0867-0C12-4DB8-8824-484BC5F3733E}"/>
              </a:ext>
            </a:extLst>
          </p:cNvPr>
          <p:cNvSpPr txBox="1"/>
          <p:nvPr/>
        </p:nvSpPr>
        <p:spPr>
          <a:xfrm>
            <a:off x="4101669" y="2791168"/>
            <a:ext cx="1459699" cy="369332"/>
          </a:xfrm>
          <a:prstGeom prst="rect">
            <a:avLst/>
          </a:prstGeom>
          <a:noFill/>
        </p:spPr>
        <p:txBody>
          <a:bodyPr wrap="square" rtlCol="0" anchor="ctr" anchorCtr="0">
            <a:spAutoFit/>
          </a:bodyPr>
          <a:lstStyle/>
          <a:p>
            <a:pPr algn="ctr"/>
            <a:r>
              <a:rPr lang="en-US" b="1" dirty="0">
                <a:solidFill>
                  <a:srgbClr val="00294E"/>
                </a:solidFill>
                <a:latin typeface="Century Gothic" panose="020B0502020202020204" pitchFamily="34" charset="0"/>
              </a:rPr>
              <a:t>Weeks 3 -7</a:t>
            </a:r>
          </a:p>
        </p:txBody>
      </p:sp>
      <p:grpSp>
        <p:nvGrpSpPr>
          <p:cNvPr id="52" name="Group 51">
            <a:extLst>
              <a:ext uri="{FF2B5EF4-FFF2-40B4-BE49-F238E27FC236}">
                <a16:creationId xmlns:a16="http://schemas.microsoft.com/office/drawing/2014/main" id="{73DDDA75-8C51-4C07-BBC2-3F3448EBD0CB}"/>
              </a:ext>
            </a:extLst>
          </p:cNvPr>
          <p:cNvGrpSpPr/>
          <p:nvPr/>
        </p:nvGrpSpPr>
        <p:grpSpPr>
          <a:xfrm>
            <a:off x="6185661" y="2293973"/>
            <a:ext cx="1432602" cy="1365588"/>
            <a:chOff x="6019424" y="1453097"/>
            <a:chExt cx="6111105" cy="6111105"/>
          </a:xfrm>
        </p:grpSpPr>
        <p:sp>
          <p:nvSpPr>
            <p:cNvPr id="54" name="Rectangle 53">
              <a:extLst>
                <a:ext uri="{FF2B5EF4-FFF2-40B4-BE49-F238E27FC236}">
                  <a16:creationId xmlns:a16="http://schemas.microsoft.com/office/drawing/2014/main" id="{5CFFCE92-35BF-4D3C-AB6E-BC57C69ECE8B}"/>
                </a:ext>
              </a:extLst>
            </p:cNvPr>
            <p:cNvSpPr/>
            <p:nvPr/>
          </p:nvSpPr>
          <p:spPr>
            <a:xfrm rot="2700000">
              <a:off x="6975742" y="2409416"/>
              <a:ext cx="4198467" cy="4198467"/>
            </a:xfrm>
            <a:prstGeom prst="roundRect">
              <a:avLst/>
            </a:prstGeom>
            <a:gradFill>
              <a:gsLst>
                <a:gs pos="0">
                  <a:srgbClr val="F6D67A"/>
                </a:gs>
                <a:gs pos="100000">
                  <a:srgbClr val="C6A52C"/>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3D825B4E-5DA9-4D78-A648-88FE019DB638}"/>
                </a:ext>
              </a:extLst>
            </p:cNvPr>
            <p:cNvSpPr/>
            <p:nvPr/>
          </p:nvSpPr>
          <p:spPr>
            <a:xfrm rot="2700000">
              <a:off x="6695705" y="2129378"/>
              <a:ext cx="4758543" cy="4758543"/>
            </a:xfrm>
            <a:prstGeom prst="roundRect">
              <a:avLst/>
            </a:prstGeom>
            <a:noFill/>
            <a:ln>
              <a:solidFill>
                <a:srgbClr val="F0D07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8267B87-7FCA-49D6-8241-F40BF2D3AFB7}"/>
                </a:ext>
              </a:extLst>
            </p:cNvPr>
            <p:cNvSpPr/>
            <p:nvPr/>
          </p:nvSpPr>
          <p:spPr>
            <a:xfrm rot="2700000">
              <a:off x="6388219" y="1821892"/>
              <a:ext cx="5373515" cy="5373515"/>
            </a:xfrm>
            <a:prstGeom prst="roundRect">
              <a:avLst/>
            </a:prstGeom>
            <a:noFill/>
            <a:ln>
              <a:solidFill>
                <a:srgbClr val="F0D07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1DCCBCC4-9913-40A4-863A-E5FB98A461AC}"/>
                </a:ext>
              </a:extLst>
            </p:cNvPr>
            <p:cNvSpPr/>
            <p:nvPr/>
          </p:nvSpPr>
          <p:spPr>
            <a:xfrm rot="2700000">
              <a:off x="6019424" y="1453097"/>
              <a:ext cx="6111105" cy="6111105"/>
            </a:xfrm>
            <a:prstGeom prst="roundRect">
              <a:avLst/>
            </a:prstGeom>
            <a:noFill/>
            <a:ln>
              <a:solidFill>
                <a:srgbClr val="F0D070">
                  <a:alpha val="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91EE75EF-512A-4A89-B919-2E3C0B2F6443}"/>
              </a:ext>
            </a:extLst>
          </p:cNvPr>
          <p:cNvSpPr txBox="1"/>
          <p:nvPr/>
        </p:nvSpPr>
        <p:spPr>
          <a:xfrm>
            <a:off x="6341662" y="2744314"/>
            <a:ext cx="1016625" cy="369332"/>
          </a:xfrm>
          <a:prstGeom prst="rect">
            <a:avLst/>
          </a:prstGeom>
          <a:noFill/>
        </p:spPr>
        <p:txBody>
          <a:bodyPr wrap="none" rtlCol="0" anchor="ctr" anchorCtr="0">
            <a:spAutoFit/>
          </a:bodyPr>
          <a:lstStyle/>
          <a:p>
            <a:pPr algn="ctr"/>
            <a:r>
              <a:rPr lang="en-US" b="1" dirty="0">
                <a:solidFill>
                  <a:srgbClr val="00294E"/>
                </a:solidFill>
                <a:latin typeface="Century Gothic" panose="020B0502020202020204" pitchFamily="34" charset="0"/>
              </a:rPr>
              <a:t>Week 8	</a:t>
            </a:r>
          </a:p>
        </p:txBody>
      </p:sp>
      <p:grpSp>
        <p:nvGrpSpPr>
          <p:cNvPr id="61" name="Group 60">
            <a:extLst>
              <a:ext uri="{FF2B5EF4-FFF2-40B4-BE49-F238E27FC236}">
                <a16:creationId xmlns:a16="http://schemas.microsoft.com/office/drawing/2014/main" id="{E3AEBFA5-2090-4273-A90A-4E889E261D96}"/>
              </a:ext>
            </a:extLst>
          </p:cNvPr>
          <p:cNvGrpSpPr/>
          <p:nvPr/>
        </p:nvGrpSpPr>
        <p:grpSpPr>
          <a:xfrm>
            <a:off x="8334439" y="2238393"/>
            <a:ext cx="1500055" cy="1414671"/>
            <a:chOff x="6019424" y="1453097"/>
            <a:chExt cx="6111105" cy="6111105"/>
          </a:xfrm>
        </p:grpSpPr>
        <p:sp>
          <p:nvSpPr>
            <p:cNvPr id="63" name="Rectangle 62">
              <a:extLst>
                <a:ext uri="{FF2B5EF4-FFF2-40B4-BE49-F238E27FC236}">
                  <a16:creationId xmlns:a16="http://schemas.microsoft.com/office/drawing/2014/main" id="{00282CE5-17BC-4C87-9157-159FD2A52EE4}"/>
                </a:ext>
              </a:extLst>
            </p:cNvPr>
            <p:cNvSpPr/>
            <p:nvPr/>
          </p:nvSpPr>
          <p:spPr>
            <a:xfrm rot="2700000">
              <a:off x="6975742" y="2409416"/>
              <a:ext cx="4198467" cy="4198467"/>
            </a:xfrm>
            <a:prstGeom prst="roundRect">
              <a:avLst/>
            </a:prstGeom>
            <a:gradFill>
              <a:gsLst>
                <a:gs pos="0">
                  <a:srgbClr val="F6D67A"/>
                </a:gs>
                <a:gs pos="100000">
                  <a:srgbClr val="C6A52C"/>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55F3D375-523C-49BE-A507-D93114F97641}"/>
                </a:ext>
              </a:extLst>
            </p:cNvPr>
            <p:cNvSpPr/>
            <p:nvPr/>
          </p:nvSpPr>
          <p:spPr>
            <a:xfrm rot="2700000">
              <a:off x="6695705" y="2129378"/>
              <a:ext cx="4758543" cy="4758543"/>
            </a:xfrm>
            <a:prstGeom prst="roundRect">
              <a:avLst/>
            </a:prstGeom>
            <a:noFill/>
            <a:ln>
              <a:solidFill>
                <a:srgbClr val="F0D07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4EDDEEF0-4244-42AA-A292-835B901D37BC}"/>
                </a:ext>
              </a:extLst>
            </p:cNvPr>
            <p:cNvSpPr/>
            <p:nvPr/>
          </p:nvSpPr>
          <p:spPr>
            <a:xfrm rot="2700000">
              <a:off x="6388219" y="1821892"/>
              <a:ext cx="5373515" cy="5373515"/>
            </a:xfrm>
            <a:prstGeom prst="roundRect">
              <a:avLst/>
            </a:prstGeom>
            <a:noFill/>
            <a:ln>
              <a:solidFill>
                <a:srgbClr val="F0D07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75EA7DA-47CA-423A-9849-A60060582C61}"/>
                </a:ext>
              </a:extLst>
            </p:cNvPr>
            <p:cNvSpPr/>
            <p:nvPr/>
          </p:nvSpPr>
          <p:spPr>
            <a:xfrm rot="2700000">
              <a:off x="6019424" y="1453097"/>
              <a:ext cx="6111105" cy="6111105"/>
            </a:xfrm>
            <a:prstGeom prst="roundRect">
              <a:avLst/>
            </a:prstGeom>
            <a:noFill/>
            <a:ln>
              <a:solidFill>
                <a:srgbClr val="F0D070">
                  <a:alpha val="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4D2A426F-4A0D-498A-BF54-C5CBF21D8BA9}"/>
              </a:ext>
            </a:extLst>
          </p:cNvPr>
          <p:cNvSpPr txBox="1"/>
          <p:nvPr/>
        </p:nvSpPr>
        <p:spPr>
          <a:xfrm>
            <a:off x="8550689" y="2768200"/>
            <a:ext cx="1016625" cy="369332"/>
          </a:xfrm>
          <a:prstGeom prst="rect">
            <a:avLst/>
          </a:prstGeom>
          <a:noFill/>
        </p:spPr>
        <p:txBody>
          <a:bodyPr wrap="none" rtlCol="0" anchor="ctr" anchorCtr="0">
            <a:spAutoFit/>
          </a:bodyPr>
          <a:lstStyle/>
          <a:p>
            <a:pPr algn="ctr"/>
            <a:r>
              <a:rPr lang="en-US" b="1" dirty="0">
                <a:solidFill>
                  <a:srgbClr val="00294E"/>
                </a:solidFill>
                <a:latin typeface="Century Gothic" panose="020B0502020202020204" pitchFamily="34" charset="0"/>
              </a:rPr>
              <a:t>Week 9	</a:t>
            </a:r>
          </a:p>
        </p:txBody>
      </p:sp>
      <p:sp>
        <p:nvSpPr>
          <p:cNvPr id="87" name="TextBox 86">
            <a:extLst>
              <a:ext uri="{FF2B5EF4-FFF2-40B4-BE49-F238E27FC236}">
                <a16:creationId xmlns:a16="http://schemas.microsoft.com/office/drawing/2014/main" id="{D1A994CE-E348-0343-AA67-D02C6BCC6D6A}"/>
              </a:ext>
            </a:extLst>
          </p:cNvPr>
          <p:cNvSpPr txBox="1"/>
          <p:nvPr/>
        </p:nvSpPr>
        <p:spPr>
          <a:xfrm>
            <a:off x="-56916" y="4111904"/>
            <a:ext cx="2028383" cy="1643720"/>
          </a:xfrm>
          <a:prstGeom prst="rect">
            <a:avLst/>
          </a:prstGeom>
          <a:noFill/>
        </p:spPr>
        <p:txBody>
          <a:bodyPr wrap="square" rtlCol="0">
            <a:spAutoFit/>
          </a:bodyPr>
          <a:lstStyle/>
          <a:p>
            <a:pPr marL="171450" indent="-171450" algn="ctr">
              <a:lnSpc>
                <a:spcPct val="150000"/>
              </a:lnSpc>
              <a:spcBef>
                <a:spcPts val="600"/>
              </a:spcBef>
              <a:buFont typeface="Arial" panose="020B0604020202020204" pitchFamily="34" charset="0"/>
              <a:buChar char="•"/>
            </a:pPr>
            <a:r>
              <a:rPr lang="en-US" sz="1050" dirty="0">
                <a:solidFill>
                  <a:schemeClr val="bg1"/>
                </a:solidFill>
                <a:latin typeface="Century Gothic" panose="020B0502020202020204" pitchFamily="34" charset="0"/>
              </a:rPr>
              <a:t>Conduct time study </a:t>
            </a:r>
          </a:p>
          <a:p>
            <a:pPr marL="171450" indent="-171450" algn="ctr">
              <a:lnSpc>
                <a:spcPct val="150000"/>
              </a:lnSpc>
              <a:spcBef>
                <a:spcPts val="600"/>
              </a:spcBef>
              <a:buFont typeface="Arial" panose="020B0604020202020204" pitchFamily="34" charset="0"/>
              <a:buChar char="•"/>
            </a:pPr>
            <a:r>
              <a:rPr lang="en-US" sz="1050" dirty="0">
                <a:solidFill>
                  <a:schemeClr val="bg1"/>
                </a:solidFill>
                <a:latin typeface="Century Gothic" panose="020B0502020202020204" pitchFamily="34" charset="0"/>
              </a:rPr>
              <a:t>Analyze pyramid analytic reports </a:t>
            </a:r>
          </a:p>
          <a:p>
            <a:pPr marL="171450" indent="-171450" algn="ctr">
              <a:lnSpc>
                <a:spcPts val="1400"/>
              </a:lnSpc>
              <a:spcBef>
                <a:spcPts val="600"/>
              </a:spcBef>
              <a:buFont typeface="Arial" panose="020B0604020202020204" pitchFamily="34" charset="0"/>
              <a:buChar char="•"/>
            </a:pPr>
            <a:r>
              <a:rPr lang="en-US" sz="1050" dirty="0">
                <a:solidFill>
                  <a:schemeClr val="bg1"/>
                </a:solidFill>
                <a:latin typeface="Century Gothic" panose="020B0502020202020204" pitchFamily="34" charset="0"/>
              </a:rPr>
              <a:t>Determine scope </a:t>
            </a:r>
          </a:p>
          <a:p>
            <a:pPr marL="171450" indent="-171450" algn="ctr">
              <a:lnSpc>
                <a:spcPts val="1400"/>
              </a:lnSpc>
              <a:spcBef>
                <a:spcPts val="600"/>
              </a:spcBef>
              <a:buFont typeface="Arial" panose="020B0604020202020204" pitchFamily="34" charset="0"/>
              <a:buChar char="•"/>
            </a:pPr>
            <a:endParaRPr lang="en-US" sz="1400" b="1" dirty="0">
              <a:solidFill>
                <a:schemeClr val="bg1"/>
              </a:solidFill>
              <a:latin typeface="Century Gothic" panose="020B0502020202020204" pitchFamily="34" charset="0"/>
            </a:endParaRPr>
          </a:p>
          <a:p>
            <a:pPr marL="171450" indent="-171450" algn="ctr">
              <a:lnSpc>
                <a:spcPts val="1400"/>
              </a:lnSpc>
              <a:spcBef>
                <a:spcPts val="600"/>
              </a:spcBef>
              <a:buFont typeface="Arial" panose="020B0604020202020204" pitchFamily="34" charset="0"/>
              <a:buChar char="•"/>
            </a:pPr>
            <a:endParaRPr lang="en-US" sz="800" dirty="0">
              <a:solidFill>
                <a:schemeClr val="bg1"/>
              </a:solidFill>
              <a:latin typeface="Century Gothic" panose="020B0502020202020204" pitchFamily="34" charset="0"/>
            </a:endParaRPr>
          </a:p>
        </p:txBody>
      </p:sp>
      <p:sp>
        <p:nvSpPr>
          <p:cNvPr id="88" name="TextBox 87">
            <a:extLst>
              <a:ext uri="{FF2B5EF4-FFF2-40B4-BE49-F238E27FC236}">
                <a16:creationId xmlns:a16="http://schemas.microsoft.com/office/drawing/2014/main" id="{A2549F9E-E566-2842-B1BA-F1632B29EDB6}"/>
              </a:ext>
            </a:extLst>
          </p:cNvPr>
          <p:cNvSpPr txBox="1"/>
          <p:nvPr/>
        </p:nvSpPr>
        <p:spPr>
          <a:xfrm>
            <a:off x="1593905" y="4659263"/>
            <a:ext cx="2253378" cy="888385"/>
          </a:xfrm>
          <a:prstGeom prst="rect">
            <a:avLst/>
          </a:prstGeom>
          <a:noFill/>
        </p:spPr>
        <p:txBody>
          <a:bodyPr wrap="square" rtlCol="0">
            <a:spAutoFit/>
          </a:bodyPr>
          <a:lstStyle/>
          <a:p>
            <a:pPr marL="171450" indent="-171450" algn="ctr">
              <a:lnSpc>
                <a:spcPct val="150000"/>
              </a:lnSpc>
              <a:spcBef>
                <a:spcPts val="600"/>
              </a:spcBef>
              <a:buFont typeface="Arial" panose="020B0604020202020204" pitchFamily="34" charset="0"/>
              <a:buChar char="•"/>
            </a:pPr>
            <a:r>
              <a:rPr lang="en-US" sz="1050" dirty="0">
                <a:solidFill>
                  <a:schemeClr val="bg1"/>
                </a:solidFill>
                <a:latin typeface="Century Gothic" panose="020B0502020202020204" pitchFamily="34" charset="0"/>
              </a:rPr>
              <a:t>Direct/Indirect </a:t>
            </a:r>
          </a:p>
          <a:p>
            <a:pPr marL="171450" indent="-171450" algn="ctr">
              <a:lnSpc>
                <a:spcPct val="150000"/>
              </a:lnSpc>
              <a:spcBef>
                <a:spcPts val="600"/>
              </a:spcBef>
              <a:buFont typeface="Arial" panose="020B0604020202020204" pitchFamily="34" charset="0"/>
              <a:buChar char="•"/>
            </a:pPr>
            <a:r>
              <a:rPr lang="en-US" sz="1050" dirty="0">
                <a:solidFill>
                  <a:schemeClr val="bg1"/>
                </a:solidFill>
                <a:latin typeface="Century Gothic" panose="020B0502020202020204" pitchFamily="34" charset="0"/>
              </a:rPr>
              <a:t>Intangible/tangible </a:t>
            </a:r>
          </a:p>
          <a:p>
            <a:pPr marL="171450" indent="-171450" algn="ctr">
              <a:lnSpc>
                <a:spcPts val="1400"/>
              </a:lnSpc>
              <a:spcBef>
                <a:spcPts val="600"/>
              </a:spcBef>
              <a:buFont typeface="Arial" panose="020B0604020202020204" pitchFamily="34" charset="0"/>
              <a:buChar char="•"/>
            </a:pPr>
            <a:endParaRPr lang="en-US" sz="800" dirty="0">
              <a:solidFill>
                <a:schemeClr val="bg1"/>
              </a:solidFill>
              <a:latin typeface="Century Gothic" panose="020B0502020202020204" pitchFamily="34" charset="0"/>
            </a:endParaRPr>
          </a:p>
        </p:txBody>
      </p:sp>
      <p:sp>
        <p:nvSpPr>
          <p:cNvPr id="89" name="TextBox 88">
            <a:extLst>
              <a:ext uri="{FF2B5EF4-FFF2-40B4-BE49-F238E27FC236}">
                <a16:creationId xmlns:a16="http://schemas.microsoft.com/office/drawing/2014/main" id="{AE0F9E72-8705-4A4A-B453-235E8DFCAE78}"/>
              </a:ext>
            </a:extLst>
          </p:cNvPr>
          <p:cNvSpPr txBox="1"/>
          <p:nvPr/>
        </p:nvSpPr>
        <p:spPr>
          <a:xfrm>
            <a:off x="3637607" y="4432836"/>
            <a:ext cx="2152690" cy="1152880"/>
          </a:xfrm>
          <a:prstGeom prst="rect">
            <a:avLst/>
          </a:prstGeom>
          <a:noFill/>
        </p:spPr>
        <p:txBody>
          <a:bodyPr wrap="square" rtlCol="0">
            <a:spAutoFit/>
          </a:bodyPr>
          <a:lstStyle/>
          <a:p>
            <a:pPr marL="171450" indent="-171450" algn="ctr">
              <a:lnSpc>
                <a:spcPct val="150000"/>
              </a:lnSpc>
              <a:spcBef>
                <a:spcPts val="600"/>
              </a:spcBef>
              <a:buFont typeface="Arial" panose="020B0604020202020204" pitchFamily="34" charset="0"/>
              <a:buChar char="•"/>
            </a:pPr>
            <a:r>
              <a:rPr lang="en-US" sz="1050" dirty="0">
                <a:solidFill>
                  <a:schemeClr val="bg1"/>
                </a:solidFill>
                <a:latin typeface="Century Gothic" panose="020B0502020202020204" pitchFamily="34" charset="0"/>
              </a:rPr>
              <a:t>Arrange product demos with potential vendors </a:t>
            </a:r>
          </a:p>
          <a:p>
            <a:pPr marL="171450" indent="-171450" algn="ctr">
              <a:lnSpc>
                <a:spcPct val="150000"/>
              </a:lnSpc>
              <a:spcBef>
                <a:spcPts val="600"/>
              </a:spcBef>
              <a:buFont typeface="Arial" panose="020B0604020202020204" pitchFamily="34" charset="0"/>
              <a:buChar char="•"/>
            </a:pPr>
            <a:r>
              <a:rPr lang="en-US" sz="1050" dirty="0">
                <a:solidFill>
                  <a:schemeClr val="bg1"/>
                </a:solidFill>
                <a:latin typeface="Century Gothic" panose="020B0502020202020204" pitchFamily="34" charset="0"/>
              </a:rPr>
              <a:t>Conduct market research </a:t>
            </a:r>
          </a:p>
          <a:p>
            <a:pPr marL="171450" indent="-171450" algn="ctr">
              <a:lnSpc>
                <a:spcPts val="1400"/>
              </a:lnSpc>
              <a:spcBef>
                <a:spcPts val="600"/>
              </a:spcBef>
              <a:buFont typeface="Arial" panose="020B0604020202020204" pitchFamily="34" charset="0"/>
              <a:buChar char="•"/>
            </a:pPr>
            <a:endParaRPr lang="en-US" sz="1200" dirty="0">
              <a:solidFill>
                <a:schemeClr val="bg1"/>
              </a:solidFill>
              <a:latin typeface="Century Gothic" panose="020B0502020202020204" pitchFamily="34" charset="0"/>
            </a:endParaRPr>
          </a:p>
        </p:txBody>
      </p:sp>
      <p:grpSp>
        <p:nvGrpSpPr>
          <p:cNvPr id="97" name="Group 96">
            <a:extLst>
              <a:ext uri="{FF2B5EF4-FFF2-40B4-BE49-F238E27FC236}">
                <a16:creationId xmlns:a16="http://schemas.microsoft.com/office/drawing/2014/main" id="{EC7FCCD4-5641-234D-923D-B9700C330E37}"/>
              </a:ext>
            </a:extLst>
          </p:cNvPr>
          <p:cNvGrpSpPr/>
          <p:nvPr/>
        </p:nvGrpSpPr>
        <p:grpSpPr>
          <a:xfrm rot="10800000">
            <a:off x="10396613" y="2273874"/>
            <a:ext cx="1398869" cy="1377391"/>
            <a:chOff x="6019424" y="1453097"/>
            <a:chExt cx="6111105" cy="6111105"/>
          </a:xfrm>
        </p:grpSpPr>
        <p:sp>
          <p:nvSpPr>
            <p:cNvPr id="98" name="Rectangle 41">
              <a:extLst>
                <a:ext uri="{FF2B5EF4-FFF2-40B4-BE49-F238E27FC236}">
                  <a16:creationId xmlns:a16="http://schemas.microsoft.com/office/drawing/2014/main" id="{0A9E8F7E-2B67-9840-88E5-9544440A2A64}"/>
                </a:ext>
              </a:extLst>
            </p:cNvPr>
            <p:cNvSpPr/>
            <p:nvPr/>
          </p:nvSpPr>
          <p:spPr>
            <a:xfrm rot="2700000">
              <a:off x="6975742" y="2409416"/>
              <a:ext cx="4198467" cy="4198467"/>
            </a:xfrm>
            <a:prstGeom prst="roundRect">
              <a:avLst/>
            </a:prstGeom>
            <a:gradFill>
              <a:gsLst>
                <a:gs pos="0">
                  <a:srgbClr val="F6D67A"/>
                </a:gs>
                <a:gs pos="100000">
                  <a:srgbClr val="C6A52C"/>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42">
              <a:extLst>
                <a:ext uri="{FF2B5EF4-FFF2-40B4-BE49-F238E27FC236}">
                  <a16:creationId xmlns:a16="http://schemas.microsoft.com/office/drawing/2014/main" id="{F55583AE-B005-6741-AB23-2B86DBDE07D0}"/>
                </a:ext>
              </a:extLst>
            </p:cNvPr>
            <p:cNvSpPr/>
            <p:nvPr/>
          </p:nvSpPr>
          <p:spPr>
            <a:xfrm rot="2700000">
              <a:off x="6695705" y="2129378"/>
              <a:ext cx="4758543" cy="4758543"/>
            </a:xfrm>
            <a:prstGeom prst="roundRect">
              <a:avLst/>
            </a:prstGeom>
            <a:noFill/>
            <a:ln>
              <a:solidFill>
                <a:srgbClr val="F0D07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43">
              <a:extLst>
                <a:ext uri="{FF2B5EF4-FFF2-40B4-BE49-F238E27FC236}">
                  <a16:creationId xmlns:a16="http://schemas.microsoft.com/office/drawing/2014/main" id="{94FF2BB7-2551-9642-9C28-9642D3275185}"/>
                </a:ext>
              </a:extLst>
            </p:cNvPr>
            <p:cNvSpPr/>
            <p:nvPr/>
          </p:nvSpPr>
          <p:spPr>
            <a:xfrm rot="2700000">
              <a:off x="6388219" y="1821892"/>
              <a:ext cx="5373515" cy="5373515"/>
            </a:xfrm>
            <a:prstGeom prst="roundRect">
              <a:avLst/>
            </a:prstGeom>
            <a:noFill/>
            <a:ln>
              <a:solidFill>
                <a:srgbClr val="F0D07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44">
              <a:extLst>
                <a:ext uri="{FF2B5EF4-FFF2-40B4-BE49-F238E27FC236}">
                  <a16:creationId xmlns:a16="http://schemas.microsoft.com/office/drawing/2014/main" id="{47A5D059-26EB-A64F-9ED0-9932635020E2}"/>
                </a:ext>
              </a:extLst>
            </p:cNvPr>
            <p:cNvSpPr/>
            <p:nvPr/>
          </p:nvSpPr>
          <p:spPr>
            <a:xfrm rot="2700000">
              <a:off x="6019424" y="1453097"/>
              <a:ext cx="6111105" cy="6111105"/>
            </a:xfrm>
            <a:prstGeom prst="roundRect">
              <a:avLst/>
            </a:prstGeom>
            <a:noFill/>
            <a:ln>
              <a:solidFill>
                <a:srgbClr val="F0D070">
                  <a:alpha val="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 name="TextBox 101">
            <a:extLst>
              <a:ext uri="{FF2B5EF4-FFF2-40B4-BE49-F238E27FC236}">
                <a16:creationId xmlns:a16="http://schemas.microsoft.com/office/drawing/2014/main" id="{A50A5E4C-8EC9-A44A-BED2-F1836E3B3117}"/>
              </a:ext>
            </a:extLst>
          </p:cNvPr>
          <p:cNvSpPr txBox="1"/>
          <p:nvPr/>
        </p:nvSpPr>
        <p:spPr>
          <a:xfrm>
            <a:off x="8188656" y="3768678"/>
            <a:ext cx="1674861" cy="990015"/>
          </a:xfrm>
          <a:prstGeom prst="rect">
            <a:avLst/>
          </a:prstGeom>
          <a:noFill/>
        </p:spPr>
        <p:txBody>
          <a:bodyPr wrap="square" rtlCol="0">
            <a:spAutoFit/>
          </a:bodyPr>
          <a:lstStyle/>
          <a:p>
            <a:pPr algn="ctr">
              <a:lnSpc>
                <a:spcPts val="1400"/>
              </a:lnSpc>
            </a:pPr>
            <a:r>
              <a:rPr lang="en-US" sz="1400" b="1" dirty="0">
                <a:solidFill>
                  <a:srgbClr val="E4C45D"/>
                </a:solidFill>
                <a:latin typeface="Century Gothic" panose="020B0502020202020204" pitchFamily="34" charset="0"/>
              </a:rPr>
              <a:t>RATE INTANGIBLE BENEFITS WEIGHT/IMPACT AND DECISION MATRIX </a:t>
            </a:r>
          </a:p>
        </p:txBody>
      </p:sp>
      <p:sp>
        <p:nvSpPr>
          <p:cNvPr id="103" name="TextBox 102">
            <a:extLst>
              <a:ext uri="{FF2B5EF4-FFF2-40B4-BE49-F238E27FC236}">
                <a16:creationId xmlns:a16="http://schemas.microsoft.com/office/drawing/2014/main" id="{26707EC1-4D4C-6C4A-A7A7-44D89C556C01}"/>
              </a:ext>
            </a:extLst>
          </p:cNvPr>
          <p:cNvSpPr txBox="1"/>
          <p:nvPr/>
        </p:nvSpPr>
        <p:spPr>
          <a:xfrm>
            <a:off x="10477276" y="2751731"/>
            <a:ext cx="1210589" cy="369332"/>
          </a:xfrm>
          <a:prstGeom prst="rect">
            <a:avLst/>
          </a:prstGeom>
          <a:noFill/>
        </p:spPr>
        <p:txBody>
          <a:bodyPr wrap="none" rtlCol="0" anchor="ctr" anchorCtr="0">
            <a:spAutoFit/>
          </a:bodyPr>
          <a:lstStyle/>
          <a:p>
            <a:pPr algn="ctr"/>
            <a:r>
              <a:rPr lang="en-US" b="1" dirty="0">
                <a:solidFill>
                  <a:srgbClr val="00294E"/>
                </a:solidFill>
                <a:latin typeface="Century Gothic" panose="020B0502020202020204" pitchFamily="34" charset="0"/>
              </a:rPr>
              <a:t>Week 10 </a:t>
            </a:r>
          </a:p>
        </p:txBody>
      </p:sp>
      <p:sp>
        <p:nvSpPr>
          <p:cNvPr id="8" name="TextBox 7">
            <a:extLst>
              <a:ext uri="{FF2B5EF4-FFF2-40B4-BE49-F238E27FC236}">
                <a16:creationId xmlns:a16="http://schemas.microsoft.com/office/drawing/2014/main" id="{D428F50F-C3F8-2849-B81A-9F32BE92D2D6}"/>
              </a:ext>
            </a:extLst>
          </p:cNvPr>
          <p:cNvSpPr txBox="1"/>
          <p:nvPr/>
        </p:nvSpPr>
        <p:spPr>
          <a:xfrm>
            <a:off x="7741588" y="4697783"/>
            <a:ext cx="3084583" cy="78867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050" dirty="0">
                <a:solidFill>
                  <a:schemeClr val="bg1"/>
                </a:solidFill>
                <a:latin typeface="Century Gothic" panose="020B0502020202020204" pitchFamily="34" charset="0"/>
              </a:rPr>
              <a:t>Create intangible benefit/comparison score sheet </a:t>
            </a:r>
          </a:p>
          <a:p>
            <a:pPr marL="285750" indent="-285750">
              <a:lnSpc>
                <a:spcPct val="150000"/>
              </a:lnSpc>
              <a:buFont typeface="Arial" panose="020B0604020202020204" pitchFamily="34" charset="0"/>
              <a:buChar char="•"/>
            </a:pPr>
            <a:r>
              <a:rPr lang="en-US" sz="1050" dirty="0">
                <a:solidFill>
                  <a:schemeClr val="bg1"/>
                </a:solidFill>
                <a:latin typeface="Century Gothic" panose="020B0502020202020204" pitchFamily="34" charset="0"/>
              </a:rPr>
              <a:t>Create decision matrix </a:t>
            </a:r>
          </a:p>
        </p:txBody>
      </p:sp>
      <p:sp>
        <p:nvSpPr>
          <p:cNvPr id="2" name="TextBox 1">
            <a:extLst>
              <a:ext uri="{FF2B5EF4-FFF2-40B4-BE49-F238E27FC236}">
                <a16:creationId xmlns:a16="http://schemas.microsoft.com/office/drawing/2014/main" id="{DD853B59-BCAD-DC42-AE89-1ADF04444786}"/>
              </a:ext>
            </a:extLst>
          </p:cNvPr>
          <p:cNvSpPr txBox="1"/>
          <p:nvPr/>
        </p:nvSpPr>
        <p:spPr>
          <a:xfrm>
            <a:off x="10580078" y="4177662"/>
            <a:ext cx="1505454" cy="950260"/>
          </a:xfrm>
          <a:prstGeom prst="rect">
            <a:avLst/>
          </a:prstGeom>
          <a:noFill/>
        </p:spPr>
        <p:txBody>
          <a:bodyPr wrap="square" rtlCol="0">
            <a:spAutoFit/>
          </a:bodyPr>
          <a:lstStyle/>
          <a:p>
            <a:endParaRPr lang="en-US" sz="1050" dirty="0">
              <a:latin typeface="Century Gothic" panose="020B0502020202020204" pitchFamily="34" charset="0"/>
            </a:endParaRPr>
          </a:p>
          <a:p>
            <a:pPr marL="285750" indent="-285750">
              <a:lnSpc>
                <a:spcPct val="150000"/>
              </a:lnSpc>
              <a:buFont typeface="Arial" panose="020B0604020202020204" pitchFamily="34" charset="0"/>
              <a:buChar char="•"/>
            </a:pPr>
            <a:r>
              <a:rPr lang="en-US" sz="1050" dirty="0">
                <a:solidFill>
                  <a:schemeClr val="bg1"/>
                </a:solidFill>
                <a:latin typeface="Century Gothic" panose="020B0502020202020204" pitchFamily="34" charset="0"/>
              </a:rPr>
              <a:t>Moving Forward </a:t>
            </a:r>
          </a:p>
          <a:p>
            <a:pPr marL="285750" indent="-285750">
              <a:lnSpc>
                <a:spcPct val="150000"/>
              </a:lnSpc>
              <a:buFont typeface="Arial" panose="020B0604020202020204" pitchFamily="34" charset="0"/>
              <a:buChar char="•"/>
            </a:pPr>
            <a:r>
              <a:rPr lang="en-US" sz="1050" dirty="0">
                <a:solidFill>
                  <a:schemeClr val="bg1"/>
                </a:solidFill>
                <a:latin typeface="Century Gothic" panose="020B0502020202020204" pitchFamily="34" charset="0"/>
              </a:rPr>
              <a:t>Cost Savings </a:t>
            </a:r>
          </a:p>
        </p:txBody>
      </p:sp>
      <p:sp>
        <p:nvSpPr>
          <p:cNvPr id="5" name="TextBox 4">
            <a:extLst>
              <a:ext uri="{FF2B5EF4-FFF2-40B4-BE49-F238E27FC236}">
                <a16:creationId xmlns:a16="http://schemas.microsoft.com/office/drawing/2014/main" id="{C58CF0BF-19E4-0D42-BA4F-8D0320CB364B}"/>
              </a:ext>
            </a:extLst>
          </p:cNvPr>
          <p:cNvSpPr txBox="1"/>
          <p:nvPr/>
        </p:nvSpPr>
        <p:spPr>
          <a:xfrm>
            <a:off x="6156000" y="4527513"/>
            <a:ext cx="1491923" cy="109645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050" dirty="0">
                <a:solidFill>
                  <a:schemeClr val="bg1"/>
                </a:solidFill>
                <a:latin typeface="Century Gothic" panose="020B0502020202020204" pitchFamily="34" charset="0"/>
              </a:rPr>
              <a:t>Add cash flows/ out flows </a:t>
            </a:r>
          </a:p>
          <a:p>
            <a:pPr marL="285750" indent="-285750">
              <a:lnSpc>
                <a:spcPct val="150000"/>
              </a:lnSpc>
              <a:buFont typeface="Arial" panose="020B0604020202020204" pitchFamily="34" charset="0"/>
              <a:buChar char="•"/>
            </a:pPr>
            <a:r>
              <a:rPr lang="en-US" sz="1050" dirty="0">
                <a:solidFill>
                  <a:schemeClr val="bg1"/>
                </a:solidFill>
                <a:latin typeface="Century Gothic" panose="020B0502020202020204" pitchFamily="34" charset="0"/>
              </a:rPr>
              <a:t>Discount yearly </a:t>
            </a:r>
          </a:p>
          <a:p>
            <a:pPr marL="285750" indent="-285750">
              <a:buFont typeface="Arial" panose="020B0604020202020204" pitchFamily="34" charset="0"/>
              <a:buChar char="•"/>
            </a:pPr>
            <a:endParaRPr lang="en-US" dirty="0">
              <a:solidFill>
                <a:schemeClr val="bg1"/>
              </a:solidFill>
            </a:endParaRPr>
          </a:p>
        </p:txBody>
      </p:sp>
      <p:pic>
        <p:nvPicPr>
          <p:cNvPr id="7" name="Audio 6">
            <a:hlinkClick r:id="" action="ppaction://media"/>
            <a:extLst>
              <a:ext uri="{FF2B5EF4-FFF2-40B4-BE49-F238E27FC236}">
                <a16:creationId xmlns:a16="http://schemas.microsoft.com/office/drawing/2014/main" id="{820BA1A0-91B9-4614-AA1E-5E80334B3B2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33289477"/>
      </p:ext>
    </p:extLst>
  </p:cSld>
  <p:clrMapOvr>
    <a:masterClrMapping/>
  </p:clrMapOvr>
  <mc:AlternateContent xmlns:mc="http://schemas.openxmlformats.org/markup-compatibility/2006" xmlns:p14="http://schemas.microsoft.com/office/powerpoint/2010/main">
    <mc:Choice Requires="p14">
      <p:transition spd="slow" p14:dur="2000" advTm="6867"/>
    </mc:Choice>
    <mc:Fallback xmlns="">
      <p:transition spd="slow" advTm="68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F2202DF-2460-0B44-9D7F-C365686307A5}"/>
              </a:ext>
            </a:extLst>
          </p:cNvPr>
          <p:cNvSpPr txBox="1"/>
          <p:nvPr/>
        </p:nvSpPr>
        <p:spPr>
          <a:xfrm>
            <a:off x="2813538" y="361741"/>
            <a:ext cx="7315200" cy="861774"/>
          </a:xfrm>
          <a:prstGeom prst="rect">
            <a:avLst/>
          </a:prstGeom>
          <a:noFill/>
        </p:spPr>
        <p:txBody>
          <a:bodyPr wrap="square" rtlCol="0">
            <a:spAutoFit/>
          </a:bodyPr>
          <a:lstStyle/>
          <a:p>
            <a:r>
              <a:rPr lang="en-US" sz="3200" b="1" dirty="0">
                <a:solidFill>
                  <a:schemeClr val="bg1"/>
                </a:solidFill>
                <a:latin typeface="Century Gothic" panose="020B0502020202020204" pitchFamily="34" charset="0"/>
              </a:rPr>
              <a:t>COST BENEFIT ANALYSIS SUMMARY </a:t>
            </a:r>
          </a:p>
          <a:p>
            <a:endParaRPr lang="en-US" dirty="0"/>
          </a:p>
        </p:txBody>
      </p:sp>
      <p:sp>
        <p:nvSpPr>
          <p:cNvPr id="13" name="TextBox 12">
            <a:extLst>
              <a:ext uri="{FF2B5EF4-FFF2-40B4-BE49-F238E27FC236}">
                <a16:creationId xmlns:a16="http://schemas.microsoft.com/office/drawing/2014/main" id="{39F489B5-1C35-6245-B8A7-3DE709F57FE3}"/>
              </a:ext>
            </a:extLst>
          </p:cNvPr>
          <p:cNvSpPr txBox="1"/>
          <p:nvPr/>
        </p:nvSpPr>
        <p:spPr>
          <a:xfrm>
            <a:off x="2156059" y="1001027"/>
            <a:ext cx="2483318" cy="369332"/>
          </a:xfrm>
          <a:prstGeom prst="rect">
            <a:avLst/>
          </a:prstGeom>
          <a:noFill/>
        </p:spPr>
        <p:txBody>
          <a:bodyPr wrap="square" rtlCol="0">
            <a:spAutoFit/>
          </a:bodyPr>
          <a:lstStyle/>
          <a:p>
            <a:pPr algn="ctr"/>
            <a:r>
              <a:rPr lang="en-US" dirty="0">
                <a:solidFill>
                  <a:schemeClr val="bg1"/>
                </a:solidFill>
              </a:rPr>
              <a:t>OPTION A </a:t>
            </a:r>
          </a:p>
        </p:txBody>
      </p:sp>
      <p:pic>
        <p:nvPicPr>
          <p:cNvPr id="18" name="Picture 17">
            <a:extLst>
              <a:ext uri="{FF2B5EF4-FFF2-40B4-BE49-F238E27FC236}">
                <a16:creationId xmlns:a16="http://schemas.microsoft.com/office/drawing/2014/main" id="{B9D3AB95-6129-A545-B1DB-AE6A203286EC}"/>
              </a:ext>
            </a:extLst>
          </p:cNvPr>
          <p:cNvPicPr>
            <a:picLocks noChangeAspect="1"/>
          </p:cNvPicPr>
          <p:nvPr/>
        </p:nvPicPr>
        <p:blipFill>
          <a:blip r:embed="rId5"/>
          <a:stretch>
            <a:fillRect/>
          </a:stretch>
        </p:blipFill>
        <p:spPr>
          <a:xfrm>
            <a:off x="6471138" y="1553239"/>
            <a:ext cx="5091764" cy="5051171"/>
          </a:xfrm>
          <a:prstGeom prst="rect">
            <a:avLst/>
          </a:prstGeom>
        </p:spPr>
      </p:pic>
      <p:sp>
        <p:nvSpPr>
          <p:cNvPr id="20" name="TextBox 19">
            <a:extLst>
              <a:ext uri="{FF2B5EF4-FFF2-40B4-BE49-F238E27FC236}">
                <a16:creationId xmlns:a16="http://schemas.microsoft.com/office/drawing/2014/main" id="{11A02C9A-E5B2-8542-9371-99AE72DB25F5}"/>
              </a:ext>
            </a:extLst>
          </p:cNvPr>
          <p:cNvSpPr txBox="1"/>
          <p:nvPr/>
        </p:nvSpPr>
        <p:spPr>
          <a:xfrm>
            <a:off x="8393229" y="989634"/>
            <a:ext cx="1511167" cy="369332"/>
          </a:xfrm>
          <a:prstGeom prst="rect">
            <a:avLst/>
          </a:prstGeom>
          <a:noFill/>
        </p:spPr>
        <p:txBody>
          <a:bodyPr wrap="square" rtlCol="0">
            <a:spAutoFit/>
          </a:bodyPr>
          <a:lstStyle/>
          <a:p>
            <a:r>
              <a:rPr lang="en-US" dirty="0">
                <a:solidFill>
                  <a:schemeClr val="bg1"/>
                </a:solidFill>
              </a:rPr>
              <a:t>OPTION B </a:t>
            </a:r>
          </a:p>
        </p:txBody>
      </p:sp>
      <p:pic>
        <p:nvPicPr>
          <p:cNvPr id="24" name="Picture 23">
            <a:extLst>
              <a:ext uri="{FF2B5EF4-FFF2-40B4-BE49-F238E27FC236}">
                <a16:creationId xmlns:a16="http://schemas.microsoft.com/office/drawing/2014/main" id="{04B10CED-9393-0448-AA02-4B5BAFC9E169}"/>
              </a:ext>
            </a:extLst>
          </p:cNvPr>
          <p:cNvPicPr>
            <a:picLocks noChangeAspect="1"/>
          </p:cNvPicPr>
          <p:nvPr/>
        </p:nvPicPr>
        <p:blipFill>
          <a:blip r:embed="rId6"/>
          <a:stretch>
            <a:fillRect/>
          </a:stretch>
        </p:blipFill>
        <p:spPr>
          <a:xfrm>
            <a:off x="808522" y="1553238"/>
            <a:ext cx="5207067" cy="5051171"/>
          </a:xfrm>
          <a:prstGeom prst="rect">
            <a:avLst/>
          </a:prstGeom>
        </p:spPr>
      </p:pic>
      <p:pic>
        <p:nvPicPr>
          <p:cNvPr id="6" name="Audio 5">
            <a:hlinkClick r:id="" action="ppaction://media"/>
            <a:extLst>
              <a:ext uri="{FF2B5EF4-FFF2-40B4-BE49-F238E27FC236}">
                <a16:creationId xmlns:a16="http://schemas.microsoft.com/office/drawing/2014/main" id="{CAFA2E70-A165-4677-AF8A-A0ABDDAE75E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110797040"/>
      </p:ext>
    </p:extLst>
  </p:cSld>
  <p:clrMapOvr>
    <a:masterClrMapping/>
  </p:clrMapOvr>
  <mc:AlternateContent xmlns:mc="http://schemas.openxmlformats.org/markup-compatibility/2006" xmlns:p14="http://schemas.microsoft.com/office/powerpoint/2010/main">
    <mc:Choice Requires="p14">
      <p:transition spd="slow" p14:dur="2000" advTm="12467"/>
    </mc:Choice>
    <mc:Fallback xmlns="">
      <p:transition spd="slow" advTm="124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6D666-7732-C640-9029-368F9420D3C2}"/>
              </a:ext>
            </a:extLst>
          </p:cNvPr>
          <p:cNvSpPr>
            <a:spLocks noGrp="1"/>
          </p:cNvSpPr>
          <p:nvPr>
            <p:ph type="title"/>
          </p:nvPr>
        </p:nvSpPr>
        <p:spPr>
          <a:xfrm>
            <a:off x="742507" y="102462"/>
            <a:ext cx="10515600" cy="1325563"/>
          </a:xfrm>
        </p:spPr>
        <p:txBody>
          <a:bodyPr>
            <a:normAutofit fontScale="90000"/>
          </a:bodyPr>
          <a:lstStyle/>
          <a:p>
            <a:pPr algn="ctr"/>
            <a:br>
              <a:rPr lang="en-US" sz="3200" b="1" dirty="0">
                <a:solidFill>
                  <a:schemeClr val="bg1"/>
                </a:solidFill>
                <a:latin typeface="Century Gothic" panose="020B0502020202020204" pitchFamily="34" charset="0"/>
              </a:rPr>
            </a:br>
            <a:br>
              <a:rPr lang="en-US" sz="3200" b="1" dirty="0">
                <a:solidFill>
                  <a:schemeClr val="bg1"/>
                </a:solidFill>
                <a:latin typeface="Century Gothic" panose="020B0502020202020204" pitchFamily="34" charset="0"/>
              </a:rPr>
            </a:br>
            <a:r>
              <a:rPr lang="en-US" sz="3200" b="1" dirty="0">
                <a:solidFill>
                  <a:schemeClr val="bg1"/>
                </a:solidFill>
                <a:latin typeface="Century Gothic" panose="020B0502020202020204" pitchFamily="34" charset="0"/>
              </a:rPr>
              <a:t>INTAGIBLE BENEFITS IMPACT WEIGHT SCORING </a:t>
            </a:r>
            <a:br>
              <a:rPr lang="en-US" dirty="0"/>
            </a:br>
            <a:endParaRPr lang="en-US" dirty="0"/>
          </a:p>
        </p:txBody>
      </p:sp>
      <p:sp>
        <p:nvSpPr>
          <p:cNvPr id="10" name="Parallelogram 9">
            <a:extLst>
              <a:ext uri="{FF2B5EF4-FFF2-40B4-BE49-F238E27FC236}">
                <a16:creationId xmlns:a16="http://schemas.microsoft.com/office/drawing/2014/main" id="{0FADECE6-2A65-C24A-965A-3382D86305E0}"/>
              </a:ext>
            </a:extLst>
          </p:cNvPr>
          <p:cNvSpPr/>
          <p:nvPr/>
        </p:nvSpPr>
        <p:spPr>
          <a:xfrm rot="11880248">
            <a:off x="591078" y="804734"/>
            <a:ext cx="627593" cy="515037"/>
          </a:xfrm>
          <a:prstGeom prst="parallelogram">
            <a:avLst>
              <a:gd name="adj" fmla="val 19410"/>
            </a:avLst>
          </a:prstGeom>
          <a:noFill/>
          <a:ln>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D766BF09-79CF-5342-BB15-E180F4D533CA}"/>
              </a:ext>
            </a:extLst>
          </p:cNvPr>
          <p:cNvSpPr/>
          <p:nvPr/>
        </p:nvSpPr>
        <p:spPr>
          <a:xfrm rot="19800000">
            <a:off x="11075403" y="332495"/>
            <a:ext cx="1179496" cy="967958"/>
          </a:xfrm>
          <a:prstGeom prst="parallelogram">
            <a:avLst>
              <a:gd name="adj" fmla="val 19410"/>
            </a:avLst>
          </a:prstGeom>
          <a:noFill/>
          <a:ln>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ECFCE7F6-92D9-0148-8F23-795A293921EF}"/>
              </a:ext>
            </a:extLst>
          </p:cNvPr>
          <p:cNvSpPr/>
          <p:nvPr/>
        </p:nvSpPr>
        <p:spPr>
          <a:xfrm rot="17100000">
            <a:off x="475583" y="148999"/>
            <a:ext cx="260222" cy="213552"/>
          </a:xfrm>
          <a:prstGeom prst="parallelogram">
            <a:avLst>
              <a:gd name="adj" fmla="val 19410"/>
            </a:avLst>
          </a:prstGeom>
          <a:noFill/>
          <a:ln>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udio 5">
            <a:hlinkClick r:id="" action="ppaction://media"/>
            <a:extLst>
              <a:ext uri="{FF2B5EF4-FFF2-40B4-BE49-F238E27FC236}">
                <a16:creationId xmlns:a16="http://schemas.microsoft.com/office/drawing/2014/main" id="{B5789E54-2AAA-4C42-8A62-59FE5344334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pic>
        <p:nvPicPr>
          <p:cNvPr id="4" name="Content Placeholder 3">
            <a:extLst>
              <a:ext uri="{FF2B5EF4-FFF2-40B4-BE49-F238E27FC236}">
                <a16:creationId xmlns:a16="http://schemas.microsoft.com/office/drawing/2014/main" id="{67465B46-2453-408C-9716-6E027B282B80}"/>
              </a:ext>
            </a:extLst>
          </p:cNvPr>
          <p:cNvPicPr>
            <a:picLocks noGrp="1" noChangeAspect="1"/>
          </p:cNvPicPr>
          <p:nvPr>
            <p:ph idx="1"/>
          </p:nvPr>
        </p:nvPicPr>
        <p:blipFill>
          <a:blip r:embed="rId6"/>
          <a:stretch>
            <a:fillRect/>
          </a:stretch>
        </p:blipFill>
        <p:spPr>
          <a:xfrm>
            <a:off x="2130458" y="1904214"/>
            <a:ext cx="7541443" cy="3978530"/>
          </a:xfrm>
          <a:prstGeom prst="rect">
            <a:avLst/>
          </a:prstGeom>
        </p:spPr>
      </p:pic>
    </p:spTree>
    <p:extLst>
      <p:ext uri="{BB962C8B-B14F-4D97-AF65-F5344CB8AC3E}">
        <p14:creationId xmlns:p14="http://schemas.microsoft.com/office/powerpoint/2010/main" val="1951857223"/>
      </p:ext>
    </p:extLst>
  </p:cSld>
  <p:clrMapOvr>
    <a:masterClrMapping/>
  </p:clrMapOvr>
  <mc:AlternateContent xmlns:mc="http://schemas.openxmlformats.org/markup-compatibility/2006" xmlns:p14="http://schemas.microsoft.com/office/powerpoint/2010/main">
    <mc:Choice Requires="p14">
      <p:transition spd="slow" p14:dur="2000" advTm="26939"/>
    </mc:Choice>
    <mc:Fallback xmlns="">
      <p:transition spd="slow" advTm="269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5303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91DE2-4CA2-A04D-8682-33B158343C5C}"/>
              </a:ext>
            </a:extLst>
          </p:cNvPr>
          <p:cNvSpPr>
            <a:spLocks noGrp="1"/>
          </p:cNvSpPr>
          <p:nvPr>
            <p:ph type="title"/>
          </p:nvPr>
        </p:nvSpPr>
        <p:spPr>
          <a:xfrm>
            <a:off x="838200" y="500062"/>
            <a:ext cx="10515600" cy="1325563"/>
          </a:xfrm>
        </p:spPr>
        <p:txBody>
          <a:bodyPr>
            <a:normAutofit/>
          </a:bodyPr>
          <a:lstStyle/>
          <a:p>
            <a:pPr algn="ctr"/>
            <a:r>
              <a:rPr lang="en-US" sz="3200" b="1" dirty="0">
                <a:solidFill>
                  <a:schemeClr val="bg1"/>
                </a:solidFill>
                <a:latin typeface="Century Gothic" panose="020B0502020202020204" pitchFamily="34" charset="0"/>
              </a:rPr>
              <a:t>DECISION MATRIX </a:t>
            </a:r>
          </a:p>
        </p:txBody>
      </p:sp>
      <p:sp>
        <p:nvSpPr>
          <p:cNvPr id="22" name="Parallelogram 21">
            <a:extLst>
              <a:ext uri="{FF2B5EF4-FFF2-40B4-BE49-F238E27FC236}">
                <a16:creationId xmlns:a16="http://schemas.microsoft.com/office/drawing/2014/main" id="{B2771430-CD4A-A444-8B15-04D49C5A4CA8}"/>
              </a:ext>
            </a:extLst>
          </p:cNvPr>
          <p:cNvSpPr/>
          <p:nvPr/>
        </p:nvSpPr>
        <p:spPr>
          <a:xfrm rot="11880248">
            <a:off x="9713812" y="90724"/>
            <a:ext cx="627593" cy="515037"/>
          </a:xfrm>
          <a:prstGeom prst="parallelogram">
            <a:avLst>
              <a:gd name="adj" fmla="val 19410"/>
            </a:avLst>
          </a:prstGeom>
          <a:noFill/>
          <a:ln>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a:extLst>
              <a:ext uri="{FF2B5EF4-FFF2-40B4-BE49-F238E27FC236}">
                <a16:creationId xmlns:a16="http://schemas.microsoft.com/office/drawing/2014/main" id="{218E1D0D-59A7-214B-9021-4F08484E76AA}"/>
              </a:ext>
            </a:extLst>
          </p:cNvPr>
          <p:cNvSpPr/>
          <p:nvPr/>
        </p:nvSpPr>
        <p:spPr>
          <a:xfrm rot="19800000">
            <a:off x="-17637" y="381541"/>
            <a:ext cx="1371114" cy="967958"/>
          </a:xfrm>
          <a:prstGeom prst="parallelogram">
            <a:avLst>
              <a:gd name="adj" fmla="val 19410"/>
            </a:avLst>
          </a:prstGeom>
          <a:noFill/>
          <a:ln>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a:extLst>
              <a:ext uri="{FF2B5EF4-FFF2-40B4-BE49-F238E27FC236}">
                <a16:creationId xmlns:a16="http://schemas.microsoft.com/office/drawing/2014/main" id="{BAB32507-39D8-9C44-8052-57319090E51E}"/>
              </a:ext>
            </a:extLst>
          </p:cNvPr>
          <p:cNvSpPr/>
          <p:nvPr/>
        </p:nvSpPr>
        <p:spPr>
          <a:xfrm rot="17100000">
            <a:off x="8964455" y="1209380"/>
            <a:ext cx="260222" cy="213552"/>
          </a:xfrm>
          <a:prstGeom prst="parallelogram">
            <a:avLst>
              <a:gd name="adj" fmla="val 19410"/>
            </a:avLst>
          </a:prstGeom>
          <a:noFill/>
          <a:ln>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2C1279E1-8C10-6248-AEAC-06F6E18EDD0B}"/>
              </a:ext>
            </a:extLst>
          </p:cNvPr>
          <p:cNvPicPr>
            <a:picLocks noGrp="1" noChangeAspect="1"/>
          </p:cNvPicPr>
          <p:nvPr>
            <p:ph idx="1"/>
          </p:nvPr>
        </p:nvPicPr>
        <p:blipFill>
          <a:blip r:embed="rId5"/>
          <a:stretch>
            <a:fillRect/>
          </a:stretch>
        </p:blipFill>
        <p:spPr>
          <a:xfrm>
            <a:off x="2350862" y="1469470"/>
            <a:ext cx="7490276" cy="4549526"/>
          </a:xfrm>
        </p:spPr>
      </p:pic>
      <p:pic>
        <p:nvPicPr>
          <p:cNvPr id="8" name="Audio 7">
            <a:hlinkClick r:id="" action="ppaction://media"/>
            <a:extLst>
              <a:ext uri="{FF2B5EF4-FFF2-40B4-BE49-F238E27FC236}">
                <a16:creationId xmlns:a16="http://schemas.microsoft.com/office/drawing/2014/main" id="{680B7A1C-02F7-4567-839B-13E34D64354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245874465"/>
      </p:ext>
    </p:extLst>
  </p:cSld>
  <p:clrMapOvr>
    <a:masterClrMapping/>
  </p:clrMapOvr>
  <mc:AlternateContent xmlns:mc="http://schemas.openxmlformats.org/markup-compatibility/2006" xmlns:p14="http://schemas.microsoft.com/office/powerpoint/2010/main">
    <mc:Choice Requires="p14">
      <p:transition spd="slow" p14:dur="2000" advTm="21624"/>
    </mc:Choice>
    <mc:Fallback xmlns="">
      <p:transition spd="slow" advTm="216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96F43-D2A9-694C-975A-135471C49457}"/>
              </a:ext>
            </a:extLst>
          </p:cNvPr>
          <p:cNvSpPr>
            <a:spLocks noGrp="1"/>
          </p:cNvSpPr>
          <p:nvPr>
            <p:ph type="title"/>
          </p:nvPr>
        </p:nvSpPr>
        <p:spPr/>
        <p:txBody>
          <a:bodyPr>
            <a:normAutofit/>
          </a:bodyPr>
          <a:lstStyle/>
          <a:p>
            <a:pPr algn="ctr"/>
            <a:r>
              <a:rPr lang="en-US" sz="3200" b="1" dirty="0">
                <a:solidFill>
                  <a:schemeClr val="bg1"/>
                </a:solidFill>
                <a:latin typeface="Century Gothic" panose="020B0502020202020204" pitchFamily="34" charset="0"/>
              </a:rPr>
              <a:t>RECOMMENDATIONS </a:t>
            </a:r>
          </a:p>
        </p:txBody>
      </p:sp>
      <p:sp>
        <p:nvSpPr>
          <p:cNvPr id="3" name="Content Placeholder 2">
            <a:extLst>
              <a:ext uri="{FF2B5EF4-FFF2-40B4-BE49-F238E27FC236}">
                <a16:creationId xmlns:a16="http://schemas.microsoft.com/office/drawing/2014/main" id="{74EF75DD-67E9-D24A-ADEE-FAE9EAB350FC}"/>
              </a:ext>
            </a:extLst>
          </p:cNvPr>
          <p:cNvSpPr>
            <a:spLocks noGrp="1"/>
          </p:cNvSpPr>
          <p:nvPr>
            <p:ph idx="1"/>
          </p:nvPr>
        </p:nvSpPr>
        <p:spPr>
          <a:xfrm>
            <a:off x="838200" y="1395664"/>
            <a:ext cx="10515600" cy="5097211"/>
          </a:xfrm>
        </p:spPr>
        <p:txBody>
          <a:bodyPr>
            <a:normAutofit/>
          </a:bodyPr>
          <a:lstStyle/>
          <a:p>
            <a:r>
              <a:rPr lang="en-US" sz="1800" dirty="0">
                <a:solidFill>
                  <a:schemeClr val="bg1"/>
                </a:solidFill>
                <a:latin typeface="Century Gothic" panose="020B0502020202020204" pitchFamily="34" charset="0"/>
              </a:rPr>
              <a:t>Option B is more feasible based on Return on Investment, Cost Benefit Ratio, and our decision matrix</a:t>
            </a:r>
          </a:p>
          <a:p>
            <a:r>
              <a:rPr lang="en-US" sz="1800" dirty="0">
                <a:solidFill>
                  <a:schemeClr val="bg1"/>
                </a:solidFill>
                <a:latin typeface="Century Gothic" panose="020B0502020202020204" pitchFamily="34" charset="0"/>
              </a:rPr>
              <a:t>Procure and create implementation plan using using the Define, Measure, Analyze, Implement, and Control methods (DMAIC) </a:t>
            </a:r>
          </a:p>
          <a:p>
            <a:r>
              <a:rPr lang="en-US" sz="1800" dirty="0">
                <a:solidFill>
                  <a:schemeClr val="bg1"/>
                </a:solidFill>
                <a:latin typeface="Century Gothic" panose="020B0502020202020204" pitchFamily="34" charset="0"/>
              </a:rPr>
              <a:t>Cost savings – Investing in autonomous technology saves us a projection of 645 annual  labor hours (4 hours of autonomous use /$15.00 per hour) </a:t>
            </a:r>
          </a:p>
          <a:p>
            <a:pPr lvl="1"/>
            <a:r>
              <a:rPr lang="en-US" sz="1400" dirty="0">
                <a:solidFill>
                  <a:schemeClr val="bg1"/>
                </a:solidFill>
                <a:latin typeface="Century Gothic" panose="020B0502020202020204" pitchFamily="34" charset="0"/>
              </a:rPr>
              <a:t>645 annual hours is equivalent to 16.6 weeks of pay amounting to $9,675.00 (Source: </a:t>
            </a:r>
            <a:r>
              <a:rPr lang="en-US" sz="1400" dirty="0" err="1">
                <a:solidFill>
                  <a:schemeClr val="bg1"/>
                </a:solidFill>
                <a:latin typeface="Century Gothic" panose="020B0502020202020204" pitchFamily="34" charset="0"/>
                <a:hlinkClick r:id="rId5" action="ppaction://hlinksldjump"/>
              </a:rPr>
              <a:t>braincorp</a:t>
            </a:r>
            <a:r>
              <a:rPr lang="en-US" sz="1400" dirty="0">
                <a:solidFill>
                  <a:schemeClr val="bg1"/>
                </a:solidFill>
                <a:latin typeface="Century Gothic" panose="020B0502020202020204" pitchFamily="34" charset="0"/>
              </a:rPr>
              <a:t>)</a:t>
            </a:r>
          </a:p>
          <a:p>
            <a:pPr marL="0" indent="0">
              <a:buNone/>
            </a:pPr>
            <a:endParaRPr lang="en-US" b="1" i="1" dirty="0">
              <a:solidFill>
                <a:schemeClr val="bg1"/>
              </a:solidFill>
            </a:endParaRPr>
          </a:p>
          <a:p>
            <a:pPr marL="0" indent="0">
              <a:buNone/>
            </a:pPr>
            <a:endParaRPr lang="en-US" b="1" i="1" dirty="0">
              <a:solidFill>
                <a:schemeClr val="bg1"/>
              </a:solidFill>
            </a:endParaRPr>
          </a:p>
          <a:p>
            <a:pPr marL="0" indent="0">
              <a:buNone/>
            </a:pPr>
            <a:br>
              <a:rPr lang="en-US" dirty="0"/>
            </a:br>
            <a:endParaRPr lang="en-US" sz="1400" dirty="0">
              <a:solidFill>
                <a:schemeClr val="bg1"/>
              </a:solidFill>
              <a:latin typeface="Century Gothic" panose="020B0502020202020204" pitchFamily="34" charset="0"/>
            </a:endParaRPr>
          </a:p>
          <a:p>
            <a:pPr lvl="1"/>
            <a:endParaRPr lang="en-US" sz="1400" dirty="0">
              <a:solidFill>
                <a:schemeClr val="bg1"/>
              </a:solidFill>
              <a:latin typeface="Century Gothic" panose="020B0502020202020204" pitchFamily="34" charset="0"/>
            </a:endParaRPr>
          </a:p>
          <a:p>
            <a:pPr lvl="1"/>
            <a:endParaRPr lang="en-US" sz="1400" dirty="0">
              <a:solidFill>
                <a:schemeClr val="bg1"/>
              </a:solidFill>
              <a:latin typeface="Century Gothic" panose="020B0502020202020204" pitchFamily="34" charset="0"/>
            </a:endParaRPr>
          </a:p>
          <a:p>
            <a:pPr marL="0" indent="0">
              <a:buNone/>
            </a:pPr>
            <a:endParaRPr lang="en-US" dirty="0">
              <a:solidFill>
                <a:schemeClr val="bg1"/>
              </a:solidFill>
            </a:endParaRPr>
          </a:p>
          <a:p>
            <a:endParaRPr lang="en-US" dirty="0">
              <a:solidFill>
                <a:schemeClr val="bg1"/>
              </a:solidFill>
            </a:endParaRPr>
          </a:p>
        </p:txBody>
      </p:sp>
      <p:pic>
        <p:nvPicPr>
          <p:cNvPr id="8" name="Audio 7">
            <a:hlinkClick r:id="" action="ppaction://media"/>
            <a:extLst>
              <a:ext uri="{FF2B5EF4-FFF2-40B4-BE49-F238E27FC236}">
                <a16:creationId xmlns:a16="http://schemas.microsoft.com/office/drawing/2014/main" id="{6A44160F-6E60-4B28-A3DC-DCE634011E1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899477572"/>
      </p:ext>
    </p:extLst>
  </p:cSld>
  <p:clrMapOvr>
    <a:masterClrMapping/>
  </p:clrMapOvr>
  <mc:AlternateContent xmlns:mc="http://schemas.openxmlformats.org/markup-compatibility/2006" xmlns:p14="http://schemas.microsoft.com/office/powerpoint/2010/main">
    <mc:Choice Requires="p14">
      <p:transition spd="slow" p14:dur="2000" advTm="29582"/>
    </mc:Choice>
    <mc:Fallback xmlns="">
      <p:transition spd="slow" advTm="295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7135</TotalTime>
  <Words>843</Words>
  <Application>Microsoft Office PowerPoint</Application>
  <PresentationFormat>Widescreen</PresentationFormat>
  <Paragraphs>80</Paragraphs>
  <Slides>9</Slides>
  <Notes>9</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Century Gothic</vt:lpstr>
      <vt:lpstr>Office Theme</vt:lpstr>
      <vt:lpstr>IMPACT OF AUTONOMOUS TECHNOLOGY ON EMS TURN OVER : COST BENEFIT ANALYSIS  GHATP: Joseph Misola, MBA   Preceptor: Christopher R. Sandles MBA, FACHE    South Texas Veterans Health Care System (STVHCS)   </vt:lpstr>
      <vt:lpstr>BACKGROUND </vt:lpstr>
      <vt:lpstr>BASELINE </vt:lpstr>
      <vt:lpstr> OBJECTIVES </vt:lpstr>
      <vt:lpstr>PowerPoint Presentation</vt:lpstr>
      <vt:lpstr>PowerPoint Presentation</vt:lpstr>
      <vt:lpstr>  INTAGIBLE BENEFITS IMPACT WEIGHT SCORING  </vt:lpstr>
      <vt:lpstr>DECISION MATRIX </vt:lpstr>
      <vt:lpstr>RECOMMENDATIONS </vt:lpstr>
    </vt:vector>
  </TitlesOfParts>
  <Manager>You Exec (https://youexec.com/resources)</Manager>
  <Company>You Exec (https://youexec.com/resources)</Company>
  <LinksUpToDate>false</LinksUpToDate>
  <SharedDoc>false</SharedDoc>
  <HyperlinkBase>You Exec (https://youexec.com/resources)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Benefit Analysis</dc:title>
  <dc:subject>Cost Benefit Analysis</dc:subject>
  <dc:creator>You Exec (https://youexec.com/resources)</dc:creator>
  <cp:keywords>You Exec (https:/youexec.com/resources)</cp:keywords>
  <dc:description>You Exec (https://youexec.com/resources)</dc:description>
  <cp:lastModifiedBy>Misola, Joseph V.</cp:lastModifiedBy>
  <cp:revision>1398</cp:revision>
  <dcterms:created xsi:type="dcterms:W3CDTF">2020-09-01T20:39:56Z</dcterms:created>
  <dcterms:modified xsi:type="dcterms:W3CDTF">2021-03-17T14:05:27Z</dcterms:modified>
  <cp:category>You Exec (https://youexec.com/resources)</cp:category>
</cp:coreProperties>
</file>