
<file path=[Content_Types].xml><?xml version="1.0" encoding="utf-8"?>
<Types xmlns="http://schemas.openxmlformats.org/package/2006/content-types">
  <Default Extension="gif" ContentType="image/gif"/>
  <Default Extension="jpeg" ContentType="image/jpeg"/>
  <Default Extension="jpg" ContentType="image/jpeg"/>
  <Default Extension="m4a" ContentType="audio/mp4"/>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1" r:id="rId1"/>
  </p:sldMasterIdLst>
  <p:notesMasterIdLst>
    <p:notesMasterId r:id="rId11"/>
  </p:notesMasterIdLst>
  <p:sldIdLst>
    <p:sldId id="256" r:id="rId2"/>
    <p:sldId id="257" r:id="rId3"/>
    <p:sldId id="258" r:id="rId4"/>
    <p:sldId id="264" r:id="rId5"/>
    <p:sldId id="262" r:id="rId6"/>
    <p:sldId id="259" r:id="rId7"/>
    <p:sldId id="263" r:id="rId8"/>
    <p:sldId id="260" r:id="rId9"/>
    <p:sldId id="261" r:id="rId1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tro burnett, Stephanie N." initials="MbSN" lastIdx="1" clrIdx="0">
    <p:extLst>
      <p:ext uri="{19B8F6BF-5375-455C-9EA6-DF929625EA0E}">
        <p15:presenceInfo xmlns:p15="http://schemas.microsoft.com/office/powerpoint/2012/main" userId="S::Stephanie.Mitro@va.gov::bc4e64a3-42ad-4a65-b1ff-ee03eca38a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0579" autoAdjust="0"/>
  </p:normalViewPr>
  <p:slideViewPr>
    <p:cSldViewPr snapToGrid="0">
      <p:cViewPr varScale="1">
        <p:scale>
          <a:sx n="92" d="100"/>
          <a:sy n="92" d="100"/>
        </p:scale>
        <p:origin x="1314" y="7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Door Screening</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0.10777905419876967"/>
          <c:y val="1.6389936817993524E-2"/>
          <c:w val="0.82918891017954011"/>
          <c:h val="0.68861651376955946"/>
        </c:manualLayout>
      </c:layout>
      <c:lineChart>
        <c:grouping val="standard"/>
        <c:varyColors val="0"/>
        <c:ser>
          <c:idx val="0"/>
          <c:order val="0"/>
          <c:tx>
            <c:strRef>
              <c:f>Sheet1!$B$1</c:f>
              <c:strCache>
                <c:ptCount val="1"/>
                <c:pt idx="0">
                  <c:v># people</c:v>
                </c:pt>
              </c:strCache>
            </c:strRef>
          </c:tx>
          <c:spPr>
            <a:ln w="34925" cap="rnd">
              <a:solidFill>
                <a:schemeClr val="accent1"/>
              </a:solidFill>
              <a:round/>
            </a:ln>
            <a:effectLst>
              <a:outerShdw blurRad="57150" dist="19050" dir="5400000" algn="ctr" rotWithShape="0">
                <a:srgbClr val="000000">
                  <a:alpha val="63000"/>
                </a:srgbClr>
              </a:outerShdw>
            </a:effectLst>
          </c:spPr>
          <c:marker>
            <c:symbol val="circle"/>
            <c:size val="17"/>
            <c:spPr>
              <a:gradFill rotWithShape="1">
                <a:gsLst>
                  <a:gs pos="0">
                    <a:schemeClr val="accent1">
                      <a:tint val="94000"/>
                      <a:satMod val="105000"/>
                      <a:lumMod val="102000"/>
                    </a:schemeClr>
                  </a:gs>
                  <a:gs pos="100000">
                    <a:schemeClr val="accent1">
                      <a:shade val="74000"/>
                      <a:satMod val="128000"/>
                      <a:lumMod val="100000"/>
                    </a:schemeClr>
                  </a:gs>
                </a:gsLst>
                <a:lin ang="5400000" scaled="0"/>
              </a:gradFill>
              <a:ln w="9525">
                <a:solidFill>
                  <a:schemeClr val="accent1"/>
                </a:solidFill>
                <a:round/>
              </a:ln>
              <a:effectLst>
                <a:outerShdw blurRad="57150" dist="19050" dir="5400000" algn="ctr" rotWithShape="0">
                  <a:srgbClr val="000000">
                    <a:alpha val="63000"/>
                  </a:srgbClr>
                </a:outerShdw>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Sheet1!$A$2:$A$10</c:f>
              <c:strCache>
                <c:ptCount val="9"/>
                <c:pt idx="0">
                  <c:v>May</c:v>
                </c:pt>
                <c:pt idx="1">
                  <c:v>June</c:v>
                </c:pt>
                <c:pt idx="2">
                  <c:v>July</c:v>
                </c:pt>
                <c:pt idx="3">
                  <c:v>August</c:v>
                </c:pt>
                <c:pt idx="4">
                  <c:v>September</c:v>
                </c:pt>
                <c:pt idx="5">
                  <c:v>October</c:v>
                </c:pt>
                <c:pt idx="6">
                  <c:v>November </c:v>
                </c:pt>
                <c:pt idx="7">
                  <c:v>December</c:v>
                </c:pt>
                <c:pt idx="8">
                  <c:v>Janaury</c:v>
                </c:pt>
              </c:strCache>
            </c:strRef>
          </c:cat>
          <c:val>
            <c:numRef>
              <c:f>Sheet1!$B$2:$B$10</c:f>
              <c:numCache>
                <c:formatCode>General</c:formatCode>
                <c:ptCount val="9"/>
                <c:pt idx="0">
                  <c:v>11658</c:v>
                </c:pt>
                <c:pt idx="1">
                  <c:v>9809</c:v>
                </c:pt>
                <c:pt idx="2">
                  <c:v>21830</c:v>
                </c:pt>
                <c:pt idx="3">
                  <c:v>14951</c:v>
                </c:pt>
                <c:pt idx="4">
                  <c:v>20734</c:v>
                </c:pt>
                <c:pt idx="5">
                  <c:v>26448</c:v>
                </c:pt>
                <c:pt idx="6">
                  <c:v>22106</c:v>
                </c:pt>
                <c:pt idx="7">
                  <c:v>22643</c:v>
                </c:pt>
                <c:pt idx="8">
                  <c:v>22079</c:v>
                </c:pt>
              </c:numCache>
            </c:numRef>
          </c:val>
          <c:smooth val="1"/>
          <c:extLst>
            <c:ext xmlns:c16="http://schemas.microsoft.com/office/drawing/2014/chart" uri="{C3380CC4-5D6E-409C-BE32-E72D297353CC}">
              <c16:uniqueId val="{00000000-EB41-4CA1-9313-1300DBF91DBA}"/>
            </c:ext>
          </c:extLst>
        </c:ser>
        <c:dLbls>
          <c:dLblPos val="ctr"/>
          <c:showLegendKey val="0"/>
          <c:showVal val="1"/>
          <c:showCatName val="0"/>
          <c:showSerName val="0"/>
          <c:showPercent val="0"/>
          <c:showBubbleSize val="0"/>
        </c:dLbls>
        <c:marker val="1"/>
        <c:smooth val="0"/>
        <c:axId val="500684256"/>
        <c:axId val="500684912"/>
      </c:lineChart>
      <c:catAx>
        <c:axId val="500684256"/>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500684912"/>
        <c:crosses val="autoZero"/>
        <c:auto val="1"/>
        <c:lblAlgn val="ctr"/>
        <c:lblOffset val="100"/>
        <c:noMultiLvlLbl val="0"/>
      </c:catAx>
      <c:valAx>
        <c:axId val="500684912"/>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500684256"/>
        <c:crosses val="autoZero"/>
        <c:crossBetween val="between"/>
      </c:valAx>
      <c:spPr>
        <a:solidFill>
          <a:schemeClr val="tx1">
            <a:lumMod val="65000"/>
          </a:schemeClr>
        </a:solid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Healthcare</a:t>
            </a:r>
            <a:r>
              <a:rPr lang="en-US" baseline="0" dirty="0"/>
              <a:t> Visit Scores</a:t>
            </a:r>
            <a:endParaRPr lang="en-US" dirty="0"/>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9.9478512072168471E-2"/>
          <c:y val="0.12379149677820851"/>
          <c:w val="0.85663251752545189"/>
          <c:h val="0.5673740347298919"/>
        </c:manualLayout>
      </c:layout>
      <c:lineChart>
        <c:grouping val="standard"/>
        <c:varyColors val="0"/>
        <c:ser>
          <c:idx val="0"/>
          <c:order val="0"/>
          <c:tx>
            <c:strRef>
              <c:f>Sheet1!$B$1</c:f>
              <c:strCache>
                <c:ptCount val="1"/>
                <c:pt idx="0">
                  <c:v>Quality </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Sheet1!$A$2:$A$13</c:f>
              <c:strCache>
                <c:ptCount val="12"/>
                <c:pt idx="0">
                  <c:v>May-Feb 2020</c:v>
                </c:pt>
                <c:pt idx="1">
                  <c:v>March</c:v>
                </c:pt>
                <c:pt idx="2">
                  <c:v>April</c:v>
                </c:pt>
                <c:pt idx="3">
                  <c:v>May</c:v>
                </c:pt>
                <c:pt idx="4">
                  <c:v>June</c:v>
                </c:pt>
                <c:pt idx="5">
                  <c:v>July</c:v>
                </c:pt>
                <c:pt idx="6">
                  <c:v>August</c:v>
                </c:pt>
                <c:pt idx="7">
                  <c:v>September</c:v>
                </c:pt>
                <c:pt idx="8">
                  <c:v>October</c:v>
                </c:pt>
                <c:pt idx="9">
                  <c:v>November </c:v>
                </c:pt>
                <c:pt idx="10">
                  <c:v>December </c:v>
                </c:pt>
                <c:pt idx="11">
                  <c:v>January</c:v>
                </c:pt>
              </c:strCache>
            </c:strRef>
          </c:cat>
          <c:val>
            <c:numRef>
              <c:f>Sheet1!$B$2:$B$13</c:f>
              <c:numCache>
                <c:formatCode>General</c:formatCode>
                <c:ptCount val="12"/>
                <c:pt idx="0">
                  <c:v>91.9</c:v>
                </c:pt>
                <c:pt idx="1">
                  <c:v>91.8</c:v>
                </c:pt>
                <c:pt idx="2">
                  <c:v>100</c:v>
                </c:pt>
                <c:pt idx="3">
                  <c:v>90</c:v>
                </c:pt>
                <c:pt idx="4">
                  <c:v>89.4</c:v>
                </c:pt>
                <c:pt idx="5">
                  <c:v>90.9</c:v>
                </c:pt>
                <c:pt idx="6">
                  <c:v>91.2</c:v>
                </c:pt>
                <c:pt idx="7">
                  <c:v>93.5</c:v>
                </c:pt>
                <c:pt idx="8">
                  <c:v>93.8</c:v>
                </c:pt>
                <c:pt idx="9">
                  <c:v>93.9</c:v>
                </c:pt>
                <c:pt idx="10">
                  <c:v>94</c:v>
                </c:pt>
                <c:pt idx="11">
                  <c:v>89.8</c:v>
                </c:pt>
              </c:numCache>
            </c:numRef>
          </c:val>
          <c:smooth val="1"/>
          <c:extLst>
            <c:ext xmlns:c16="http://schemas.microsoft.com/office/drawing/2014/chart" uri="{C3380CC4-5D6E-409C-BE32-E72D297353CC}">
              <c16:uniqueId val="{00000000-1DF8-4D89-B06F-F66C1C1C2992}"/>
            </c:ext>
          </c:extLst>
        </c:ser>
        <c:ser>
          <c:idx val="1"/>
          <c:order val="1"/>
          <c:tx>
            <c:strRef>
              <c:f>Sheet1!$C$1</c:f>
              <c:strCache>
                <c:ptCount val="1"/>
                <c:pt idx="0">
                  <c:v>Employee Helpfulness</c:v>
                </c:pt>
              </c:strCache>
            </c:strRef>
          </c:tx>
          <c:spPr>
            <a:ln w="31750" cap="rnd">
              <a:solidFill>
                <a:schemeClr val="accent2"/>
              </a:solidFill>
              <a:round/>
            </a:ln>
            <a:effectLst/>
          </c:spPr>
          <c:marker>
            <c:symbol val="circle"/>
            <c:size val="17"/>
            <c:spPr>
              <a:solidFill>
                <a:schemeClr val="accent2"/>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Sheet1!$A$2:$A$13</c:f>
              <c:strCache>
                <c:ptCount val="12"/>
                <c:pt idx="0">
                  <c:v>May-Feb 2020</c:v>
                </c:pt>
                <c:pt idx="1">
                  <c:v>March</c:v>
                </c:pt>
                <c:pt idx="2">
                  <c:v>April</c:v>
                </c:pt>
                <c:pt idx="3">
                  <c:v>May</c:v>
                </c:pt>
                <c:pt idx="4">
                  <c:v>June</c:v>
                </c:pt>
                <c:pt idx="5">
                  <c:v>July</c:v>
                </c:pt>
                <c:pt idx="6">
                  <c:v>August</c:v>
                </c:pt>
                <c:pt idx="7">
                  <c:v>September</c:v>
                </c:pt>
                <c:pt idx="8">
                  <c:v>October</c:v>
                </c:pt>
                <c:pt idx="9">
                  <c:v>November </c:v>
                </c:pt>
                <c:pt idx="10">
                  <c:v>December </c:v>
                </c:pt>
                <c:pt idx="11">
                  <c:v>January</c:v>
                </c:pt>
              </c:strCache>
            </c:strRef>
          </c:cat>
          <c:val>
            <c:numRef>
              <c:f>Sheet1!$C$2:$C$13</c:f>
              <c:numCache>
                <c:formatCode>General</c:formatCode>
                <c:ptCount val="12"/>
                <c:pt idx="0">
                  <c:v>95.1</c:v>
                </c:pt>
                <c:pt idx="1">
                  <c:v>96.7</c:v>
                </c:pt>
                <c:pt idx="2">
                  <c:v>100</c:v>
                </c:pt>
                <c:pt idx="3">
                  <c:v>93.3</c:v>
                </c:pt>
                <c:pt idx="4">
                  <c:v>100</c:v>
                </c:pt>
                <c:pt idx="5">
                  <c:v>93.9</c:v>
                </c:pt>
                <c:pt idx="6">
                  <c:v>97.1</c:v>
                </c:pt>
                <c:pt idx="7">
                  <c:v>96.8</c:v>
                </c:pt>
                <c:pt idx="8">
                  <c:v>97.9</c:v>
                </c:pt>
                <c:pt idx="9">
                  <c:v>95.9</c:v>
                </c:pt>
                <c:pt idx="10">
                  <c:v>94</c:v>
                </c:pt>
                <c:pt idx="11">
                  <c:v>95.9</c:v>
                </c:pt>
              </c:numCache>
            </c:numRef>
          </c:val>
          <c:smooth val="1"/>
          <c:extLst>
            <c:ext xmlns:c16="http://schemas.microsoft.com/office/drawing/2014/chart" uri="{C3380CC4-5D6E-409C-BE32-E72D297353CC}">
              <c16:uniqueId val="{00000001-1DF8-4D89-B06F-F66C1C1C2992}"/>
            </c:ext>
          </c:extLst>
        </c:ser>
        <c:ser>
          <c:idx val="2"/>
          <c:order val="2"/>
          <c:tx>
            <c:strRef>
              <c:f>Sheet1!$D$1</c:f>
              <c:strCache>
                <c:ptCount val="1"/>
                <c:pt idx="0">
                  <c:v>Satisfaction </c:v>
                </c:pt>
              </c:strCache>
            </c:strRef>
          </c:tx>
          <c:spPr>
            <a:ln w="31750" cap="rnd">
              <a:solidFill>
                <a:schemeClr val="accent3"/>
              </a:solidFill>
              <a:round/>
            </a:ln>
            <a:effectLst/>
          </c:spPr>
          <c:marker>
            <c:symbol val="circle"/>
            <c:size val="17"/>
            <c:spPr>
              <a:solidFill>
                <a:schemeClr val="accent3"/>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Sheet1!$A$2:$A$13</c:f>
              <c:strCache>
                <c:ptCount val="12"/>
                <c:pt idx="0">
                  <c:v>May-Feb 2020</c:v>
                </c:pt>
                <c:pt idx="1">
                  <c:v>March</c:v>
                </c:pt>
                <c:pt idx="2">
                  <c:v>April</c:v>
                </c:pt>
                <c:pt idx="3">
                  <c:v>May</c:v>
                </c:pt>
                <c:pt idx="4">
                  <c:v>June</c:v>
                </c:pt>
                <c:pt idx="5">
                  <c:v>July</c:v>
                </c:pt>
                <c:pt idx="6">
                  <c:v>August</c:v>
                </c:pt>
                <c:pt idx="7">
                  <c:v>September</c:v>
                </c:pt>
                <c:pt idx="8">
                  <c:v>October</c:v>
                </c:pt>
                <c:pt idx="9">
                  <c:v>November </c:v>
                </c:pt>
                <c:pt idx="10">
                  <c:v>December </c:v>
                </c:pt>
                <c:pt idx="11">
                  <c:v>January</c:v>
                </c:pt>
              </c:strCache>
            </c:strRef>
          </c:cat>
          <c:val>
            <c:numRef>
              <c:f>Sheet1!$D$2:$D$13</c:f>
              <c:numCache>
                <c:formatCode>General</c:formatCode>
                <c:ptCount val="12"/>
                <c:pt idx="0">
                  <c:v>95.6</c:v>
                </c:pt>
                <c:pt idx="1">
                  <c:v>96.7</c:v>
                </c:pt>
                <c:pt idx="2">
                  <c:v>100</c:v>
                </c:pt>
                <c:pt idx="3">
                  <c:v>90</c:v>
                </c:pt>
                <c:pt idx="4">
                  <c:v>93.6</c:v>
                </c:pt>
                <c:pt idx="5">
                  <c:v>93.9</c:v>
                </c:pt>
                <c:pt idx="6">
                  <c:v>94.1</c:v>
                </c:pt>
                <c:pt idx="7">
                  <c:v>100</c:v>
                </c:pt>
                <c:pt idx="8">
                  <c:v>97.9</c:v>
                </c:pt>
                <c:pt idx="9">
                  <c:v>95.9</c:v>
                </c:pt>
                <c:pt idx="10">
                  <c:v>98</c:v>
                </c:pt>
                <c:pt idx="11">
                  <c:v>91.8</c:v>
                </c:pt>
              </c:numCache>
            </c:numRef>
          </c:val>
          <c:smooth val="1"/>
          <c:extLst>
            <c:ext xmlns:c16="http://schemas.microsoft.com/office/drawing/2014/chart" uri="{C3380CC4-5D6E-409C-BE32-E72D297353CC}">
              <c16:uniqueId val="{00000002-1DF8-4D89-B06F-F66C1C1C2992}"/>
            </c:ext>
          </c:extLst>
        </c:ser>
        <c:ser>
          <c:idx val="3"/>
          <c:order val="3"/>
          <c:tx>
            <c:strRef>
              <c:f>Sheet1!$E$1</c:f>
              <c:strCache>
                <c:ptCount val="1"/>
                <c:pt idx="0">
                  <c:v>Confidence/Trust</c:v>
                </c:pt>
              </c:strCache>
            </c:strRef>
          </c:tx>
          <c:spPr>
            <a:ln w="31750" cap="rnd">
              <a:solidFill>
                <a:schemeClr val="accent4"/>
              </a:solidFill>
              <a:round/>
            </a:ln>
            <a:effectLst/>
          </c:spPr>
          <c:marker>
            <c:symbol val="circle"/>
            <c:size val="17"/>
            <c:spPr>
              <a:solidFill>
                <a:schemeClr val="accent4"/>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Sheet1!$A$2:$A$13</c:f>
              <c:strCache>
                <c:ptCount val="12"/>
                <c:pt idx="0">
                  <c:v>May-Feb 2020</c:v>
                </c:pt>
                <c:pt idx="1">
                  <c:v>March</c:v>
                </c:pt>
                <c:pt idx="2">
                  <c:v>April</c:v>
                </c:pt>
                <c:pt idx="3">
                  <c:v>May</c:v>
                </c:pt>
                <c:pt idx="4">
                  <c:v>June</c:v>
                </c:pt>
                <c:pt idx="5">
                  <c:v>July</c:v>
                </c:pt>
                <c:pt idx="6">
                  <c:v>August</c:v>
                </c:pt>
                <c:pt idx="7">
                  <c:v>September</c:v>
                </c:pt>
                <c:pt idx="8">
                  <c:v>October</c:v>
                </c:pt>
                <c:pt idx="9">
                  <c:v>November </c:v>
                </c:pt>
                <c:pt idx="10">
                  <c:v>December </c:v>
                </c:pt>
                <c:pt idx="11">
                  <c:v>January</c:v>
                </c:pt>
              </c:strCache>
            </c:strRef>
          </c:cat>
          <c:val>
            <c:numRef>
              <c:f>Sheet1!$E$2:$E$13</c:f>
              <c:numCache>
                <c:formatCode>General</c:formatCode>
                <c:ptCount val="12"/>
                <c:pt idx="0">
                  <c:v>91.3</c:v>
                </c:pt>
                <c:pt idx="1">
                  <c:v>95.1</c:v>
                </c:pt>
                <c:pt idx="2">
                  <c:v>100</c:v>
                </c:pt>
                <c:pt idx="3">
                  <c:v>90</c:v>
                </c:pt>
                <c:pt idx="4">
                  <c:v>89.4</c:v>
                </c:pt>
                <c:pt idx="5">
                  <c:v>93.9</c:v>
                </c:pt>
                <c:pt idx="6">
                  <c:v>94.1</c:v>
                </c:pt>
                <c:pt idx="7">
                  <c:v>96.8</c:v>
                </c:pt>
                <c:pt idx="8">
                  <c:v>95.8</c:v>
                </c:pt>
                <c:pt idx="9">
                  <c:v>93.9</c:v>
                </c:pt>
                <c:pt idx="10">
                  <c:v>92</c:v>
                </c:pt>
                <c:pt idx="11">
                  <c:v>91.8</c:v>
                </c:pt>
              </c:numCache>
            </c:numRef>
          </c:val>
          <c:smooth val="1"/>
          <c:extLst>
            <c:ext xmlns:c16="http://schemas.microsoft.com/office/drawing/2014/chart" uri="{C3380CC4-5D6E-409C-BE32-E72D297353CC}">
              <c16:uniqueId val="{00000003-1DF8-4D89-B06F-F66C1C1C2992}"/>
            </c:ext>
          </c:extLst>
        </c:ser>
        <c:ser>
          <c:idx val="4"/>
          <c:order val="4"/>
          <c:tx>
            <c:strRef>
              <c:f>Sheet1!$F$1</c:f>
              <c:strCache>
                <c:ptCount val="1"/>
                <c:pt idx="0">
                  <c:v>Ease</c:v>
                </c:pt>
              </c:strCache>
            </c:strRef>
          </c:tx>
          <c:spPr>
            <a:ln w="31750" cap="rnd">
              <a:solidFill>
                <a:schemeClr val="accent5"/>
              </a:solidFill>
              <a:round/>
            </a:ln>
            <a:effectLst/>
          </c:spPr>
          <c:marker>
            <c:symbol val="circle"/>
            <c:size val="17"/>
            <c:spPr>
              <a:solidFill>
                <a:schemeClr val="accent5"/>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Sheet1!$A$2:$A$13</c:f>
              <c:strCache>
                <c:ptCount val="12"/>
                <c:pt idx="0">
                  <c:v>May-Feb 2020</c:v>
                </c:pt>
                <c:pt idx="1">
                  <c:v>March</c:v>
                </c:pt>
                <c:pt idx="2">
                  <c:v>April</c:v>
                </c:pt>
                <c:pt idx="3">
                  <c:v>May</c:v>
                </c:pt>
                <c:pt idx="4">
                  <c:v>June</c:v>
                </c:pt>
                <c:pt idx="5">
                  <c:v>July</c:v>
                </c:pt>
                <c:pt idx="6">
                  <c:v>August</c:v>
                </c:pt>
                <c:pt idx="7">
                  <c:v>September</c:v>
                </c:pt>
                <c:pt idx="8">
                  <c:v>October</c:v>
                </c:pt>
                <c:pt idx="9">
                  <c:v>November </c:v>
                </c:pt>
                <c:pt idx="10">
                  <c:v>December </c:v>
                </c:pt>
                <c:pt idx="11">
                  <c:v>January</c:v>
                </c:pt>
              </c:strCache>
            </c:strRef>
          </c:cat>
          <c:val>
            <c:numRef>
              <c:f>Sheet1!$F$2:$F$13</c:f>
              <c:numCache>
                <c:formatCode>General</c:formatCode>
                <c:ptCount val="12"/>
                <c:pt idx="0">
                  <c:v>97.3</c:v>
                </c:pt>
                <c:pt idx="1">
                  <c:v>98.4</c:v>
                </c:pt>
                <c:pt idx="2">
                  <c:v>100</c:v>
                </c:pt>
                <c:pt idx="3">
                  <c:v>96.7</c:v>
                </c:pt>
                <c:pt idx="4">
                  <c:v>95.7</c:v>
                </c:pt>
                <c:pt idx="5">
                  <c:v>100</c:v>
                </c:pt>
                <c:pt idx="6">
                  <c:v>97.1</c:v>
                </c:pt>
                <c:pt idx="7">
                  <c:v>96.8</c:v>
                </c:pt>
                <c:pt idx="8">
                  <c:v>93.8</c:v>
                </c:pt>
                <c:pt idx="9">
                  <c:v>95.9</c:v>
                </c:pt>
                <c:pt idx="10">
                  <c:v>98</c:v>
                </c:pt>
                <c:pt idx="11">
                  <c:v>95.9</c:v>
                </c:pt>
              </c:numCache>
            </c:numRef>
          </c:val>
          <c:smooth val="1"/>
          <c:extLst>
            <c:ext xmlns:c16="http://schemas.microsoft.com/office/drawing/2014/chart" uri="{C3380CC4-5D6E-409C-BE32-E72D297353CC}">
              <c16:uniqueId val="{00000004-1DF8-4D89-B06F-F66C1C1C2992}"/>
            </c:ext>
          </c:extLst>
        </c:ser>
        <c:dLbls>
          <c:dLblPos val="ctr"/>
          <c:showLegendKey val="0"/>
          <c:showVal val="1"/>
          <c:showCatName val="0"/>
          <c:showSerName val="0"/>
          <c:showPercent val="0"/>
          <c:showBubbleSize val="0"/>
        </c:dLbls>
        <c:marker val="1"/>
        <c:smooth val="0"/>
        <c:axId val="747794592"/>
        <c:axId val="747794920"/>
      </c:lineChart>
      <c:catAx>
        <c:axId val="74779459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747794920"/>
        <c:crosses val="autoZero"/>
        <c:auto val="1"/>
        <c:lblAlgn val="ctr"/>
        <c:lblOffset val="100"/>
        <c:noMultiLvlLbl val="0"/>
      </c:catAx>
      <c:valAx>
        <c:axId val="74779492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747794592"/>
        <c:crosses val="autoZero"/>
        <c:crossBetween val="between"/>
      </c:valAx>
      <c:spPr>
        <a:solidFill>
          <a:schemeClr val="tx1">
            <a:lumMod val="75000"/>
          </a:schemeClr>
        </a:solid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E245ADE-0C3F-469C-97A3-126BC466BB16}" type="datetimeFigureOut">
              <a:rPr lang="en-US" smtClean="0"/>
              <a:t>3/17/2021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0854AA4-7EFE-4E4D-84F1-98B2F7087736}" type="slidenum">
              <a:rPr lang="en-US" smtClean="0"/>
              <a:t>‹#›</a:t>
            </a:fld>
            <a:endParaRPr lang="en-US" dirty="0"/>
          </a:p>
        </p:txBody>
      </p:sp>
    </p:spTree>
    <p:extLst>
      <p:ext uri="{BB962C8B-B14F-4D97-AF65-F5344CB8AC3E}">
        <p14:creationId xmlns:p14="http://schemas.microsoft.com/office/powerpoint/2010/main" val="3158950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“Hi, my name is Stephanie Mitro Burnett and I am from the Iowa city VA Healthcare System.”</a:t>
            </a:r>
          </a:p>
          <a:p>
            <a:endParaRPr lang="en-US" dirty="0"/>
          </a:p>
        </p:txBody>
      </p:sp>
      <p:sp>
        <p:nvSpPr>
          <p:cNvPr id="4" name="Slide Number Placeholder 3"/>
          <p:cNvSpPr>
            <a:spLocks noGrp="1"/>
          </p:cNvSpPr>
          <p:nvPr>
            <p:ph type="sldNum" sz="quarter" idx="5"/>
          </p:nvPr>
        </p:nvSpPr>
        <p:spPr/>
        <p:txBody>
          <a:bodyPr/>
          <a:lstStyle/>
          <a:p>
            <a:fld id="{60854AA4-7EFE-4E4D-84F1-98B2F7087736}" type="slidenum">
              <a:rPr lang="en-US" smtClean="0"/>
              <a:t>1</a:t>
            </a:fld>
            <a:endParaRPr lang="en-US" dirty="0"/>
          </a:p>
        </p:txBody>
      </p:sp>
    </p:spTree>
    <p:extLst>
      <p:ext uri="{BB962C8B-B14F-4D97-AF65-F5344CB8AC3E}">
        <p14:creationId xmlns:p14="http://schemas.microsoft.com/office/powerpoint/2010/main" val="2073529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 would like to discuss the patient experience but before I do that picture this…its -20 F you, a disabled Vet, and your partner are walking into the hospital for an appt. Immediately you are told that your partner cannot enter the facility with you due to policy so they must go back to the car to wait. At the end of the appt you are tired and need to use a wheelchair to exit, now you need to push yourself back out to your vehicle. If someone were to ask you about your visit today, what would your response be? “</a:t>
            </a:r>
          </a:p>
          <a:p>
            <a:pPr rtl="0" fontAlgn="base"/>
            <a:endParaRPr lang="en-US" dirty="0"/>
          </a:p>
        </p:txBody>
      </p:sp>
      <p:sp>
        <p:nvSpPr>
          <p:cNvPr id="4" name="Slide Number Placeholder 3"/>
          <p:cNvSpPr>
            <a:spLocks noGrp="1"/>
          </p:cNvSpPr>
          <p:nvPr>
            <p:ph type="sldNum" sz="quarter" idx="5"/>
          </p:nvPr>
        </p:nvSpPr>
        <p:spPr/>
        <p:txBody>
          <a:bodyPr/>
          <a:lstStyle/>
          <a:p>
            <a:fld id="{60854AA4-7EFE-4E4D-84F1-98B2F7087736}" type="slidenum">
              <a:rPr lang="en-US" smtClean="0"/>
              <a:t>2</a:t>
            </a:fld>
            <a:endParaRPr lang="en-US" dirty="0"/>
          </a:p>
        </p:txBody>
      </p:sp>
    </p:spTree>
    <p:extLst>
      <p:ext uri="{BB962C8B-B14F-4D97-AF65-F5344CB8AC3E}">
        <p14:creationId xmlns:p14="http://schemas.microsoft.com/office/powerpoint/2010/main" val="1354812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“Did you know that first impressions are established within the first seven seconds?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Prior to the pandemic our scenario above would not have occurred. You would have been able to walk in with your partner and gone about your day. Now you spend those first seconds dealing the with questions and policies you have no control over. First impressions are lasting, but did you also know that it can set the tone for the entire visit? ”</a:t>
            </a:r>
          </a:p>
          <a:p>
            <a:pPr defTabSz="931774">
              <a:defRPr/>
            </a:pPr>
            <a:endParaRPr lang="en-US" dirty="0"/>
          </a:p>
        </p:txBody>
      </p:sp>
      <p:sp>
        <p:nvSpPr>
          <p:cNvPr id="4" name="Slide Number Placeholder 3"/>
          <p:cNvSpPr>
            <a:spLocks noGrp="1"/>
          </p:cNvSpPr>
          <p:nvPr>
            <p:ph type="sldNum" sz="quarter" idx="5"/>
          </p:nvPr>
        </p:nvSpPr>
        <p:spPr/>
        <p:txBody>
          <a:bodyPr/>
          <a:lstStyle/>
          <a:p>
            <a:fld id="{60854AA4-7EFE-4E4D-84F1-98B2F7087736}" type="slidenum">
              <a:rPr lang="en-US" smtClean="0"/>
              <a:t>3</a:t>
            </a:fld>
            <a:endParaRPr lang="en-US" dirty="0"/>
          </a:p>
        </p:txBody>
      </p:sp>
    </p:spTree>
    <p:extLst>
      <p:ext uri="{BB962C8B-B14F-4D97-AF65-F5344CB8AC3E}">
        <p14:creationId xmlns:p14="http://schemas.microsoft.com/office/powerpoint/2010/main" val="3275212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VA is a high reliability organization and one of the main values is zero harm.  Zero harm begins at the front door. ​”</a:t>
            </a:r>
          </a:p>
          <a:p>
            <a:endParaRPr lang="en-US" dirty="0"/>
          </a:p>
        </p:txBody>
      </p:sp>
      <p:sp>
        <p:nvSpPr>
          <p:cNvPr id="4" name="Slide Number Placeholder 3"/>
          <p:cNvSpPr>
            <a:spLocks noGrp="1"/>
          </p:cNvSpPr>
          <p:nvPr>
            <p:ph type="sldNum" sz="quarter" idx="5"/>
          </p:nvPr>
        </p:nvSpPr>
        <p:spPr/>
        <p:txBody>
          <a:bodyPr/>
          <a:lstStyle/>
          <a:p>
            <a:fld id="{60854AA4-7EFE-4E4D-84F1-98B2F7087736}" type="slidenum">
              <a:rPr lang="en-US" smtClean="0"/>
              <a:t>4</a:t>
            </a:fld>
            <a:endParaRPr lang="en-US" dirty="0"/>
          </a:p>
        </p:txBody>
      </p:sp>
    </p:spTree>
    <p:extLst>
      <p:ext uri="{BB962C8B-B14F-4D97-AF65-F5344CB8AC3E}">
        <p14:creationId xmlns:p14="http://schemas.microsoft.com/office/powerpoint/2010/main" val="2004827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is no secret that Covid 19 was a learning curve for both patients and staff. The graphs show the number of people that entered the facility and our healthcare visit scores. The beginning of the pandemic was difficult to navigate, which led to confusion and frustration. The facility has worked hard to improve the screening process by providing staff training and improving communication, you can see reflected in our scores during the fall/winter, which was the height of the pandemic here in Iowa. “</a:t>
            </a:r>
          </a:p>
          <a:p>
            <a:pPr defTabSz="931774">
              <a:defRPr/>
            </a:pPr>
            <a:endParaRPr lang="en-US" dirty="0"/>
          </a:p>
        </p:txBody>
      </p:sp>
      <p:sp>
        <p:nvSpPr>
          <p:cNvPr id="4" name="Slide Number Placeholder 3"/>
          <p:cNvSpPr>
            <a:spLocks noGrp="1"/>
          </p:cNvSpPr>
          <p:nvPr>
            <p:ph type="sldNum" sz="quarter" idx="5"/>
          </p:nvPr>
        </p:nvSpPr>
        <p:spPr/>
        <p:txBody>
          <a:bodyPr/>
          <a:lstStyle/>
          <a:p>
            <a:fld id="{60854AA4-7EFE-4E4D-84F1-98B2F7087736}" type="slidenum">
              <a:rPr lang="en-US" smtClean="0"/>
              <a:t>5</a:t>
            </a:fld>
            <a:endParaRPr lang="en-US" dirty="0"/>
          </a:p>
        </p:txBody>
      </p:sp>
    </p:spTree>
    <p:extLst>
      <p:ext uri="{BB962C8B-B14F-4D97-AF65-F5344CB8AC3E}">
        <p14:creationId xmlns:p14="http://schemas.microsoft.com/office/powerpoint/2010/main" val="2118639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“Iowa City now has one of the more robust screening processes in VISN 23. During my observations some issues were brought to light; patient mobility in and out of the facility, and the redcoat ambassador program. Working with our EMS department we were able to convert the current screeners in order to incorporate safe patient handling into their job duties. Now patients can be escorted directly to their cars and assisted into them if needed.”</a:t>
            </a:r>
          </a:p>
          <a:p>
            <a:pPr defTabSz="931774">
              <a:defRPr/>
            </a:pPr>
            <a:endParaRPr lang="en-US" dirty="0"/>
          </a:p>
        </p:txBody>
      </p:sp>
      <p:sp>
        <p:nvSpPr>
          <p:cNvPr id="4" name="Slide Number Placeholder 3"/>
          <p:cNvSpPr>
            <a:spLocks noGrp="1"/>
          </p:cNvSpPr>
          <p:nvPr>
            <p:ph type="sldNum" sz="quarter" idx="5"/>
          </p:nvPr>
        </p:nvSpPr>
        <p:spPr/>
        <p:txBody>
          <a:bodyPr/>
          <a:lstStyle/>
          <a:p>
            <a:fld id="{60854AA4-7EFE-4E4D-84F1-98B2F7087736}" type="slidenum">
              <a:rPr lang="en-US" smtClean="0"/>
              <a:t>6</a:t>
            </a:fld>
            <a:endParaRPr lang="en-US" dirty="0"/>
          </a:p>
        </p:txBody>
      </p:sp>
    </p:spTree>
    <p:extLst>
      <p:ext uri="{BB962C8B-B14F-4D97-AF65-F5344CB8AC3E}">
        <p14:creationId xmlns:p14="http://schemas.microsoft.com/office/powerpoint/2010/main" val="570957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“Before the pandemic patients had to seek out assistance, now with the screening process assistance is available 24/7.  Once we figure out the new normal, and Volunteers can have patient contact again we will work with the Chief of Voluntary to enhance the Red Coat Ambassador Program allowing for Volunteer presence at the front entrance with a designated work area.”</a:t>
            </a:r>
          </a:p>
          <a:p>
            <a:endParaRPr lang="en-US" dirty="0"/>
          </a:p>
        </p:txBody>
      </p:sp>
      <p:sp>
        <p:nvSpPr>
          <p:cNvPr id="4" name="Slide Number Placeholder 3"/>
          <p:cNvSpPr>
            <a:spLocks noGrp="1"/>
          </p:cNvSpPr>
          <p:nvPr>
            <p:ph type="sldNum" sz="quarter" idx="5"/>
          </p:nvPr>
        </p:nvSpPr>
        <p:spPr/>
        <p:txBody>
          <a:bodyPr/>
          <a:lstStyle/>
          <a:p>
            <a:fld id="{60854AA4-7EFE-4E4D-84F1-98B2F7087736}" type="slidenum">
              <a:rPr lang="en-US" smtClean="0"/>
              <a:t>7</a:t>
            </a:fld>
            <a:endParaRPr lang="en-US" dirty="0"/>
          </a:p>
        </p:txBody>
      </p:sp>
    </p:spTree>
    <p:extLst>
      <p:ext uri="{BB962C8B-B14F-4D97-AF65-F5344CB8AC3E}">
        <p14:creationId xmlns:p14="http://schemas.microsoft.com/office/powerpoint/2010/main" val="489941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200" kern="1200" dirty="0">
                <a:solidFill>
                  <a:schemeClr val="tx1"/>
                </a:solidFill>
                <a:effectLst/>
                <a:latin typeface="+mn-lt"/>
                <a:ea typeface="+mn-ea"/>
                <a:cs typeface="+mn-cs"/>
              </a:rPr>
              <a:t>“The patient experience happens everywhere, and it is up to us to provide the best possible experience in whatever capacity we can.  Remember when you accepted your job, you were excited to work here and help Veterans. Unfortunately, this can become lost amongst the day to day, don’t feel bad it happens to everyone. I challenge you to connect with at least 5 Veterans a week, which is only one patient a day. Not only is this beneficial for the patients it also provides a sense of connection for those employees that don’t get to work directly with them. Patients that feel valued are more likely to choose VA and encourage others to do so.  Getting back to the core of customer service is a simplistic process that can have the biggest impact. If we want patients to choose VA, then </a:t>
            </a:r>
            <a:r>
              <a:rPr lang="en-US" sz="1200" b="1" kern="1200" dirty="0">
                <a:solidFill>
                  <a:schemeClr val="tx1"/>
                </a:solidFill>
                <a:effectLst/>
                <a:latin typeface="+mn-lt"/>
                <a:ea typeface="+mn-ea"/>
                <a:cs typeface="+mn-cs"/>
              </a:rPr>
              <a:t>we </a:t>
            </a:r>
            <a:r>
              <a:rPr lang="en-US" sz="1200" kern="1200" dirty="0">
                <a:solidFill>
                  <a:schemeClr val="tx1"/>
                </a:solidFill>
                <a:effectLst/>
                <a:latin typeface="+mn-lt"/>
                <a:ea typeface="+mn-ea"/>
                <a:cs typeface="+mn-cs"/>
              </a:rPr>
              <a:t>must choose VA”</a:t>
            </a:r>
            <a:endParaRPr lang="en-US" dirty="0"/>
          </a:p>
        </p:txBody>
      </p:sp>
      <p:sp>
        <p:nvSpPr>
          <p:cNvPr id="4" name="Slide Number Placeholder 3"/>
          <p:cNvSpPr>
            <a:spLocks noGrp="1"/>
          </p:cNvSpPr>
          <p:nvPr>
            <p:ph type="sldNum" sz="quarter" idx="5"/>
          </p:nvPr>
        </p:nvSpPr>
        <p:spPr/>
        <p:txBody>
          <a:bodyPr/>
          <a:lstStyle/>
          <a:p>
            <a:fld id="{60854AA4-7EFE-4E4D-84F1-98B2F7087736}" type="slidenum">
              <a:rPr lang="en-US" smtClean="0"/>
              <a:t>8</a:t>
            </a:fld>
            <a:endParaRPr lang="en-US" dirty="0"/>
          </a:p>
        </p:txBody>
      </p:sp>
    </p:spTree>
    <p:extLst>
      <p:ext uri="{BB962C8B-B14F-4D97-AF65-F5344CB8AC3E}">
        <p14:creationId xmlns:p14="http://schemas.microsoft.com/office/powerpoint/2010/main" val="50104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“because together we are the patient experience. “</a:t>
            </a:r>
          </a:p>
          <a:p>
            <a:endParaRPr lang="en-US" dirty="0"/>
          </a:p>
        </p:txBody>
      </p:sp>
      <p:sp>
        <p:nvSpPr>
          <p:cNvPr id="4" name="Slide Number Placeholder 3"/>
          <p:cNvSpPr>
            <a:spLocks noGrp="1"/>
          </p:cNvSpPr>
          <p:nvPr>
            <p:ph type="sldNum" sz="quarter" idx="5"/>
          </p:nvPr>
        </p:nvSpPr>
        <p:spPr/>
        <p:txBody>
          <a:bodyPr/>
          <a:lstStyle/>
          <a:p>
            <a:fld id="{60854AA4-7EFE-4E4D-84F1-98B2F7087736}" type="slidenum">
              <a:rPr lang="en-US" smtClean="0"/>
              <a:t>9</a:t>
            </a:fld>
            <a:endParaRPr lang="en-US" dirty="0"/>
          </a:p>
        </p:txBody>
      </p:sp>
    </p:spTree>
    <p:extLst>
      <p:ext uri="{BB962C8B-B14F-4D97-AF65-F5344CB8AC3E}">
        <p14:creationId xmlns:p14="http://schemas.microsoft.com/office/powerpoint/2010/main" val="13030081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0B0E4DC4-E5EE-4504-93B2-C72FD4632BB1}" type="datetimeFigureOut">
              <a:rPr lang="en-US" smtClean="0"/>
              <a:t>3/17/2021</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384CFABD-8FC9-4686-8ABB-8AB736F8ABAF}" type="slidenum">
              <a:rPr lang="en-US" smtClean="0"/>
              <a:t>‹#›</a:t>
            </a:fld>
            <a:endParaRPr lang="en-US" dirty="0"/>
          </a:p>
        </p:txBody>
      </p:sp>
    </p:spTree>
    <p:extLst>
      <p:ext uri="{BB962C8B-B14F-4D97-AF65-F5344CB8AC3E}">
        <p14:creationId xmlns:p14="http://schemas.microsoft.com/office/powerpoint/2010/main" val="572937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dirty="0"/>
              <a:t>Click icon to add picture</a:t>
            </a:r>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0E4DC4-E5EE-4504-93B2-C72FD4632BB1}" type="datetimeFigureOut">
              <a:rPr lang="en-US" smtClean="0"/>
              <a:t>3/17/2021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4CFABD-8FC9-4686-8ABB-8AB736F8ABAF}" type="slidenum">
              <a:rPr lang="en-US" smtClean="0"/>
              <a:t>‹#›</a:t>
            </a:fld>
            <a:endParaRPr lang="en-US" dirty="0"/>
          </a:p>
        </p:txBody>
      </p:sp>
    </p:spTree>
    <p:extLst>
      <p:ext uri="{BB962C8B-B14F-4D97-AF65-F5344CB8AC3E}">
        <p14:creationId xmlns:p14="http://schemas.microsoft.com/office/powerpoint/2010/main" val="2130139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0E4DC4-E5EE-4504-93B2-C72FD4632BB1}" type="datetimeFigureOut">
              <a:rPr lang="en-US" smtClean="0"/>
              <a:t>3/17/2021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4CFABD-8FC9-4686-8ABB-8AB736F8ABAF}" type="slidenum">
              <a:rPr lang="en-US" smtClean="0"/>
              <a:t>‹#›</a:t>
            </a:fld>
            <a:endParaRPr lang="en-US" dirty="0"/>
          </a:p>
        </p:txBody>
      </p:sp>
    </p:spTree>
    <p:extLst>
      <p:ext uri="{BB962C8B-B14F-4D97-AF65-F5344CB8AC3E}">
        <p14:creationId xmlns:p14="http://schemas.microsoft.com/office/powerpoint/2010/main" val="3170078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0E4DC4-E5EE-4504-93B2-C72FD4632BB1}" type="datetimeFigureOut">
              <a:rPr lang="en-US" smtClean="0"/>
              <a:t>3/17/2021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4CFABD-8FC9-4686-8ABB-8AB736F8ABAF}"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67597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0E4DC4-E5EE-4504-93B2-C72FD4632BB1}" type="datetimeFigureOut">
              <a:rPr lang="en-US" smtClean="0"/>
              <a:t>3/17/2021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4CFABD-8FC9-4686-8ABB-8AB736F8ABAF}" type="slidenum">
              <a:rPr lang="en-US" smtClean="0"/>
              <a:t>‹#›</a:t>
            </a:fld>
            <a:endParaRPr lang="en-US" dirty="0"/>
          </a:p>
        </p:txBody>
      </p:sp>
    </p:spTree>
    <p:extLst>
      <p:ext uri="{BB962C8B-B14F-4D97-AF65-F5344CB8AC3E}">
        <p14:creationId xmlns:p14="http://schemas.microsoft.com/office/powerpoint/2010/main" val="4019937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B0E4DC4-E5EE-4504-93B2-C72FD4632BB1}" type="datetimeFigureOut">
              <a:rPr lang="en-US" smtClean="0"/>
              <a:t>3/17/2021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84CFABD-8FC9-4686-8ABB-8AB736F8ABAF}" type="slidenum">
              <a:rPr lang="en-US" smtClean="0"/>
              <a:t>‹#›</a:t>
            </a:fld>
            <a:endParaRPr lang="en-US" dirty="0"/>
          </a:p>
        </p:txBody>
      </p:sp>
    </p:spTree>
    <p:extLst>
      <p:ext uri="{BB962C8B-B14F-4D97-AF65-F5344CB8AC3E}">
        <p14:creationId xmlns:p14="http://schemas.microsoft.com/office/powerpoint/2010/main" val="424947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B0E4DC4-E5EE-4504-93B2-C72FD4632BB1}" type="datetimeFigureOut">
              <a:rPr lang="en-US" smtClean="0"/>
              <a:t>3/17/2021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84CFABD-8FC9-4686-8ABB-8AB736F8ABAF}" type="slidenum">
              <a:rPr lang="en-US" smtClean="0"/>
              <a:t>‹#›</a:t>
            </a:fld>
            <a:endParaRPr lang="en-US" dirty="0"/>
          </a:p>
        </p:txBody>
      </p:sp>
    </p:spTree>
    <p:extLst>
      <p:ext uri="{BB962C8B-B14F-4D97-AF65-F5344CB8AC3E}">
        <p14:creationId xmlns:p14="http://schemas.microsoft.com/office/powerpoint/2010/main" val="5296915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0E4DC4-E5EE-4504-93B2-C72FD4632BB1}" type="datetimeFigureOut">
              <a:rPr lang="en-US" smtClean="0"/>
              <a:t>3/17/2021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4CFABD-8FC9-4686-8ABB-8AB736F8ABAF}" type="slidenum">
              <a:rPr lang="en-US" smtClean="0"/>
              <a:t>‹#›</a:t>
            </a:fld>
            <a:endParaRPr lang="en-US" dirty="0"/>
          </a:p>
        </p:txBody>
      </p:sp>
    </p:spTree>
    <p:extLst>
      <p:ext uri="{BB962C8B-B14F-4D97-AF65-F5344CB8AC3E}">
        <p14:creationId xmlns:p14="http://schemas.microsoft.com/office/powerpoint/2010/main" val="41694807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0E4DC4-E5EE-4504-93B2-C72FD4632BB1}" type="datetimeFigureOut">
              <a:rPr lang="en-US" smtClean="0"/>
              <a:t>3/17/2021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4CFABD-8FC9-4686-8ABB-8AB736F8ABAF}" type="slidenum">
              <a:rPr lang="en-US" smtClean="0"/>
              <a:t>‹#›</a:t>
            </a:fld>
            <a:endParaRPr lang="en-US" dirty="0"/>
          </a:p>
        </p:txBody>
      </p:sp>
    </p:spTree>
    <p:extLst>
      <p:ext uri="{BB962C8B-B14F-4D97-AF65-F5344CB8AC3E}">
        <p14:creationId xmlns:p14="http://schemas.microsoft.com/office/powerpoint/2010/main" val="18725525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0E4DC4-E5EE-4504-93B2-C72FD4632BB1}" type="datetimeFigureOut">
              <a:rPr lang="en-US" smtClean="0"/>
              <a:t>3/17/2021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4CFABD-8FC9-4686-8ABB-8AB736F8ABAF}" type="slidenum">
              <a:rPr lang="en-US" smtClean="0"/>
              <a:t>‹#›</a:t>
            </a:fld>
            <a:endParaRPr lang="en-US" dirty="0"/>
          </a:p>
        </p:txBody>
      </p:sp>
    </p:spTree>
    <p:extLst>
      <p:ext uri="{BB962C8B-B14F-4D97-AF65-F5344CB8AC3E}">
        <p14:creationId xmlns:p14="http://schemas.microsoft.com/office/powerpoint/2010/main" val="1829234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0E4DC4-E5EE-4504-93B2-C72FD4632BB1}" type="datetimeFigureOut">
              <a:rPr lang="en-US" smtClean="0"/>
              <a:t>3/17/2021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4CFABD-8FC9-4686-8ABB-8AB736F8ABAF}" type="slidenum">
              <a:rPr lang="en-US" smtClean="0"/>
              <a:t>‹#›</a:t>
            </a:fld>
            <a:endParaRPr lang="en-US" dirty="0"/>
          </a:p>
        </p:txBody>
      </p:sp>
    </p:spTree>
    <p:extLst>
      <p:ext uri="{BB962C8B-B14F-4D97-AF65-F5344CB8AC3E}">
        <p14:creationId xmlns:p14="http://schemas.microsoft.com/office/powerpoint/2010/main" val="1760734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0E4DC4-E5EE-4504-93B2-C72FD4632BB1}" type="datetimeFigureOut">
              <a:rPr lang="en-US" smtClean="0"/>
              <a:t>3/17/2021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4CFABD-8FC9-4686-8ABB-8AB736F8ABAF}" type="slidenum">
              <a:rPr lang="en-US" smtClean="0"/>
              <a:t>‹#›</a:t>
            </a:fld>
            <a:endParaRPr lang="en-US" dirty="0"/>
          </a:p>
        </p:txBody>
      </p:sp>
    </p:spTree>
    <p:extLst>
      <p:ext uri="{BB962C8B-B14F-4D97-AF65-F5344CB8AC3E}">
        <p14:creationId xmlns:p14="http://schemas.microsoft.com/office/powerpoint/2010/main" val="1475376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B0E4DC4-E5EE-4504-93B2-C72FD4632BB1}" type="datetimeFigureOut">
              <a:rPr lang="en-US" smtClean="0"/>
              <a:t>3/17/2021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4CFABD-8FC9-4686-8ABB-8AB736F8ABAF}" type="slidenum">
              <a:rPr lang="en-US" smtClean="0"/>
              <a:t>‹#›</a:t>
            </a:fld>
            <a:endParaRPr lang="en-US" dirty="0"/>
          </a:p>
        </p:txBody>
      </p:sp>
    </p:spTree>
    <p:extLst>
      <p:ext uri="{BB962C8B-B14F-4D97-AF65-F5344CB8AC3E}">
        <p14:creationId xmlns:p14="http://schemas.microsoft.com/office/powerpoint/2010/main" val="837550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0E4DC4-E5EE-4504-93B2-C72FD4632BB1}" type="datetimeFigureOut">
              <a:rPr lang="en-US" smtClean="0"/>
              <a:t>3/17/2021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84CFABD-8FC9-4686-8ABB-8AB736F8ABAF}" type="slidenum">
              <a:rPr lang="en-US" smtClean="0"/>
              <a:t>‹#›</a:t>
            </a:fld>
            <a:endParaRPr lang="en-US" dirty="0"/>
          </a:p>
        </p:txBody>
      </p:sp>
    </p:spTree>
    <p:extLst>
      <p:ext uri="{BB962C8B-B14F-4D97-AF65-F5344CB8AC3E}">
        <p14:creationId xmlns:p14="http://schemas.microsoft.com/office/powerpoint/2010/main" val="1676057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B0E4DC4-E5EE-4504-93B2-C72FD4632BB1}" type="datetimeFigureOut">
              <a:rPr lang="en-US" smtClean="0"/>
              <a:t>3/17/2021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84CFABD-8FC9-4686-8ABB-8AB736F8ABAF}" type="slidenum">
              <a:rPr lang="en-US" smtClean="0"/>
              <a:t>‹#›</a:t>
            </a:fld>
            <a:endParaRPr lang="en-US" dirty="0"/>
          </a:p>
        </p:txBody>
      </p:sp>
    </p:spTree>
    <p:extLst>
      <p:ext uri="{BB962C8B-B14F-4D97-AF65-F5344CB8AC3E}">
        <p14:creationId xmlns:p14="http://schemas.microsoft.com/office/powerpoint/2010/main" val="1050136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0E4DC4-E5EE-4504-93B2-C72FD4632BB1}" type="datetimeFigureOut">
              <a:rPr lang="en-US" smtClean="0"/>
              <a:t>3/17/2021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84CFABD-8FC9-4686-8ABB-8AB736F8ABAF}" type="slidenum">
              <a:rPr lang="en-US" smtClean="0"/>
              <a:t>‹#›</a:t>
            </a:fld>
            <a:endParaRPr lang="en-US" dirty="0"/>
          </a:p>
        </p:txBody>
      </p:sp>
    </p:spTree>
    <p:extLst>
      <p:ext uri="{BB962C8B-B14F-4D97-AF65-F5344CB8AC3E}">
        <p14:creationId xmlns:p14="http://schemas.microsoft.com/office/powerpoint/2010/main" val="3987349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0E4DC4-E5EE-4504-93B2-C72FD4632BB1}" type="datetimeFigureOut">
              <a:rPr lang="en-US" smtClean="0"/>
              <a:t>3/17/2021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4CFABD-8FC9-4686-8ABB-8AB736F8ABAF}" type="slidenum">
              <a:rPr lang="en-US" smtClean="0"/>
              <a:t>‹#›</a:t>
            </a:fld>
            <a:endParaRPr lang="en-US" dirty="0"/>
          </a:p>
        </p:txBody>
      </p:sp>
    </p:spTree>
    <p:extLst>
      <p:ext uri="{BB962C8B-B14F-4D97-AF65-F5344CB8AC3E}">
        <p14:creationId xmlns:p14="http://schemas.microsoft.com/office/powerpoint/2010/main" val="1225090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0E4DC4-E5EE-4504-93B2-C72FD4632BB1}" type="datetimeFigureOut">
              <a:rPr lang="en-US" smtClean="0"/>
              <a:t>3/17/2021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4CFABD-8FC9-4686-8ABB-8AB736F8ABAF}" type="slidenum">
              <a:rPr lang="en-US" smtClean="0"/>
              <a:t>‹#›</a:t>
            </a:fld>
            <a:endParaRPr lang="en-US" dirty="0"/>
          </a:p>
        </p:txBody>
      </p:sp>
    </p:spTree>
    <p:extLst>
      <p:ext uri="{BB962C8B-B14F-4D97-AF65-F5344CB8AC3E}">
        <p14:creationId xmlns:p14="http://schemas.microsoft.com/office/powerpoint/2010/main" val="1867813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B0E4DC4-E5EE-4504-93B2-C72FD4632BB1}" type="datetimeFigureOut">
              <a:rPr lang="en-US" smtClean="0"/>
              <a:t>3/17/2021</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84CFABD-8FC9-4686-8ABB-8AB736F8ABAF}" type="slidenum">
              <a:rPr lang="en-US" smtClean="0"/>
              <a:t>‹#›</a:t>
            </a:fld>
            <a:endParaRPr lang="en-US" dirty="0"/>
          </a:p>
        </p:txBody>
      </p:sp>
    </p:spTree>
    <p:extLst>
      <p:ext uri="{BB962C8B-B14F-4D97-AF65-F5344CB8AC3E}">
        <p14:creationId xmlns:p14="http://schemas.microsoft.com/office/powerpoint/2010/main" val="656915323"/>
      </p:ext>
    </p:extLst>
  </p:cSld>
  <p:clrMap bg1="dk1" tx1="lt1" bg2="dk2" tx2="lt2" accent1="accent1" accent2="accent2" accent3="accent3" accent4="accent4" accent5="accent5" accent6="accent6" hlink="hlink" folHlink="folHlink"/>
  <p:sldLayoutIdLst>
    <p:sldLayoutId id="2147484252" r:id="rId1"/>
    <p:sldLayoutId id="2147484253" r:id="rId2"/>
    <p:sldLayoutId id="2147484254" r:id="rId3"/>
    <p:sldLayoutId id="2147484255" r:id="rId4"/>
    <p:sldLayoutId id="2147484256" r:id="rId5"/>
    <p:sldLayoutId id="2147484257" r:id="rId6"/>
    <p:sldLayoutId id="2147484258" r:id="rId7"/>
    <p:sldLayoutId id="2147484259" r:id="rId8"/>
    <p:sldLayoutId id="2147484260" r:id="rId9"/>
    <p:sldLayoutId id="2147484261" r:id="rId10"/>
    <p:sldLayoutId id="2147484262" r:id="rId11"/>
    <p:sldLayoutId id="2147484263" r:id="rId12"/>
    <p:sldLayoutId id="2147484264" r:id="rId13"/>
    <p:sldLayoutId id="2147484265" r:id="rId14"/>
    <p:sldLayoutId id="2147484266" r:id="rId15"/>
    <p:sldLayoutId id="2147484267" r:id="rId16"/>
    <p:sldLayoutId id="2147484268" r:id="rId17"/>
    <p:sldLayoutId id="2147484269" r:id="rId18"/>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image" Target="../media/image5.jp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jpg"/><Relationship Id="rId5" Type="http://schemas.openxmlformats.org/officeDocument/2006/relationships/image" Target="../media/image1.jpe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3.png"/><Relationship Id="rId5" Type="http://schemas.openxmlformats.org/officeDocument/2006/relationships/image" Target="../media/image6.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3.png"/><Relationship Id="rId5" Type="http://schemas.openxmlformats.org/officeDocument/2006/relationships/image" Target="../media/image7.jp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chart" Target="../charts/char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3.png"/><Relationship Id="rId5" Type="http://schemas.openxmlformats.org/officeDocument/2006/relationships/chart" Target="../charts/char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hyperlink" Target="https://www.flickr.com/photos/150276478@N03/34406844136" TargetMode="External"/><Relationship Id="rId5" Type="http://schemas.openxmlformats.org/officeDocument/2006/relationships/image" Target="../media/image8.jp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hyperlink" Target="https://baskcabinetry.wordpress.com/welcome-2/polished-projects/commercial-lobby-westchester-county-new-york/" TargetMode="External"/><Relationship Id="rId5" Type="http://schemas.openxmlformats.org/officeDocument/2006/relationships/image" Target="../media/image9.gif"/><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3.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3.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99000">
              <a:schemeClr val="bg2"/>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54" name="Rectangle 196">
            <a:extLst>
              <a:ext uri="{FF2B5EF4-FFF2-40B4-BE49-F238E27FC236}">
                <a16:creationId xmlns:a16="http://schemas.microsoft.com/office/drawing/2014/main" id="{7A070EAD-1DCD-4F3D-BA84-799B891A0E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FFBCF76-4A4F-4039-B351-C0DEEE7E4E88}"/>
              </a:ext>
            </a:extLst>
          </p:cNvPr>
          <p:cNvSpPr>
            <a:spLocks noGrp="1"/>
          </p:cNvSpPr>
          <p:nvPr>
            <p:ph type="ctrTitle"/>
          </p:nvPr>
        </p:nvSpPr>
        <p:spPr>
          <a:xfrm>
            <a:off x="3108960" y="1122363"/>
            <a:ext cx="7559039" cy="3027360"/>
          </a:xfrm>
        </p:spPr>
        <p:txBody>
          <a:bodyPr>
            <a:normAutofit/>
          </a:bodyPr>
          <a:lstStyle/>
          <a:p>
            <a:r>
              <a:rPr lang="en-US" sz="6000" dirty="0"/>
              <a:t>The Patient Experience During a Pandemic</a:t>
            </a:r>
          </a:p>
        </p:txBody>
      </p:sp>
      <p:sp>
        <p:nvSpPr>
          <p:cNvPr id="3" name="Subtitle 2">
            <a:extLst>
              <a:ext uri="{FF2B5EF4-FFF2-40B4-BE49-F238E27FC236}">
                <a16:creationId xmlns:a16="http://schemas.microsoft.com/office/drawing/2014/main" id="{BDDF1EE8-1F0E-4D0F-976E-53DCB222AF09}"/>
              </a:ext>
            </a:extLst>
          </p:cNvPr>
          <p:cNvSpPr>
            <a:spLocks noGrp="1"/>
          </p:cNvSpPr>
          <p:nvPr>
            <p:ph type="subTitle" idx="1"/>
          </p:nvPr>
        </p:nvSpPr>
        <p:spPr>
          <a:xfrm>
            <a:off x="3128010" y="4149724"/>
            <a:ext cx="7539989" cy="1108075"/>
          </a:xfrm>
        </p:spPr>
        <p:txBody>
          <a:bodyPr>
            <a:normAutofit/>
          </a:bodyPr>
          <a:lstStyle/>
          <a:p>
            <a:r>
              <a:rPr lang="en-US" sz="2400" dirty="0">
                <a:solidFill>
                  <a:schemeClr val="tx1"/>
                </a:solidFill>
              </a:rPr>
              <a:t>Stephanie Mitro Burnett, GHATP 2021</a:t>
            </a:r>
            <a:endParaRPr lang="en-US" dirty="0"/>
          </a:p>
          <a:p>
            <a:r>
              <a:rPr lang="en-US" sz="2400" dirty="0">
                <a:solidFill>
                  <a:schemeClr val="tx1"/>
                </a:solidFill>
              </a:rPr>
              <a:t>Iowa City VA Health Care System </a:t>
            </a:r>
          </a:p>
        </p:txBody>
      </p:sp>
      <p:grpSp>
        <p:nvGrpSpPr>
          <p:cNvPr id="199" name="Group 198">
            <a:extLst>
              <a:ext uri="{FF2B5EF4-FFF2-40B4-BE49-F238E27FC236}">
                <a16:creationId xmlns:a16="http://schemas.microsoft.com/office/drawing/2014/main" id="{DE471E13-6104-4637-8A8F-B545529B1D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alpha val="60000"/>
                </a:schemeClr>
              </a:gs>
              <a:gs pos="100000">
                <a:schemeClr val="bg2">
                  <a:lumMod val="60000"/>
                  <a:lumOff val="40000"/>
                  <a:alpha val="80000"/>
                </a:schemeClr>
              </a:gs>
            </a:gsLst>
            <a:lin ang="5400000" scaled="0"/>
            <a:tileRect/>
          </a:gradFill>
        </p:grpSpPr>
        <p:sp>
          <p:nvSpPr>
            <p:cNvPr id="200" name="Rectangle 5">
              <a:extLst>
                <a:ext uri="{FF2B5EF4-FFF2-40B4-BE49-F238E27FC236}">
                  <a16:creationId xmlns:a16="http://schemas.microsoft.com/office/drawing/2014/main" id="{802F412D-6781-427D-AB79-09FD610CCE5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01" name="Freeform 6">
              <a:extLst>
                <a:ext uri="{FF2B5EF4-FFF2-40B4-BE49-F238E27FC236}">
                  <a16:creationId xmlns:a16="http://schemas.microsoft.com/office/drawing/2014/main" id="{8471B962-D824-43CE-B5DD-704B305B28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2" name="Freeform 7">
              <a:extLst>
                <a:ext uri="{FF2B5EF4-FFF2-40B4-BE49-F238E27FC236}">
                  <a16:creationId xmlns:a16="http://schemas.microsoft.com/office/drawing/2014/main" id="{ED60EBD3-FA75-460B-AFBD-3F234A0CAA1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3" name="Rectangle 8">
              <a:extLst>
                <a:ext uri="{FF2B5EF4-FFF2-40B4-BE49-F238E27FC236}">
                  <a16:creationId xmlns:a16="http://schemas.microsoft.com/office/drawing/2014/main" id="{D0791244-FBF2-49D9-BDBC-E2E58C86B4D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04" name="Freeform 9">
              <a:extLst>
                <a:ext uri="{FF2B5EF4-FFF2-40B4-BE49-F238E27FC236}">
                  <a16:creationId xmlns:a16="http://schemas.microsoft.com/office/drawing/2014/main" id="{FEE4C4B1-195C-40F5-A78F-2EB7ED6E6FA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5" name="Freeform 10">
              <a:extLst>
                <a:ext uri="{FF2B5EF4-FFF2-40B4-BE49-F238E27FC236}">
                  <a16:creationId xmlns:a16="http://schemas.microsoft.com/office/drawing/2014/main" id="{22766AF8-3850-41E4-80D0-321D9A13D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6" name="Freeform 11">
              <a:extLst>
                <a:ext uri="{FF2B5EF4-FFF2-40B4-BE49-F238E27FC236}">
                  <a16:creationId xmlns:a16="http://schemas.microsoft.com/office/drawing/2014/main" id="{8834F8EE-AB04-42FE-AE7B-3E9C6ACA0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7" name="Freeform 12">
              <a:extLst>
                <a:ext uri="{FF2B5EF4-FFF2-40B4-BE49-F238E27FC236}">
                  <a16:creationId xmlns:a16="http://schemas.microsoft.com/office/drawing/2014/main" id="{C86BB534-4617-4275-908E-357CF2246C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8" name="Freeform 13">
              <a:extLst>
                <a:ext uri="{FF2B5EF4-FFF2-40B4-BE49-F238E27FC236}">
                  <a16:creationId xmlns:a16="http://schemas.microsoft.com/office/drawing/2014/main" id="{B6DEB58B-8D28-4BE9-9CA9-F4B3A083BC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9" name="Freeform 14">
              <a:extLst>
                <a:ext uri="{FF2B5EF4-FFF2-40B4-BE49-F238E27FC236}">
                  <a16:creationId xmlns:a16="http://schemas.microsoft.com/office/drawing/2014/main" id="{25A772BC-4720-4EC2-AD61-A7B74E915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0" name="Freeform 15">
              <a:extLst>
                <a:ext uri="{FF2B5EF4-FFF2-40B4-BE49-F238E27FC236}">
                  <a16:creationId xmlns:a16="http://schemas.microsoft.com/office/drawing/2014/main" id="{60D6B27E-FAC5-4267-80A9-DE4D2E02B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1" name="Freeform 16">
              <a:extLst>
                <a:ext uri="{FF2B5EF4-FFF2-40B4-BE49-F238E27FC236}">
                  <a16:creationId xmlns:a16="http://schemas.microsoft.com/office/drawing/2014/main" id="{1F39FA83-D8C8-4CE3-9C62-10375FD041E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2" name="Freeform 17">
              <a:extLst>
                <a:ext uri="{FF2B5EF4-FFF2-40B4-BE49-F238E27FC236}">
                  <a16:creationId xmlns:a16="http://schemas.microsoft.com/office/drawing/2014/main" id="{E09B4CF3-A51F-4787-81FE-F5C79BA426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3" name="Freeform 18">
              <a:extLst>
                <a:ext uri="{FF2B5EF4-FFF2-40B4-BE49-F238E27FC236}">
                  <a16:creationId xmlns:a16="http://schemas.microsoft.com/office/drawing/2014/main" id="{6695CB35-74E4-43C0-89F5-9FDA59B3AC0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4" name="Freeform 19">
              <a:extLst>
                <a:ext uri="{FF2B5EF4-FFF2-40B4-BE49-F238E27FC236}">
                  <a16:creationId xmlns:a16="http://schemas.microsoft.com/office/drawing/2014/main" id="{945450CE-FB13-4C46-825F-5BB1917033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5" name="Freeform 20">
              <a:extLst>
                <a:ext uri="{FF2B5EF4-FFF2-40B4-BE49-F238E27FC236}">
                  <a16:creationId xmlns:a16="http://schemas.microsoft.com/office/drawing/2014/main" id="{E80AA0B2-7FE7-4B75-AC25-E0F6C0FE458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6" name="Freeform 21">
              <a:extLst>
                <a:ext uri="{FF2B5EF4-FFF2-40B4-BE49-F238E27FC236}">
                  <a16:creationId xmlns:a16="http://schemas.microsoft.com/office/drawing/2014/main" id="{2E81F7C1-AD8F-41A0-91A8-E05F66CB0ED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7" name="Freeform 22">
              <a:extLst>
                <a:ext uri="{FF2B5EF4-FFF2-40B4-BE49-F238E27FC236}">
                  <a16:creationId xmlns:a16="http://schemas.microsoft.com/office/drawing/2014/main" id="{F4E8A538-9FFA-4C76-BCE2-D54F56A115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8" name="Freeform 23">
              <a:extLst>
                <a:ext uri="{FF2B5EF4-FFF2-40B4-BE49-F238E27FC236}">
                  <a16:creationId xmlns:a16="http://schemas.microsoft.com/office/drawing/2014/main" id="{3C412824-3CBA-4E74-B2FD-936EA70486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9" name="Freeform 24">
              <a:extLst>
                <a:ext uri="{FF2B5EF4-FFF2-40B4-BE49-F238E27FC236}">
                  <a16:creationId xmlns:a16="http://schemas.microsoft.com/office/drawing/2014/main" id="{E28DC1F0-74FF-4D97-BD4D-FD42DE4AC6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0" name="Freeform 25">
              <a:extLst>
                <a:ext uri="{FF2B5EF4-FFF2-40B4-BE49-F238E27FC236}">
                  <a16:creationId xmlns:a16="http://schemas.microsoft.com/office/drawing/2014/main" id="{77CEC4FA-6FD3-4ABF-BF98-94E7947A5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1" name="Freeform 26">
              <a:extLst>
                <a:ext uri="{FF2B5EF4-FFF2-40B4-BE49-F238E27FC236}">
                  <a16:creationId xmlns:a16="http://schemas.microsoft.com/office/drawing/2014/main" id="{D4E61DA7-BFA9-48AF-BD6F-EBB15C2359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2" name="Freeform 27">
              <a:extLst>
                <a:ext uri="{FF2B5EF4-FFF2-40B4-BE49-F238E27FC236}">
                  <a16:creationId xmlns:a16="http://schemas.microsoft.com/office/drawing/2014/main" id="{57164D6A-1DD9-43AE-878F-A413DC26FB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3" name="Freeform 28">
              <a:extLst>
                <a:ext uri="{FF2B5EF4-FFF2-40B4-BE49-F238E27FC236}">
                  <a16:creationId xmlns:a16="http://schemas.microsoft.com/office/drawing/2014/main" id="{4949EBA6-53D9-4F2D-91DB-EA7AE260F63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4" name="Freeform 29">
              <a:extLst>
                <a:ext uri="{FF2B5EF4-FFF2-40B4-BE49-F238E27FC236}">
                  <a16:creationId xmlns:a16="http://schemas.microsoft.com/office/drawing/2014/main" id="{0AFEA5FA-F759-441C-A0BC-7EDC79A67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5" name="Freeform 30">
              <a:extLst>
                <a:ext uri="{FF2B5EF4-FFF2-40B4-BE49-F238E27FC236}">
                  <a16:creationId xmlns:a16="http://schemas.microsoft.com/office/drawing/2014/main" id="{5B913AE0-5DC8-4244-8C26-ED97F834E33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6" name="Freeform 31">
              <a:extLst>
                <a:ext uri="{FF2B5EF4-FFF2-40B4-BE49-F238E27FC236}">
                  <a16:creationId xmlns:a16="http://schemas.microsoft.com/office/drawing/2014/main" id="{A87DB58A-25D2-46F1-85E3-06F964D016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7" name="Freeform 32">
              <a:extLst>
                <a:ext uri="{FF2B5EF4-FFF2-40B4-BE49-F238E27FC236}">
                  <a16:creationId xmlns:a16="http://schemas.microsoft.com/office/drawing/2014/main" id="{E7AE8209-F3E7-4ACA-98D0-90B282A147F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8" name="Rectangle 33">
              <a:extLst>
                <a:ext uri="{FF2B5EF4-FFF2-40B4-BE49-F238E27FC236}">
                  <a16:creationId xmlns:a16="http://schemas.microsoft.com/office/drawing/2014/main" id="{1CED7927-A7C7-444A-A8F3-6348852AEFB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29" name="Freeform 34">
              <a:extLst>
                <a:ext uri="{FF2B5EF4-FFF2-40B4-BE49-F238E27FC236}">
                  <a16:creationId xmlns:a16="http://schemas.microsoft.com/office/drawing/2014/main" id="{08BEDF90-F9A6-4DE4-94B6-43E4160394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0" name="Freeform 35">
              <a:extLst>
                <a:ext uri="{FF2B5EF4-FFF2-40B4-BE49-F238E27FC236}">
                  <a16:creationId xmlns:a16="http://schemas.microsoft.com/office/drawing/2014/main" id="{36540D5F-1C77-438A-BF12-56455C4720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1" name="Freeform 36">
              <a:extLst>
                <a:ext uri="{FF2B5EF4-FFF2-40B4-BE49-F238E27FC236}">
                  <a16:creationId xmlns:a16="http://schemas.microsoft.com/office/drawing/2014/main" id="{52FC779A-BC55-40AC-8FFD-E014F8C05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2" name="Freeform 37">
              <a:extLst>
                <a:ext uri="{FF2B5EF4-FFF2-40B4-BE49-F238E27FC236}">
                  <a16:creationId xmlns:a16="http://schemas.microsoft.com/office/drawing/2014/main" id="{63E42DE5-DC0E-4043-8A35-20C53074A2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3" name="Freeform 38">
              <a:extLst>
                <a:ext uri="{FF2B5EF4-FFF2-40B4-BE49-F238E27FC236}">
                  <a16:creationId xmlns:a16="http://schemas.microsoft.com/office/drawing/2014/main" id="{41581FA6-993A-4899-ADF1-0A83A6234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4" name="Freeform 39">
              <a:extLst>
                <a:ext uri="{FF2B5EF4-FFF2-40B4-BE49-F238E27FC236}">
                  <a16:creationId xmlns:a16="http://schemas.microsoft.com/office/drawing/2014/main" id="{33C4FDB9-01D2-4CB0-BFED-216CAC7EB8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5" name="Freeform 40">
              <a:extLst>
                <a:ext uri="{FF2B5EF4-FFF2-40B4-BE49-F238E27FC236}">
                  <a16:creationId xmlns:a16="http://schemas.microsoft.com/office/drawing/2014/main" id="{34E715AB-2B68-41C4-A61F-02C413F242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6" name="Freeform 41">
              <a:extLst>
                <a:ext uri="{FF2B5EF4-FFF2-40B4-BE49-F238E27FC236}">
                  <a16:creationId xmlns:a16="http://schemas.microsoft.com/office/drawing/2014/main" id="{D3861C35-D060-408D-9871-4DA2D0547B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7" name="Freeform 42">
              <a:extLst>
                <a:ext uri="{FF2B5EF4-FFF2-40B4-BE49-F238E27FC236}">
                  <a16:creationId xmlns:a16="http://schemas.microsoft.com/office/drawing/2014/main" id="{B4F4F38F-33FE-48A0-986D-FB771F18BE7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8" name="Freeform 43">
              <a:extLst>
                <a:ext uri="{FF2B5EF4-FFF2-40B4-BE49-F238E27FC236}">
                  <a16:creationId xmlns:a16="http://schemas.microsoft.com/office/drawing/2014/main" id="{50FCFC8E-2DC3-4F27-9E02-196830E78D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9" name="Freeform 44">
              <a:extLst>
                <a:ext uri="{FF2B5EF4-FFF2-40B4-BE49-F238E27FC236}">
                  <a16:creationId xmlns:a16="http://schemas.microsoft.com/office/drawing/2014/main" id="{3A6EE414-1500-4144-B453-BA950E5107E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0" name="Rectangle 45">
              <a:extLst>
                <a:ext uri="{FF2B5EF4-FFF2-40B4-BE49-F238E27FC236}">
                  <a16:creationId xmlns:a16="http://schemas.microsoft.com/office/drawing/2014/main" id="{0C1A9D8A-5515-4C84-AE17-A6D51243834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41" name="Freeform 46">
              <a:extLst>
                <a:ext uri="{FF2B5EF4-FFF2-40B4-BE49-F238E27FC236}">
                  <a16:creationId xmlns:a16="http://schemas.microsoft.com/office/drawing/2014/main" id="{E8E7C8C7-FE85-4C8F-960C-3748511E08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2" name="Freeform 47">
              <a:extLst>
                <a:ext uri="{FF2B5EF4-FFF2-40B4-BE49-F238E27FC236}">
                  <a16:creationId xmlns:a16="http://schemas.microsoft.com/office/drawing/2014/main" id="{33DF2ED7-F601-4A9F-AA50-822ED85D560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3" name="Freeform 48">
              <a:extLst>
                <a:ext uri="{FF2B5EF4-FFF2-40B4-BE49-F238E27FC236}">
                  <a16:creationId xmlns:a16="http://schemas.microsoft.com/office/drawing/2014/main" id="{FEDB3A05-6FDD-4E87-B800-8F99752444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4" name="Freeform 49">
              <a:extLst>
                <a:ext uri="{FF2B5EF4-FFF2-40B4-BE49-F238E27FC236}">
                  <a16:creationId xmlns:a16="http://schemas.microsoft.com/office/drawing/2014/main" id="{AD6225C0-E391-49D5-9A7B-57C5ED60E1A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5" name="Freeform 50">
              <a:extLst>
                <a:ext uri="{FF2B5EF4-FFF2-40B4-BE49-F238E27FC236}">
                  <a16:creationId xmlns:a16="http://schemas.microsoft.com/office/drawing/2014/main" id="{B814B458-45E5-451C-9CBD-027E3776A4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6" name="Freeform 51">
              <a:extLst>
                <a:ext uri="{FF2B5EF4-FFF2-40B4-BE49-F238E27FC236}">
                  <a16:creationId xmlns:a16="http://schemas.microsoft.com/office/drawing/2014/main" id="{59167140-9A0D-4FE7-8E37-2CD6130116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7" name="Freeform 52">
              <a:extLst>
                <a:ext uri="{FF2B5EF4-FFF2-40B4-BE49-F238E27FC236}">
                  <a16:creationId xmlns:a16="http://schemas.microsoft.com/office/drawing/2014/main" id="{2D38B213-991B-495D-8886-04CAD44C7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8" name="Freeform 53">
              <a:extLst>
                <a:ext uri="{FF2B5EF4-FFF2-40B4-BE49-F238E27FC236}">
                  <a16:creationId xmlns:a16="http://schemas.microsoft.com/office/drawing/2014/main" id="{67C1C3DA-3972-4D98-9D9E-390461B288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9" name="Freeform 54">
              <a:extLst>
                <a:ext uri="{FF2B5EF4-FFF2-40B4-BE49-F238E27FC236}">
                  <a16:creationId xmlns:a16="http://schemas.microsoft.com/office/drawing/2014/main" id="{972F8941-61DB-48E1-B9C1-E732470563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0" name="Freeform 55">
              <a:extLst>
                <a:ext uri="{FF2B5EF4-FFF2-40B4-BE49-F238E27FC236}">
                  <a16:creationId xmlns:a16="http://schemas.microsoft.com/office/drawing/2014/main" id="{857B495F-5C9B-435F-8D39-45CC57471F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1" name="Freeform 56">
              <a:extLst>
                <a:ext uri="{FF2B5EF4-FFF2-40B4-BE49-F238E27FC236}">
                  <a16:creationId xmlns:a16="http://schemas.microsoft.com/office/drawing/2014/main" id="{B607428B-B7C9-4017-84F8-19C9B2134A9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2" name="Freeform 57">
              <a:extLst>
                <a:ext uri="{FF2B5EF4-FFF2-40B4-BE49-F238E27FC236}">
                  <a16:creationId xmlns:a16="http://schemas.microsoft.com/office/drawing/2014/main" id="{A20C5139-2108-4F5E-B892-64F1D8605E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3" name="Freeform 58">
              <a:extLst>
                <a:ext uri="{FF2B5EF4-FFF2-40B4-BE49-F238E27FC236}">
                  <a16:creationId xmlns:a16="http://schemas.microsoft.com/office/drawing/2014/main" id="{C2A51623-F2F3-4584-93F5-598E56A5F4D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pic>
        <p:nvPicPr>
          <p:cNvPr id="196" name="Audio 195">
            <a:hlinkClick r:id="" action="ppaction://media"/>
            <a:extLst>
              <a:ext uri="{FF2B5EF4-FFF2-40B4-BE49-F238E27FC236}">
                <a16:creationId xmlns:a16="http://schemas.microsoft.com/office/drawing/2014/main" id="{036ADB38-E287-4629-AA5F-F077EEDC60B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095566501"/>
      </p:ext>
    </p:extLst>
  </p:cSld>
  <p:clrMapOvr>
    <a:masterClrMapping/>
  </p:clrMapOvr>
  <mc:AlternateContent xmlns:mc="http://schemas.openxmlformats.org/markup-compatibility/2006" xmlns:p14="http://schemas.microsoft.com/office/powerpoint/2010/main">
    <mc:Choice Requires="p14">
      <p:transition spd="slow" p14:dur="2000" advTm="6192"/>
    </mc:Choice>
    <mc:Fallback xmlns="">
      <p:transition spd="slow" advTm="61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9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9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5">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9414D-5ACA-4590-9E50-4EC5E8435C74}"/>
              </a:ext>
            </a:extLst>
          </p:cNvPr>
          <p:cNvSpPr>
            <a:spLocks noGrp="1"/>
          </p:cNvSpPr>
          <p:nvPr>
            <p:ph type="title" idx="4294967295"/>
          </p:nvPr>
        </p:nvSpPr>
        <p:spPr>
          <a:xfrm>
            <a:off x="1342238" y="515366"/>
            <a:ext cx="9906000" cy="1477963"/>
          </a:xfrm>
        </p:spPr>
        <p:txBody>
          <a:bodyPr>
            <a:normAutofit/>
          </a:bodyPr>
          <a:lstStyle/>
          <a:p>
            <a:pPr algn="ctr"/>
            <a:r>
              <a:rPr lang="en-US" dirty="0"/>
              <a:t>Patient Experience-Health safety screening</a:t>
            </a:r>
          </a:p>
        </p:txBody>
      </p:sp>
      <p:pic>
        <p:nvPicPr>
          <p:cNvPr id="104" name="Picture 103">
            <a:extLst>
              <a:ext uri="{FF2B5EF4-FFF2-40B4-BE49-F238E27FC236}">
                <a16:creationId xmlns:a16="http://schemas.microsoft.com/office/drawing/2014/main" id="{3D40F54B-8C09-4970-BF1D-E0FF038214D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31511" y="2210661"/>
            <a:ext cx="4878995" cy="3392991"/>
          </a:xfrm>
          <a:prstGeom prst="rect">
            <a:avLst/>
          </a:prstGeom>
        </p:spPr>
      </p:pic>
      <p:pic>
        <p:nvPicPr>
          <p:cNvPr id="106" name="Picture 105" descr="A picture containing text, person, standing&#10;&#10;Description automatically generated">
            <a:extLst>
              <a:ext uri="{FF2B5EF4-FFF2-40B4-BE49-F238E27FC236}">
                <a16:creationId xmlns:a16="http://schemas.microsoft.com/office/drawing/2014/main" id="{023EF2A6-7F21-429A-BB3C-CA0FC390976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50641" y="2210661"/>
            <a:ext cx="4878995" cy="3392991"/>
          </a:xfrm>
          <a:prstGeom prst="rect">
            <a:avLst/>
          </a:prstGeom>
        </p:spPr>
      </p:pic>
      <p:pic>
        <p:nvPicPr>
          <p:cNvPr id="170" name="Audio 169">
            <a:hlinkClick r:id="" action="ppaction://media"/>
            <a:extLst>
              <a:ext uri="{FF2B5EF4-FFF2-40B4-BE49-F238E27FC236}">
                <a16:creationId xmlns:a16="http://schemas.microsoft.com/office/drawing/2014/main" id="{560BD615-D438-4135-9690-874B087B1C8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430000" y="6096000"/>
            <a:ext cx="609600" cy="609600"/>
          </a:xfrm>
          <a:prstGeom prst="rect">
            <a:avLst/>
          </a:prstGeom>
        </p:spPr>
      </p:pic>
      <p:sp>
        <p:nvSpPr>
          <p:cNvPr id="3" name="TextBox 2">
            <a:extLst>
              <a:ext uri="{FF2B5EF4-FFF2-40B4-BE49-F238E27FC236}">
                <a16:creationId xmlns:a16="http://schemas.microsoft.com/office/drawing/2014/main" id="{80BA476E-BD02-4D66-B2DC-92DBD1A6783E}"/>
              </a:ext>
            </a:extLst>
          </p:cNvPr>
          <p:cNvSpPr txBox="1"/>
          <p:nvPr/>
        </p:nvSpPr>
        <p:spPr>
          <a:xfrm>
            <a:off x="1456735" y="5789683"/>
            <a:ext cx="9677005" cy="923330"/>
          </a:xfrm>
          <a:prstGeom prst="rect">
            <a:avLst/>
          </a:prstGeom>
          <a:noFill/>
        </p:spPr>
        <p:txBody>
          <a:bodyPr wrap="square" rtlCol="0">
            <a:spAutoFit/>
          </a:bodyPr>
          <a:lstStyle/>
          <a:p>
            <a:r>
              <a:rPr lang="en-US" dirty="0"/>
              <a:t>“Good morning Sir or Ma’am. What is the purpose of your visit today? Do you have any new or worsening symptoms; fever or flu-like symptoms, sore throat, cough or shortness of breath, nausea vomiting or diarrhea, or loss of taste or smell?”</a:t>
            </a:r>
          </a:p>
        </p:txBody>
      </p:sp>
    </p:spTree>
    <p:extLst>
      <p:ext uri="{BB962C8B-B14F-4D97-AF65-F5344CB8AC3E}">
        <p14:creationId xmlns:p14="http://schemas.microsoft.com/office/powerpoint/2010/main" val="128936233"/>
      </p:ext>
    </p:extLst>
  </p:cSld>
  <p:clrMapOvr>
    <a:masterClrMapping/>
  </p:clrMapOvr>
  <mc:AlternateContent xmlns:mc="http://schemas.openxmlformats.org/markup-compatibility/2006" xmlns:p14="http://schemas.microsoft.com/office/powerpoint/2010/main">
    <mc:Choice Requires="p14">
      <p:transition spd="slow" p14:dur="2000" advTm="28634"/>
    </mc:Choice>
    <mc:Fallback xmlns="">
      <p:transition spd="slow" advTm="286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0"/>
                                        </p:tgtEl>
                                      </p:cBhvr>
                                    </p:cmd>
                                  </p:childTnLst>
                                </p:cTn>
                              </p:par>
                              <p:par>
                                <p:cTn id="7" presetID="16" presetClass="entr" presetSubtype="21" fill="hold" nodeType="withEffect">
                                  <p:stCondLst>
                                    <p:cond delay="0"/>
                                  </p:stCondLst>
                                  <p:childTnLst>
                                    <p:set>
                                      <p:cBhvr>
                                        <p:cTn id="8" dur="1" fill="hold">
                                          <p:stCondLst>
                                            <p:cond delay="0"/>
                                          </p:stCondLst>
                                        </p:cTn>
                                        <p:tgtEl>
                                          <p:spTgt spid="104"/>
                                        </p:tgtEl>
                                        <p:attrNameLst>
                                          <p:attrName>style.visibility</p:attrName>
                                        </p:attrNameLst>
                                      </p:cBhvr>
                                      <p:to>
                                        <p:strVal val="visible"/>
                                      </p:to>
                                    </p:set>
                                    <p:animEffect transition="in" filter="barn(inVertical)">
                                      <p:cBhvr>
                                        <p:cTn id="9" dur="500"/>
                                        <p:tgtEl>
                                          <p:spTgt spid="104"/>
                                        </p:tgtEl>
                                      </p:cBhvr>
                                    </p:animEffect>
                                  </p:childTnLst>
                                </p:cTn>
                              </p:par>
                              <p:par>
                                <p:cTn id="10" presetID="22" presetClass="entr" presetSubtype="4" fill="hold" nodeType="withEffect">
                                  <p:stCondLst>
                                    <p:cond delay="0"/>
                                  </p:stCondLst>
                                  <p:childTnLst>
                                    <p:set>
                                      <p:cBhvr>
                                        <p:cTn id="11" dur="1" fill="hold">
                                          <p:stCondLst>
                                            <p:cond delay="0"/>
                                          </p:stCondLst>
                                        </p:cTn>
                                        <p:tgtEl>
                                          <p:spTgt spid="106"/>
                                        </p:tgtEl>
                                        <p:attrNameLst>
                                          <p:attrName>style.visibility</p:attrName>
                                        </p:attrNameLst>
                                      </p:cBhvr>
                                      <p:to>
                                        <p:strVal val="visible"/>
                                      </p:to>
                                    </p:set>
                                    <p:animEffect transition="in" filter="wipe(down)">
                                      <p:cBhvr>
                                        <p:cTn id="12"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17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98000">
              <a:schemeClr val="bg2"/>
            </a:gs>
            <a:gs pos="99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DC12AF23-4108-4860-9499-32533105FCBB}"/>
              </a:ext>
            </a:extLst>
          </p:cNvPr>
          <p:cNvSpPr>
            <a:spLocks noGrp="1"/>
          </p:cNvSpPr>
          <p:nvPr>
            <p:ph type="body" sz="half" idx="4294967295"/>
          </p:nvPr>
        </p:nvSpPr>
        <p:spPr>
          <a:xfrm>
            <a:off x="1108364" y="1389379"/>
            <a:ext cx="3957638" cy="3759200"/>
          </a:xfrm>
        </p:spPr>
        <p:txBody>
          <a:bodyPr vert="horz" lIns="91440" tIns="45720" rIns="91440" bIns="45720" rtlCol="0">
            <a:normAutofit fontScale="92500" lnSpcReduction="10000"/>
          </a:bodyPr>
          <a:lstStyle/>
          <a:p>
            <a:pPr marL="0"/>
            <a:r>
              <a:rPr lang="en-US" sz="2000" dirty="0"/>
              <a:t>“A customer is the most important visitor on our premises, he is not dependent on us. We are dependent on him. He is not an interruption in our work. He is the purpose of it. He is not an outsider in our business. He is part of it. We are not doing him a favor by serving him. He is doing us a favor by giving us an opportunity to do so.”</a:t>
            </a:r>
            <a:br>
              <a:rPr lang="en-US" dirty="0"/>
            </a:br>
            <a:r>
              <a:rPr lang="en-US" dirty="0"/>
              <a:t>                                                                                            </a:t>
            </a:r>
            <a:r>
              <a:rPr lang="en-US" i="1" dirty="0"/>
              <a:t>Mahatma Gandhi</a:t>
            </a:r>
            <a:endParaRPr lang="en-US" dirty="0"/>
          </a:p>
        </p:txBody>
      </p:sp>
      <p:pic>
        <p:nvPicPr>
          <p:cNvPr id="5" name="Picture 3" descr="A picture containing circle&#10;&#10;Description automatically generated">
            <a:extLst>
              <a:ext uri="{FF2B5EF4-FFF2-40B4-BE49-F238E27FC236}">
                <a16:creationId xmlns:a16="http://schemas.microsoft.com/office/drawing/2014/main" id="{B4476943-C0EF-41CB-9753-C974AAF109F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3739"/>
          <a:stretch/>
        </p:blipFill>
        <p:spPr bwMode="auto">
          <a:xfrm>
            <a:off x="5814825" y="645105"/>
            <a:ext cx="5451627" cy="5247747"/>
          </a:xfrm>
          <a:prstGeom prst="rect">
            <a:avLst/>
          </a:prstGeom>
          <a:noFill/>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Audio 13">
            <a:hlinkClick r:id="" action="ppaction://media"/>
            <a:extLst>
              <a:ext uri="{FF2B5EF4-FFF2-40B4-BE49-F238E27FC236}">
                <a16:creationId xmlns:a16="http://schemas.microsoft.com/office/drawing/2014/main" id="{A74DDCAE-A3C9-4624-8DD4-0427974B4C1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259441810"/>
      </p:ext>
    </p:extLst>
  </p:cSld>
  <p:clrMapOvr>
    <a:masterClrMapping/>
  </p:clrMapOvr>
  <mc:AlternateContent xmlns:mc="http://schemas.openxmlformats.org/markup-compatibility/2006" xmlns:p14="http://schemas.microsoft.com/office/powerpoint/2010/main">
    <mc:Choice Requires="p14">
      <p:transition spd="slow" p14:dur="2000" advTm="22297"/>
    </mc:Choice>
    <mc:Fallback xmlns="">
      <p:transition spd="slow" advTm="222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par>
                                <p:cTn id="7" presetID="21" presetClass="entr" presetSubtype="1"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wheel(1)">
                                      <p:cBhvr>
                                        <p:cTn id="9" dur="2000"/>
                                        <p:tgtEl>
                                          <p:spTgt spid="5"/>
                                        </p:tgtEl>
                                      </p:cBhvr>
                                    </p:animEffect>
                                  </p:childTnLst>
                                </p:cTn>
                              </p:par>
                              <p:par>
                                <p:cTn id="10" presetID="2" presetClass="entr" presetSubtype="4" fill="hold" grpId="0" nodeType="with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 calcmode="lin" valueType="num">
                                      <p:cBhvr additive="base">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4" fill="hold" display="0">
                  <p:stCondLst>
                    <p:cond delay="indefinite"/>
                  </p:stCondLst>
                  <p:endCondLst>
                    <p:cond evt="onStopAudio" delay="0">
                      <p:tgtEl>
                        <p:sldTgt/>
                      </p:tgtEl>
                    </p:cond>
                  </p:endCondLst>
                </p:cTn>
                <p:tgtEl>
                  <p:spTgt spid="14"/>
                </p:tgtEl>
              </p:cMediaNode>
            </p:audio>
          </p:childTnLst>
        </p:cTn>
      </p:par>
    </p:tnLst>
    <p:bldLst>
      <p:bldP spid="1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97000">
              <a:schemeClr val="bg2"/>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978A47D-4F17-40FE-AB70-7AF78A957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400" y="-14287"/>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85BE3A7E-6A3F-401E-A025-BBB8FDB8DD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tx1">
              <a:alpha val="60000"/>
            </a:schemeClr>
          </a:solidFill>
        </p:grpSpPr>
        <p:sp>
          <p:nvSpPr>
            <p:cNvPr id="14" name="Rectangle 5">
              <a:extLst>
                <a:ext uri="{FF2B5EF4-FFF2-40B4-BE49-F238E27FC236}">
                  <a16:creationId xmlns:a16="http://schemas.microsoft.com/office/drawing/2014/main" id="{41EE9036-817C-476C-BD59-B5184F9A3E3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5" name="Freeform 6">
              <a:extLst>
                <a:ext uri="{FF2B5EF4-FFF2-40B4-BE49-F238E27FC236}">
                  <a16:creationId xmlns:a16="http://schemas.microsoft.com/office/drawing/2014/main" id="{F098087A-B4E4-4300-A841-44988BD88E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7">
              <a:extLst>
                <a:ext uri="{FF2B5EF4-FFF2-40B4-BE49-F238E27FC236}">
                  <a16:creationId xmlns:a16="http://schemas.microsoft.com/office/drawing/2014/main" id="{F5BD5F4B-A39C-4DF9-84E4-A4D33F30E6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8">
              <a:extLst>
                <a:ext uri="{FF2B5EF4-FFF2-40B4-BE49-F238E27FC236}">
                  <a16:creationId xmlns:a16="http://schemas.microsoft.com/office/drawing/2014/main" id="{D7FA9858-BFA0-4D5B-AF72-B1B65EB069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9">
              <a:extLst>
                <a:ext uri="{FF2B5EF4-FFF2-40B4-BE49-F238E27FC236}">
                  <a16:creationId xmlns:a16="http://schemas.microsoft.com/office/drawing/2014/main" id="{A508A5F3-AFE0-4750-A9C2-B51A514FFC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0">
              <a:extLst>
                <a:ext uri="{FF2B5EF4-FFF2-40B4-BE49-F238E27FC236}">
                  <a16:creationId xmlns:a16="http://schemas.microsoft.com/office/drawing/2014/main" id="{92B4AAEB-ABF4-42A7-BE52-0B442190D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1">
              <a:extLst>
                <a:ext uri="{FF2B5EF4-FFF2-40B4-BE49-F238E27FC236}">
                  <a16:creationId xmlns:a16="http://schemas.microsoft.com/office/drawing/2014/main" id="{3767C370-4A42-4376-8CAE-606C4BC8F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2">
              <a:extLst>
                <a:ext uri="{FF2B5EF4-FFF2-40B4-BE49-F238E27FC236}">
                  <a16:creationId xmlns:a16="http://schemas.microsoft.com/office/drawing/2014/main" id="{36205F53-9C95-4954-B97C-1625BB8A350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13">
              <a:extLst>
                <a:ext uri="{FF2B5EF4-FFF2-40B4-BE49-F238E27FC236}">
                  <a16:creationId xmlns:a16="http://schemas.microsoft.com/office/drawing/2014/main" id="{DC80B58E-3469-43E9-96FC-D747B69830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14">
              <a:extLst>
                <a:ext uri="{FF2B5EF4-FFF2-40B4-BE49-F238E27FC236}">
                  <a16:creationId xmlns:a16="http://schemas.microsoft.com/office/drawing/2014/main" id="{E17A4ED2-DDD7-4B4D-A39C-9B0121C886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5">
              <a:extLst>
                <a:ext uri="{FF2B5EF4-FFF2-40B4-BE49-F238E27FC236}">
                  <a16:creationId xmlns:a16="http://schemas.microsoft.com/office/drawing/2014/main" id="{A2C14A85-E7A9-4E1D-809F-20F5CFA788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Line 16">
              <a:extLst>
                <a:ext uri="{FF2B5EF4-FFF2-40B4-BE49-F238E27FC236}">
                  <a16:creationId xmlns:a16="http://schemas.microsoft.com/office/drawing/2014/main" id="{F3D51E32-9399-4B7F-8D91-BF9A068B834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6" name="Freeform 17">
              <a:extLst>
                <a:ext uri="{FF2B5EF4-FFF2-40B4-BE49-F238E27FC236}">
                  <a16:creationId xmlns:a16="http://schemas.microsoft.com/office/drawing/2014/main" id="{9969F9D2-502D-4C1D-ABA5-02B1BF2A00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18">
              <a:extLst>
                <a:ext uri="{FF2B5EF4-FFF2-40B4-BE49-F238E27FC236}">
                  <a16:creationId xmlns:a16="http://schemas.microsoft.com/office/drawing/2014/main" id="{4AE555C6-5623-478A-BF35-63E9929A3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19">
              <a:extLst>
                <a:ext uri="{FF2B5EF4-FFF2-40B4-BE49-F238E27FC236}">
                  <a16:creationId xmlns:a16="http://schemas.microsoft.com/office/drawing/2014/main" id="{A3D3AED4-A69E-4301-9BB4-436DC5F0C9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20">
              <a:extLst>
                <a:ext uri="{FF2B5EF4-FFF2-40B4-BE49-F238E27FC236}">
                  <a16:creationId xmlns:a16="http://schemas.microsoft.com/office/drawing/2014/main" id="{C3B8082C-2D81-48D7-8B45-85B7C89296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Rectangle 21">
              <a:extLst>
                <a:ext uri="{FF2B5EF4-FFF2-40B4-BE49-F238E27FC236}">
                  <a16:creationId xmlns:a16="http://schemas.microsoft.com/office/drawing/2014/main" id="{9AD35461-BA86-408B-8A29-244EB2F2FB5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31" name="Freeform 22">
              <a:extLst>
                <a:ext uri="{FF2B5EF4-FFF2-40B4-BE49-F238E27FC236}">
                  <a16:creationId xmlns:a16="http://schemas.microsoft.com/office/drawing/2014/main" id="{F238E495-B6C6-4857-899B-CDD584831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3">
              <a:extLst>
                <a:ext uri="{FF2B5EF4-FFF2-40B4-BE49-F238E27FC236}">
                  <a16:creationId xmlns:a16="http://schemas.microsoft.com/office/drawing/2014/main" id="{E20A751E-054C-4EC2-8DA3-0EC923A658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4">
              <a:extLst>
                <a:ext uri="{FF2B5EF4-FFF2-40B4-BE49-F238E27FC236}">
                  <a16:creationId xmlns:a16="http://schemas.microsoft.com/office/drawing/2014/main" id="{B6E8E701-3D21-4E5C-AB6E-9A7404697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5">
              <a:extLst>
                <a:ext uri="{FF2B5EF4-FFF2-40B4-BE49-F238E27FC236}">
                  <a16:creationId xmlns:a16="http://schemas.microsoft.com/office/drawing/2014/main" id="{431BDA41-D09D-4984-B888-756F5F81B4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6">
              <a:extLst>
                <a:ext uri="{FF2B5EF4-FFF2-40B4-BE49-F238E27FC236}">
                  <a16:creationId xmlns:a16="http://schemas.microsoft.com/office/drawing/2014/main" id="{0DC943D2-20E4-4C00-82D2-D405A7C00B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27">
              <a:extLst>
                <a:ext uri="{FF2B5EF4-FFF2-40B4-BE49-F238E27FC236}">
                  <a16:creationId xmlns:a16="http://schemas.microsoft.com/office/drawing/2014/main" id="{4BC34A74-80A2-4DE1-8ADC-BBD1709035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28">
              <a:extLst>
                <a:ext uri="{FF2B5EF4-FFF2-40B4-BE49-F238E27FC236}">
                  <a16:creationId xmlns:a16="http://schemas.microsoft.com/office/drawing/2014/main" id="{C6C3CA25-431F-4E26-952D-4AA9C4C725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29">
              <a:extLst>
                <a:ext uri="{FF2B5EF4-FFF2-40B4-BE49-F238E27FC236}">
                  <a16:creationId xmlns:a16="http://schemas.microsoft.com/office/drawing/2014/main" id="{776D1836-82AE-40EF-9829-C6B8D2CF02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30">
              <a:extLst>
                <a:ext uri="{FF2B5EF4-FFF2-40B4-BE49-F238E27FC236}">
                  <a16:creationId xmlns:a16="http://schemas.microsoft.com/office/drawing/2014/main" id="{9A8E397E-ADF9-45C1-98F4-3F5A86378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 name="Freeform 31">
              <a:extLst>
                <a:ext uri="{FF2B5EF4-FFF2-40B4-BE49-F238E27FC236}">
                  <a16:creationId xmlns:a16="http://schemas.microsoft.com/office/drawing/2014/main" id="{DE07CFD9-357F-40BC-A792-CE874BFE50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5" name="Title 4">
            <a:extLst>
              <a:ext uri="{FF2B5EF4-FFF2-40B4-BE49-F238E27FC236}">
                <a16:creationId xmlns:a16="http://schemas.microsoft.com/office/drawing/2014/main" id="{14F5E5EE-C6B3-4E10-972E-3F49B985E0F2}"/>
              </a:ext>
            </a:extLst>
          </p:cNvPr>
          <p:cNvSpPr>
            <a:spLocks noGrp="1"/>
          </p:cNvSpPr>
          <p:nvPr>
            <p:ph type="title"/>
          </p:nvPr>
        </p:nvSpPr>
        <p:spPr>
          <a:xfrm>
            <a:off x="933449" y="1082673"/>
            <a:ext cx="3597021" cy="4708528"/>
          </a:xfrm>
        </p:spPr>
        <p:txBody>
          <a:bodyPr>
            <a:normAutofit/>
          </a:bodyPr>
          <a:lstStyle/>
          <a:p>
            <a:pPr algn="r"/>
            <a:r>
              <a:rPr lang="en-US" sz="4000" dirty="0"/>
              <a:t>High Reliability Organization </a:t>
            </a:r>
          </a:p>
        </p:txBody>
      </p:sp>
      <p:cxnSp>
        <p:nvCxnSpPr>
          <p:cNvPr id="42" name="Straight Connector 41">
            <a:extLst>
              <a:ext uri="{FF2B5EF4-FFF2-40B4-BE49-F238E27FC236}">
                <a16:creationId xmlns:a16="http://schemas.microsoft.com/office/drawing/2014/main" id="{085ECEC0-FF5D-4348-92C7-1EA7C61E77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454684"/>
            <a:ext cx="0" cy="3649129"/>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DADF6B46-F3E9-42A6-B16A-CD0CBF3DC3C2}"/>
              </a:ext>
            </a:extLst>
          </p:cNvPr>
          <p:cNvSpPr>
            <a:spLocks noGrp="1"/>
          </p:cNvSpPr>
          <p:nvPr>
            <p:ph idx="1"/>
          </p:nvPr>
        </p:nvSpPr>
        <p:spPr>
          <a:xfrm>
            <a:off x="5158062" y="751931"/>
            <a:ext cx="5751237" cy="2299741"/>
          </a:xfrm>
        </p:spPr>
        <p:txBody>
          <a:bodyPr anchor="ctr">
            <a:normAutofit/>
          </a:bodyPr>
          <a:lstStyle/>
          <a:p>
            <a:r>
              <a:rPr lang="en-US" dirty="0"/>
              <a:t>“Affirming the trust of Veterans and their families through the achievement of zero harm and an unmatched experience.” </a:t>
            </a:r>
          </a:p>
        </p:txBody>
      </p:sp>
      <p:grpSp>
        <p:nvGrpSpPr>
          <p:cNvPr id="44" name="Group 43">
            <a:extLst>
              <a:ext uri="{FF2B5EF4-FFF2-40B4-BE49-F238E27FC236}">
                <a16:creationId xmlns:a16="http://schemas.microsoft.com/office/drawing/2014/main" id="{F4E035BE-9FF4-43D3-BC25-CF582D7FF8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solidFill>
            <a:schemeClr val="tx1">
              <a:alpha val="60000"/>
            </a:schemeClr>
          </a:solidFill>
        </p:grpSpPr>
        <p:sp>
          <p:nvSpPr>
            <p:cNvPr id="45" name="Freeform 32">
              <a:extLst>
                <a:ext uri="{FF2B5EF4-FFF2-40B4-BE49-F238E27FC236}">
                  <a16:creationId xmlns:a16="http://schemas.microsoft.com/office/drawing/2014/main" id="{F98BCEB2-EC20-4E84-A994-0AC37292C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33">
              <a:extLst>
                <a:ext uri="{FF2B5EF4-FFF2-40B4-BE49-F238E27FC236}">
                  <a16:creationId xmlns:a16="http://schemas.microsoft.com/office/drawing/2014/main" id="{7A2E1821-AEDF-417E-9F17-83379E9C09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34">
              <a:extLst>
                <a:ext uri="{FF2B5EF4-FFF2-40B4-BE49-F238E27FC236}">
                  <a16:creationId xmlns:a16="http://schemas.microsoft.com/office/drawing/2014/main" id="{CB3734E2-8292-4B47-B6AB-0E5A058DE9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35">
              <a:extLst>
                <a:ext uri="{FF2B5EF4-FFF2-40B4-BE49-F238E27FC236}">
                  <a16:creationId xmlns:a16="http://schemas.microsoft.com/office/drawing/2014/main" id="{A0B09C51-29AB-45C0-B707-CCFB9DF28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36">
              <a:extLst>
                <a:ext uri="{FF2B5EF4-FFF2-40B4-BE49-F238E27FC236}">
                  <a16:creationId xmlns:a16="http://schemas.microsoft.com/office/drawing/2014/main" id="{510C0CED-AE1B-45AE-B5E1-57521E589D2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0" name="Freeform 37">
              <a:extLst>
                <a:ext uri="{FF2B5EF4-FFF2-40B4-BE49-F238E27FC236}">
                  <a16:creationId xmlns:a16="http://schemas.microsoft.com/office/drawing/2014/main" id="{591F2327-4B45-41AA-B41C-7404B6A1E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1" name="Freeform 38">
              <a:extLst>
                <a:ext uri="{FF2B5EF4-FFF2-40B4-BE49-F238E27FC236}">
                  <a16:creationId xmlns:a16="http://schemas.microsoft.com/office/drawing/2014/main" id="{5A63224C-41A0-42C0-96F6-0B2BE99A13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2" name="Freeform 39">
              <a:extLst>
                <a:ext uri="{FF2B5EF4-FFF2-40B4-BE49-F238E27FC236}">
                  <a16:creationId xmlns:a16="http://schemas.microsoft.com/office/drawing/2014/main" id="{A7C00B9F-C253-4776-9935-EC02254A4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3" name="Freeform 40">
              <a:extLst>
                <a:ext uri="{FF2B5EF4-FFF2-40B4-BE49-F238E27FC236}">
                  <a16:creationId xmlns:a16="http://schemas.microsoft.com/office/drawing/2014/main" id="{5062D4AA-13F3-4064-8440-FFE8562D85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4" name="Rectangle 41">
              <a:extLst>
                <a:ext uri="{FF2B5EF4-FFF2-40B4-BE49-F238E27FC236}">
                  <a16:creationId xmlns:a16="http://schemas.microsoft.com/office/drawing/2014/main" id="{3E143B27-CB82-440B-879B-D25C1891C1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pic>
        <p:nvPicPr>
          <p:cNvPr id="43" name="Picture 42">
            <a:extLst>
              <a:ext uri="{FF2B5EF4-FFF2-40B4-BE49-F238E27FC236}">
                <a16:creationId xmlns:a16="http://schemas.microsoft.com/office/drawing/2014/main" id="{9EB3A2E6-DF1E-4AFC-83AE-AD8FB31146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00192" y="3429000"/>
            <a:ext cx="2466975" cy="1847850"/>
          </a:xfrm>
          <a:prstGeom prst="rect">
            <a:avLst/>
          </a:prstGeom>
        </p:spPr>
      </p:pic>
      <p:pic>
        <p:nvPicPr>
          <p:cNvPr id="66" name="Audio 65">
            <a:hlinkClick r:id="" action="ppaction://media"/>
            <a:extLst>
              <a:ext uri="{FF2B5EF4-FFF2-40B4-BE49-F238E27FC236}">
                <a16:creationId xmlns:a16="http://schemas.microsoft.com/office/drawing/2014/main" id="{24D0B993-82B0-4103-866C-10FC466730D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269536"/>
      </p:ext>
    </p:extLst>
  </p:cSld>
  <p:clrMapOvr>
    <a:masterClrMapping/>
  </p:clrMapOvr>
  <mc:AlternateContent xmlns:mc="http://schemas.openxmlformats.org/markup-compatibility/2006" xmlns:p14="http://schemas.microsoft.com/office/powerpoint/2010/main">
    <mc:Choice Requires="p14">
      <p:transition spd="slow" p14:dur="2000" advTm="10223"/>
    </mc:Choice>
    <mc:Fallback xmlns="">
      <p:transition spd="slow" advTm="102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6"/>
                                        </p:tgtEl>
                                      </p:cBhvr>
                                    </p:cmd>
                                  </p:childTnLst>
                                </p:cTn>
                              </p:par>
                              <p:par>
                                <p:cTn id="7" presetID="42" presetClass="entr" presetSubtype="0" fill="hold" nodeType="withEffect">
                                  <p:stCondLst>
                                    <p:cond delay="0"/>
                                  </p:stCondLst>
                                  <p:childTnLst>
                                    <p:set>
                                      <p:cBhvr>
                                        <p:cTn id="8" dur="1" fill="hold">
                                          <p:stCondLst>
                                            <p:cond delay="0"/>
                                          </p:stCondLst>
                                        </p:cTn>
                                        <p:tgtEl>
                                          <p:spTgt spid="43"/>
                                        </p:tgtEl>
                                        <p:attrNameLst>
                                          <p:attrName>style.visibility</p:attrName>
                                        </p:attrNameLst>
                                      </p:cBhvr>
                                      <p:to>
                                        <p:strVal val="visible"/>
                                      </p:to>
                                    </p:set>
                                    <p:animEffect transition="in" filter="fade">
                                      <p:cBhvr>
                                        <p:cTn id="9" dur="1000"/>
                                        <p:tgtEl>
                                          <p:spTgt spid="43"/>
                                        </p:tgtEl>
                                      </p:cBhvr>
                                    </p:animEffect>
                                    <p:anim calcmode="lin" valueType="num">
                                      <p:cBhvr>
                                        <p:cTn id="10" dur="1000" fill="hold"/>
                                        <p:tgtEl>
                                          <p:spTgt spid="43"/>
                                        </p:tgtEl>
                                        <p:attrNameLst>
                                          <p:attrName>ppt_x</p:attrName>
                                        </p:attrNameLst>
                                      </p:cBhvr>
                                      <p:tavLst>
                                        <p:tav tm="0">
                                          <p:val>
                                            <p:strVal val="#ppt_x"/>
                                          </p:val>
                                        </p:tav>
                                        <p:tav tm="100000">
                                          <p:val>
                                            <p:strVal val="#ppt_x"/>
                                          </p:val>
                                        </p:tav>
                                      </p:tavLst>
                                    </p:anim>
                                    <p:anim calcmode="lin" valueType="num">
                                      <p:cBhvr>
                                        <p:cTn id="11"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6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1606C-E193-4FEF-BC2F-CFA2F28BC2D6}"/>
              </a:ext>
            </a:extLst>
          </p:cNvPr>
          <p:cNvSpPr>
            <a:spLocks noGrp="1"/>
          </p:cNvSpPr>
          <p:nvPr>
            <p:ph type="title"/>
          </p:nvPr>
        </p:nvSpPr>
        <p:spPr>
          <a:xfrm>
            <a:off x="2101272" y="152400"/>
            <a:ext cx="7989455" cy="498763"/>
          </a:xfrm>
        </p:spPr>
        <p:txBody>
          <a:bodyPr>
            <a:normAutofit fontScale="90000"/>
          </a:bodyPr>
          <a:lstStyle/>
          <a:p>
            <a:pPr algn="ctr"/>
            <a:r>
              <a:rPr lang="en-US" dirty="0">
                <a:solidFill>
                  <a:schemeClr val="tx1">
                    <a:lumMod val="75000"/>
                  </a:schemeClr>
                </a:solidFill>
              </a:rPr>
              <a:t>What does the data show? </a:t>
            </a:r>
            <a:br>
              <a:rPr lang="en-US" dirty="0">
                <a:solidFill>
                  <a:schemeClr val="tx1">
                    <a:lumMod val="75000"/>
                  </a:schemeClr>
                </a:solidFill>
              </a:rPr>
            </a:br>
            <a:endParaRPr lang="en-US" dirty="0">
              <a:solidFill>
                <a:schemeClr val="tx1">
                  <a:lumMod val="75000"/>
                </a:schemeClr>
              </a:solidFill>
            </a:endParaRPr>
          </a:p>
        </p:txBody>
      </p:sp>
      <p:graphicFrame>
        <p:nvGraphicFramePr>
          <p:cNvPr id="9" name="Content Placeholder 8">
            <a:extLst>
              <a:ext uri="{FF2B5EF4-FFF2-40B4-BE49-F238E27FC236}">
                <a16:creationId xmlns:a16="http://schemas.microsoft.com/office/drawing/2014/main" id="{420E0F59-42CB-401F-99D8-589307D1EA32}"/>
              </a:ext>
            </a:extLst>
          </p:cNvPr>
          <p:cNvGraphicFramePr>
            <a:graphicFrameLocks noGrp="1"/>
          </p:cNvGraphicFramePr>
          <p:nvPr>
            <p:ph sz="half" idx="1"/>
            <p:extLst>
              <p:ext uri="{D42A27DB-BD31-4B8C-83A1-F6EECF244321}">
                <p14:modId xmlns:p14="http://schemas.microsoft.com/office/powerpoint/2010/main" val="3294537882"/>
              </p:ext>
            </p:extLst>
          </p:nvPr>
        </p:nvGraphicFramePr>
        <p:xfrm>
          <a:off x="574964" y="767717"/>
          <a:ext cx="5238606" cy="4714612"/>
        </p:xfrm>
        <a:graphic>
          <a:graphicData uri="http://schemas.openxmlformats.org/drawingml/2006/chart">
            <c:chart xmlns:c="http://schemas.openxmlformats.org/drawingml/2006/chart" xmlns:r="http://schemas.openxmlformats.org/officeDocument/2006/relationships" r:id="rId5"/>
          </a:graphicData>
        </a:graphic>
      </p:graphicFrame>
      <p:pic>
        <p:nvPicPr>
          <p:cNvPr id="16" name="Audio 15">
            <a:hlinkClick r:id="" action="ppaction://media"/>
            <a:extLst>
              <a:ext uri="{FF2B5EF4-FFF2-40B4-BE49-F238E27FC236}">
                <a16:creationId xmlns:a16="http://schemas.microsoft.com/office/drawing/2014/main" id="{B8699C24-C1A6-42FF-860C-9C91DB55C7F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
        <p:nvSpPr>
          <p:cNvPr id="3" name="TextBox 2">
            <a:extLst>
              <a:ext uri="{FF2B5EF4-FFF2-40B4-BE49-F238E27FC236}">
                <a16:creationId xmlns:a16="http://schemas.microsoft.com/office/drawing/2014/main" id="{C8FAA4DF-4739-4E93-A1F3-29ED8F743DCC}"/>
              </a:ext>
            </a:extLst>
          </p:cNvPr>
          <p:cNvSpPr txBox="1"/>
          <p:nvPr/>
        </p:nvSpPr>
        <p:spPr>
          <a:xfrm>
            <a:off x="1317072" y="5754469"/>
            <a:ext cx="9378891" cy="923330"/>
          </a:xfrm>
          <a:prstGeom prst="rect">
            <a:avLst/>
          </a:prstGeom>
          <a:noFill/>
        </p:spPr>
        <p:txBody>
          <a:bodyPr wrap="square" rtlCol="0">
            <a:spAutoFit/>
          </a:bodyPr>
          <a:lstStyle/>
          <a:p>
            <a:r>
              <a:rPr lang="en-US" dirty="0"/>
              <a:t>During the height of the pandemic in Iowa (fall/winter) with an excess of 20k people entering the facility the Iowa city VA, after a few challenging months in the beginning, was able to provide excellent customer service which you can see reflected above in our scores. </a:t>
            </a:r>
          </a:p>
        </p:txBody>
      </p:sp>
      <p:graphicFrame>
        <p:nvGraphicFramePr>
          <p:cNvPr id="8" name="Content Placeholder 7">
            <a:extLst>
              <a:ext uri="{FF2B5EF4-FFF2-40B4-BE49-F238E27FC236}">
                <a16:creationId xmlns:a16="http://schemas.microsoft.com/office/drawing/2014/main" id="{D9B4E4BD-0E94-40DE-9CE8-E076285EA721}"/>
              </a:ext>
            </a:extLst>
          </p:cNvPr>
          <p:cNvGraphicFramePr>
            <a:graphicFrameLocks noGrp="1"/>
          </p:cNvGraphicFramePr>
          <p:nvPr>
            <p:ph sz="half" idx="2"/>
            <p:extLst>
              <p:ext uri="{D42A27DB-BD31-4B8C-83A1-F6EECF244321}">
                <p14:modId xmlns:p14="http://schemas.microsoft.com/office/powerpoint/2010/main" val="2508005333"/>
              </p:ext>
            </p:extLst>
          </p:nvPr>
        </p:nvGraphicFramePr>
        <p:xfrm>
          <a:off x="5930930" y="767716"/>
          <a:ext cx="5431957" cy="4714613"/>
        </p:xfrm>
        <a:graphic>
          <a:graphicData uri="http://schemas.openxmlformats.org/drawingml/2006/chart">
            <c:chart xmlns:c="http://schemas.openxmlformats.org/drawingml/2006/chart" xmlns:r="http://schemas.openxmlformats.org/officeDocument/2006/relationships" r:id="rId7"/>
          </a:graphicData>
        </a:graphic>
      </p:graphicFrame>
      <p:sp>
        <p:nvSpPr>
          <p:cNvPr id="14" name="Oval 13">
            <a:extLst>
              <a:ext uri="{FF2B5EF4-FFF2-40B4-BE49-F238E27FC236}">
                <a16:creationId xmlns:a16="http://schemas.microsoft.com/office/drawing/2014/main" id="{C2BBEA72-C678-499F-BA2D-201308B7E699}"/>
              </a:ext>
            </a:extLst>
          </p:cNvPr>
          <p:cNvSpPr/>
          <p:nvPr/>
        </p:nvSpPr>
        <p:spPr>
          <a:xfrm>
            <a:off x="8900719" y="1583740"/>
            <a:ext cx="1795244" cy="105701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65161530"/>
      </p:ext>
    </p:extLst>
  </p:cSld>
  <p:clrMapOvr>
    <a:masterClrMapping/>
  </p:clrMapOvr>
  <mc:AlternateContent xmlns:mc="http://schemas.openxmlformats.org/markup-compatibility/2006" xmlns:p14="http://schemas.microsoft.com/office/powerpoint/2010/main">
    <mc:Choice Requires="p14">
      <p:transition spd="slow" p14:dur="2000" advTm="28235"/>
    </mc:Choice>
    <mc:Fallback xmlns="">
      <p:transition spd="slow" advTm="282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F5E62-3671-446D-A1DE-7AFC87F6305C}"/>
              </a:ext>
            </a:extLst>
          </p:cNvPr>
          <p:cNvSpPr>
            <a:spLocks noGrp="1"/>
          </p:cNvSpPr>
          <p:nvPr>
            <p:ph type="title"/>
          </p:nvPr>
        </p:nvSpPr>
        <p:spPr>
          <a:xfrm>
            <a:off x="1141413" y="618518"/>
            <a:ext cx="9905998" cy="1478570"/>
          </a:xfrm>
        </p:spPr>
        <p:txBody>
          <a:bodyPr>
            <a:normAutofit/>
          </a:bodyPr>
          <a:lstStyle/>
          <a:p>
            <a:pPr algn="ctr"/>
            <a:r>
              <a:rPr lang="en-US" b="1" dirty="0"/>
              <a:t> Patient Mobility</a:t>
            </a:r>
            <a:br>
              <a:rPr lang="en-US" b="1" dirty="0"/>
            </a:br>
            <a:endParaRPr lang="en-US" dirty="0"/>
          </a:p>
        </p:txBody>
      </p:sp>
      <p:sp>
        <p:nvSpPr>
          <p:cNvPr id="3" name="Content Placeholder 2">
            <a:extLst>
              <a:ext uri="{FF2B5EF4-FFF2-40B4-BE49-F238E27FC236}">
                <a16:creationId xmlns:a16="http://schemas.microsoft.com/office/drawing/2014/main" id="{078E9A94-2105-4CB8-BE83-D203D41B620F}"/>
              </a:ext>
            </a:extLst>
          </p:cNvPr>
          <p:cNvSpPr>
            <a:spLocks noGrp="1"/>
          </p:cNvSpPr>
          <p:nvPr>
            <p:ph idx="1"/>
          </p:nvPr>
        </p:nvSpPr>
        <p:spPr>
          <a:xfrm>
            <a:off x="1050877" y="2003898"/>
            <a:ext cx="4844521" cy="3541714"/>
          </a:xfrm>
        </p:spPr>
        <p:txBody>
          <a:bodyPr anchor="ctr">
            <a:normAutofit lnSpcReduction="10000"/>
          </a:bodyPr>
          <a:lstStyle/>
          <a:p>
            <a:pPr lvl="1">
              <a:lnSpc>
                <a:spcPct val="110000"/>
              </a:lnSpc>
            </a:pPr>
            <a:r>
              <a:rPr lang="en-US" sz="1800" dirty="0"/>
              <a:t>Due to loss of temporary employee’s,  patients no longer had access to assistance to get in and out of their vehicles. </a:t>
            </a:r>
          </a:p>
          <a:p>
            <a:pPr lvl="1">
              <a:lnSpc>
                <a:spcPct val="110000"/>
              </a:lnSpc>
            </a:pPr>
            <a:r>
              <a:rPr lang="en-US" sz="1800" dirty="0"/>
              <a:t>Due to the collaboration with EMS and myself we were able to convert current temporary employees from a GS to a WG employee so we could incorporate safe patient handling in their duties. This conversion increased the cost in salary to around $2,400/week for 18 FTE, if we were fully staffed at 24 FTE it would be an increase of $3,300/week.</a:t>
            </a:r>
          </a:p>
        </p:txBody>
      </p:sp>
      <p:pic>
        <p:nvPicPr>
          <p:cNvPr id="9" name="Picture 8" descr="A picture containing application&#10;&#10;Description automatically generated">
            <a:extLst>
              <a:ext uri="{FF2B5EF4-FFF2-40B4-BE49-F238E27FC236}">
                <a16:creationId xmlns:a16="http://schemas.microsoft.com/office/drawing/2014/main" id="{893B4993-5497-4D13-B83C-4456E33B5802}"/>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t="1911" r="3" b="3"/>
          <a:stretch/>
        </p:blipFill>
        <p:spPr>
          <a:xfrm>
            <a:off x="6392336" y="2297404"/>
            <a:ext cx="4655075" cy="3047892"/>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pic>
        <p:nvPicPr>
          <p:cNvPr id="18" name="Audio 17">
            <a:hlinkClick r:id="" action="ppaction://media"/>
            <a:extLst>
              <a:ext uri="{FF2B5EF4-FFF2-40B4-BE49-F238E27FC236}">
                <a16:creationId xmlns:a16="http://schemas.microsoft.com/office/drawing/2014/main" id="{8B0C9889-AB42-4B47-88C5-5F8B5D0C141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799884286"/>
      </p:ext>
    </p:extLst>
  </p:cSld>
  <p:clrMapOvr>
    <a:masterClrMapping/>
  </p:clrMapOvr>
  <mc:AlternateContent xmlns:mc="http://schemas.openxmlformats.org/markup-compatibility/2006" xmlns:p14="http://schemas.microsoft.com/office/powerpoint/2010/main">
    <mc:Choice Requires="p14">
      <p:transition spd="slow" p14:dur="2000" advTm="22884"/>
    </mc:Choice>
    <mc:Fallback xmlns="">
      <p:transition spd="slow" advTm="228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par>
                                <p:cTn id="7" presetID="14" presetClass="entr" presetSubtype="1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animEffect transition="in" filter="randombar(horizontal)">
                                      <p:cBhvr>
                                        <p:cTn id="9" dur="500"/>
                                        <p:tgtEl>
                                          <p:spTgt spid="3">
                                            <p:txEl>
                                              <p:pRg st="0" end="0"/>
                                            </p:txEl>
                                          </p:spTgt>
                                        </p:tgtEl>
                                      </p:cBhvr>
                                    </p:animEffect>
                                  </p:childTnLst>
                                </p:cTn>
                              </p:par>
                              <p:par>
                                <p:cTn id="10" presetID="14" presetClass="entr" presetSubtype="1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par>
                                <p:cTn id="13" presetID="42"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8" fill="hold" display="0">
                  <p:stCondLst>
                    <p:cond delay="indefinite"/>
                  </p:stCondLst>
                  <p:endCondLst>
                    <p:cond evt="onStopAudio" delay="0">
                      <p:tgtEl>
                        <p:sldTgt/>
                      </p:tgtEl>
                    </p:cond>
                  </p:endCondLst>
                </p:cTn>
                <p:tgtEl>
                  <p:spTgt spid="18"/>
                </p:tgtEl>
              </p:cMediaNode>
            </p:audio>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E6C66-6E60-46ED-A39E-36B1812CE46B}"/>
              </a:ext>
            </a:extLst>
          </p:cNvPr>
          <p:cNvSpPr>
            <a:spLocks noGrp="1"/>
          </p:cNvSpPr>
          <p:nvPr>
            <p:ph type="title"/>
          </p:nvPr>
        </p:nvSpPr>
        <p:spPr>
          <a:xfrm>
            <a:off x="1141413" y="618518"/>
            <a:ext cx="9905998" cy="1478570"/>
          </a:xfrm>
        </p:spPr>
        <p:txBody>
          <a:bodyPr>
            <a:normAutofit/>
          </a:bodyPr>
          <a:lstStyle/>
          <a:p>
            <a:pPr algn="ctr"/>
            <a:r>
              <a:rPr lang="en-US" b="1" dirty="0"/>
              <a:t>Red Coat Ambassador Program </a:t>
            </a:r>
            <a:br>
              <a:rPr lang="en-US" b="1" dirty="0"/>
            </a:br>
            <a:endParaRPr lang="en-US" dirty="0"/>
          </a:p>
        </p:txBody>
      </p:sp>
      <p:pic>
        <p:nvPicPr>
          <p:cNvPr id="4" name="Picture 3" descr="A picture containing indoor&#10;&#10;Description automatically generated">
            <a:extLst>
              <a:ext uri="{FF2B5EF4-FFF2-40B4-BE49-F238E27FC236}">
                <a16:creationId xmlns:a16="http://schemas.microsoft.com/office/drawing/2014/main" id="{C87CEDA6-6B63-4C4D-B7D4-FFD7B1DB7C7B}"/>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22899" r="-1" b="-1"/>
          <a:stretch/>
        </p:blipFill>
        <p:spPr>
          <a:xfrm>
            <a:off x="1141411" y="2249487"/>
            <a:ext cx="3494597" cy="3549650"/>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3" name="Content Placeholder 2">
            <a:extLst>
              <a:ext uri="{FF2B5EF4-FFF2-40B4-BE49-F238E27FC236}">
                <a16:creationId xmlns:a16="http://schemas.microsoft.com/office/drawing/2014/main" id="{AC4ABA3D-A931-4B91-A8CB-D539E3BEBE2E}"/>
              </a:ext>
            </a:extLst>
          </p:cNvPr>
          <p:cNvSpPr>
            <a:spLocks noGrp="1"/>
          </p:cNvSpPr>
          <p:nvPr>
            <p:ph idx="1"/>
          </p:nvPr>
        </p:nvSpPr>
        <p:spPr>
          <a:xfrm>
            <a:off x="5034579" y="2029314"/>
            <a:ext cx="6012832" cy="3989995"/>
          </a:xfrm>
        </p:spPr>
        <p:txBody>
          <a:bodyPr>
            <a:normAutofit/>
          </a:bodyPr>
          <a:lstStyle/>
          <a:p>
            <a:pPr lvl="1">
              <a:lnSpc>
                <a:spcPct val="110000"/>
              </a:lnSpc>
            </a:pPr>
            <a:r>
              <a:rPr lang="en-US" dirty="0"/>
              <a:t>Pre-Covid, volunteers were not present at the front door to assist patients upon entry into the facility. </a:t>
            </a:r>
          </a:p>
          <a:p>
            <a:pPr lvl="1">
              <a:lnSpc>
                <a:spcPct val="110000"/>
              </a:lnSpc>
            </a:pPr>
            <a:r>
              <a:rPr lang="en-US" dirty="0"/>
              <a:t>The hiring of screening staff brought this issue to light when patients made comments about how much they enjoy having people to assist them right away. </a:t>
            </a:r>
          </a:p>
          <a:p>
            <a:pPr lvl="1">
              <a:lnSpc>
                <a:spcPct val="110000"/>
              </a:lnSpc>
            </a:pPr>
            <a:r>
              <a:rPr lang="en-US" dirty="0"/>
              <a:t>Once Volunteers can have patient contact again the Red Coat Ambassador Program will be enhanced to include a presence at the front door (hospitality/concierge desk) to provide improved customer service upon entry.</a:t>
            </a:r>
          </a:p>
          <a:p>
            <a:pPr>
              <a:lnSpc>
                <a:spcPct val="110000"/>
              </a:lnSpc>
            </a:pPr>
            <a:endParaRPr lang="en-US" sz="1700" dirty="0"/>
          </a:p>
        </p:txBody>
      </p:sp>
      <p:pic>
        <p:nvPicPr>
          <p:cNvPr id="16" name="Audio 15">
            <a:hlinkClick r:id="" action="ppaction://media"/>
            <a:extLst>
              <a:ext uri="{FF2B5EF4-FFF2-40B4-BE49-F238E27FC236}">
                <a16:creationId xmlns:a16="http://schemas.microsoft.com/office/drawing/2014/main" id="{55F1F4A5-0804-4EDC-B180-713F01D1C83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520775857"/>
      </p:ext>
    </p:extLst>
  </p:cSld>
  <p:clrMapOvr>
    <a:masterClrMapping/>
  </p:clrMapOvr>
  <mc:AlternateContent xmlns:mc="http://schemas.openxmlformats.org/markup-compatibility/2006" xmlns:p14="http://schemas.microsoft.com/office/powerpoint/2010/main">
    <mc:Choice Requires="p14">
      <p:transition spd="slow" p14:dur="2000" advTm="20917"/>
    </mc:Choice>
    <mc:Fallback xmlns="">
      <p:transition spd="slow" advTm="209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par>
                                <p:cTn id="7" presetID="42"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1000"/>
                                        <p:tgtEl>
                                          <p:spTgt spid="4"/>
                                        </p:tgtEl>
                                      </p:cBhvr>
                                    </p:animEffect>
                                    <p:anim calcmode="lin" valueType="num">
                                      <p:cBhvr>
                                        <p:cTn id="10" dur="1000" fill="hold"/>
                                        <p:tgtEl>
                                          <p:spTgt spid="4"/>
                                        </p:tgtEl>
                                        <p:attrNameLst>
                                          <p:attrName>ppt_x</p:attrName>
                                        </p:attrNameLst>
                                      </p:cBhvr>
                                      <p:tavLst>
                                        <p:tav tm="0">
                                          <p:val>
                                            <p:strVal val="#ppt_x"/>
                                          </p:val>
                                        </p:tav>
                                        <p:tav tm="100000">
                                          <p:val>
                                            <p:strVal val="#ppt_x"/>
                                          </p:val>
                                        </p:tav>
                                      </p:tavLst>
                                    </p:anim>
                                    <p:anim calcmode="lin" valueType="num">
                                      <p:cBhvr>
                                        <p:cTn id="1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1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00000">
              <a:schemeClr val="bg2"/>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FC9644-673A-459F-B3C5-9310A4E50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bg2">
              <a:lumMod val="60000"/>
              <a:lumOff val="40000"/>
              <a:alpha val="60000"/>
            </a:schemeClr>
          </a:solidFill>
        </p:grpSpPr>
        <p:sp>
          <p:nvSpPr>
            <p:cNvPr id="11"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2"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8"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5E55EC41-45AD-4908-83F8-56280014CE21}"/>
              </a:ext>
            </a:extLst>
          </p:cNvPr>
          <p:cNvSpPr>
            <a:spLocks noGrp="1"/>
          </p:cNvSpPr>
          <p:nvPr>
            <p:ph type="title"/>
          </p:nvPr>
        </p:nvSpPr>
        <p:spPr>
          <a:xfrm>
            <a:off x="1019015" y="1093787"/>
            <a:ext cx="3059969" cy="4697413"/>
          </a:xfrm>
        </p:spPr>
        <p:txBody>
          <a:bodyPr>
            <a:normAutofit/>
          </a:bodyPr>
          <a:lstStyle/>
          <a:p>
            <a:r>
              <a:rPr lang="en-US" dirty="0"/>
              <a:t>What did we learn?</a:t>
            </a:r>
          </a:p>
        </p:txBody>
      </p:sp>
      <p:sp useBgFill="1">
        <p:nvSpPr>
          <p:cNvPr id="39" name="Round Diagonal Corner Rectangle 7">
            <a:extLst>
              <a:ext uri="{FF2B5EF4-FFF2-40B4-BE49-F238E27FC236}">
                <a16:creationId xmlns:a16="http://schemas.microsoft.com/office/drawing/2014/main" id="{7D1C411D-0818-4640-8657-2AF78250C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084" y="0"/>
            <a:ext cx="7566916" cy="6848476"/>
          </a:xfrm>
          <a:prstGeom prst="round2DiagRect">
            <a:avLst>
              <a:gd name="adj1" fmla="val 0"/>
              <a:gd name="adj2" fmla="val 0"/>
            </a:avLst>
          </a:prstGeom>
          <a:ln w="19050" cap="sq">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4E9A0C2-489E-419A-9345-008D1FFF5E2E}"/>
              </a:ext>
            </a:extLst>
          </p:cNvPr>
          <p:cNvSpPr>
            <a:spLocks noGrp="1"/>
          </p:cNvSpPr>
          <p:nvPr>
            <p:ph idx="1"/>
          </p:nvPr>
        </p:nvSpPr>
        <p:spPr>
          <a:xfrm>
            <a:off x="5215467" y="1093788"/>
            <a:ext cx="5831944" cy="4697413"/>
          </a:xfrm>
        </p:spPr>
        <p:txBody>
          <a:bodyPr>
            <a:normAutofit/>
          </a:bodyPr>
          <a:lstStyle/>
          <a:p>
            <a:pPr>
              <a:lnSpc>
                <a:spcPct val="110000"/>
              </a:lnSpc>
            </a:pPr>
            <a:r>
              <a:rPr lang="en-US" altLang="en-US" dirty="0">
                <a:latin typeface="Georgia" panose="02040502050405020303" pitchFamily="18" charset="0"/>
                <a:ea typeface="ヒラギノ角ゴ Pro W3"/>
                <a:cs typeface="ヒラギノ角ゴ Pro W3"/>
              </a:rPr>
              <a:t>The patient experience happens everywhere; hallways, bathrooms, elevators, coffee lines, etc. </a:t>
            </a:r>
          </a:p>
          <a:p>
            <a:pPr>
              <a:lnSpc>
                <a:spcPct val="110000"/>
              </a:lnSpc>
            </a:pPr>
            <a:endParaRPr lang="en-US" altLang="en-US" dirty="0">
              <a:latin typeface="Georgia" panose="02040502050405020303" pitchFamily="18" charset="0"/>
              <a:ea typeface="ヒラギノ角ゴ Pro W3"/>
              <a:cs typeface="ヒラギノ角ゴ Pro W3"/>
            </a:endParaRPr>
          </a:p>
          <a:p>
            <a:pPr>
              <a:lnSpc>
                <a:spcPct val="110000"/>
              </a:lnSpc>
            </a:pPr>
            <a:r>
              <a:rPr lang="en-US" altLang="en-US" dirty="0">
                <a:latin typeface="Georgia" panose="02040502050405020303" pitchFamily="18" charset="0"/>
                <a:ea typeface="ヒラギノ角ゴ Pro W3"/>
                <a:cs typeface="ヒラギノ角ゴ Pro W3"/>
              </a:rPr>
              <a:t>Small contributions can make the biggest impact. </a:t>
            </a:r>
          </a:p>
          <a:p>
            <a:pPr>
              <a:lnSpc>
                <a:spcPct val="110000"/>
              </a:lnSpc>
            </a:pPr>
            <a:endParaRPr lang="en-US" altLang="en-US" dirty="0">
              <a:latin typeface="Georgia" panose="02040502050405020303" pitchFamily="18" charset="0"/>
              <a:ea typeface="ヒラギノ角ゴ Pro W3"/>
              <a:cs typeface="ヒラギノ角ゴ Pro W3"/>
            </a:endParaRPr>
          </a:p>
          <a:p>
            <a:pPr>
              <a:lnSpc>
                <a:spcPct val="110000"/>
              </a:lnSpc>
            </a:pPr>
            <a:r>
              <a:rPr lang="en-US" altLang="en-US" dirty="0">
                <a:latin typeface="Georgia" panose="02040502050405020303" pitchFamily="18" charset="0"/>
                <a:ea typeface="ヒラギノ角ゴ Pro W3"/>
                <a:cs typeface="ヒラギノ角ゴ Pro W3"/>
              </a:rPr>
              <a:t>VHA exists to serve our nation’s Veterans and patient experience starts with hello. </a:t>
            </a:r>
          </a:p>
          <a:p>
            <a:pPr>
              <a:lnSpc>
                <a:spcPct val="110000"/>
              </a:lnSpc>
            </a:pPr>
            <a:endParaRPr lang="en-US" dirty="0"/>
          </a:p>
        </p:txBody>
      </p:sp>
      <p:pic>
        <p:nvPicPr>
          <p:cNvPr id="80" name="Audio 79">
            <a:hlinkClick r:id="" action="ppaction://media"/>
            <a:extLst>
              <a:ext uri="{FF2B5EF4-FFF2-40B4-BE49-F238E27FC236}">
                <a16:creationId xmlns:a16="http://schemas.microsoft.com/office/drawing/2014/main" id="{9E0D6FF7-034A-41A7-84C6-024590942BF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41081520"/>
      </p:ext>
    </p:extLst>
  </p:cSld>
  <p:clrMapOvr>
    <a:masterClrMapping/>
  </p:clrMapOvr>
  <mc:AlternateContent xmlns:mc="http://schemas.openxmlformats.org/markup-compatibility/2006" xmlns:p14="http://schemas.microsoft.com/office/powerpoint/2010/main">
    <mc:Choice Requires="p14">
      <p:transition spd="slow" p14:dur="2000" advTm="34067"/>
    </mc:Choice>
    <mc:Fallback xmlns="">
      <p:transition spd="slow" advTm="340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0"/>
                                        </p:tgtEl>
                                      </p:cBhvr>
                                    </p:cmd>
                                  </p:childTnLst>
                                </p:cTn>
                              </p:par>
                              <p:par>
                                <p:cTn id="7" presetID="16" presetClass="entr" presetSubtype="21"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animEffect transition="in" filter="barn(inVertical)">
                                      <p:cBhvr>
                                        <p:cTn id="9" dur="500"/>
                                        <p:tgtEl>
                                          <p:spTgt spid="3">
                                            <p:txEl>
                                              <p:pRg st="0" end="0"/>
                                            </p:txEl>
                                          </p:spTgt>
                                        </p:tgtEl>
                                      </p:cBhvr>
                                    </p:animEffect>
                                  </p:childTnLst>
                                </p:cTn>
                              </p:par>
                              <p:par>
                                <p:cTn id="10" presetID="16" presetClass="entr" presetSubtype="21"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arn(inVertical)">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6" fill="hold" display="0">
                  <p:stCondLst>
                    <p:cond delay="indefinite"/>
                  </p:stCondLst>
                  <p:endCondLst>
                    <p:cond evt="onStopAudio" delay="0">
                      <p:tgtEl>
                        <p:sldTgt/>
                      </p:tgtEl>
                    </p:cond>
                  </p:endCondLst>
                </p:cTn>
                <p:tgtEl>
                  <p:spTgt spid="80"/>
                </p:tgtEl>
              </p:cMediaNode>
            </p:audio>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BF0896-9520-484C-B6A1-13C0BC5C04E9}"/>
              </a:ext>
            </a:extLst>
          </p:cNvPr>
          <p:cNvSpPr>
            <a:spLocks noGrp="1"/>
          </p:cNvSpPr>
          <p:nvPr>
            <p:ph type="title"/>
          </p:nvPr>
        </p:nvSpPr>
        <p:spPr>
          <a:xfrm>
            <a:off x="913774" y="1365957"/>
            <a:ext cx="10364452" cy="4041422"/>
          </a:xfrm>
        </p:spPr>
        <p:txBody>
          <a:bodyPr vert="horz" lIns="91440" tIns="45720" rIns="91440" bIns="45720" rtlCol="0" anchor="ctr">
            <a:normAutofit fontScale="90000"/>
          </a:bodyPr>
          <a:lstStyle/>
          <a:p>
            <a:r>
              <a:rPr lang="en-US" altLang="en-US" sz="8000" dirty="0"/>
              <a:t>TOGETHER…WE ARE THE</a:t>
            </a:r>
            <a:br>
              <a:rPr lang="en-US" altLang="en-US" sz="8000" dirty="0"/>
            </a:br>
            <a:br>
              <a:rPr lang="en-US" altLang="en-US" sz="8000" dirty="0"/>
            </a:br>
            <a:r>
              <a:rPr lang="en-US" altLang="en-US" sz="8000" dirty="0"/>
              <a:t> PATIENT Experience</a:t>
            </a:r>
            <a:endParaRPr lang="en-US" sz="8000" dirty="0"/>
          </a:p>
        </p:txBody>
      </p:sp>
      <p:sp>
        <p:nvSpPr>
          <p:cNvPr id="3" name="Text Placeholder 2">
            <a:extLst>
              <a:ext uri="{FF2B5EF4-FFF2-40B4-BE49-F238E27FC236}">
                <a16:creationId xmlns:a16="http://schemas.microsoft.com/office/drawing/2014/main" id="{4873CD6D-C8C8-4CD2-9D11-E27C7FDFAEBA}"/>
              </a:ext>
            </a:extLst>
          </p:cNvPr>
          <p:cNvSpPr>
            <a:spLocks noGrp="1"/>
          </p:cNvSpPr>
          <p:nvPr>
            <p:ph type="body" sz="half" idx="2"/>
          </p:nvPr>
        </p:nvSpPr>
        <p:spPr>
          <a:xfrm>
            <a:off x="913775" y="5200073"/>
            <a:ext cx="10364452" cy="591128"/>
          </a:xfrm>
        </p:spPr>
        <p:txBody>
          <a:bodyPr>
            <a:normAutofit/>
          </a:bodyPr>
          <a:lstStyle/>
          <a:p>
            <a:r>
              <a:rPr lang="en-US" sz="2400" dirty="0"/>
              <a:t>Thank you</a:t>
            </a:r>
          </a:p>
        </p:txBody>
      </p:sp>
      <p:pic>
        <p:nvPicPr>
          <p:cNvPr id="29" name="Audio 28">
            <a:hlinkClick r:id="" action="ppaction://media"/>
            <a:extLst>
              <a:ext uri="{FF2B5EF4-FFF2-40B4-BE49-F238E27FC236}">
                <a16:creationId xmlns:a16="http://schemas.microsoft.com/office/drawing/2014/main" id="{6E954BEC-D52A-42FC-9FBF-C5385C3E921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042604339"/>
      </p:ext>
    </p:extLst>
  </p:cSld>
  <p:clrMapOvr>
    <a:masterClrMapping/>
  </p:clrMapOvr>
  <mc:AlternateContent xmlns:mc="http://schemas.openxmlformats.org/markup-compatibility/2006" xmlns:p14="http://schemas.microsoft.com/office/powerpoint/2010/main">
    <mc:Choice Requires="p14">
      <p:transition spd="slow" p14:dur="2000" advTm="5218"/>
    </mc:Choice>
    <mc:Fallback xmlns="">
      <p:transition spd="slow" advTm="52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9"/>
                                        </p:tgtEl>
                                      </p:cBhvr>
                                    </p:cmd>
                                  </p:childTnLst>
                                </p:cTn>
                              </p:par>
                              <p:par>
                                <p:cTn id="7" presetID="34" presetClass="emph" presetSubtype="0" fill="hold" grpId="0" nodeType="withEffect">
                                  <p:stCondLst>
                                    <p:cond delay="0"/>
                                  </p:stCondLst>
                                  <p:iterate type="lt">
                                    <p:tmPct val="10000"/>
                                  </p:iterate>
                                  <p:childTnLst>
                                    <p:animMotion origin="layout" path="M 0.0 0.0 L 0.0 -0.07213" pathEditMode="relative" ptsTypes="">
                                      <p:cBhvr>
                                        <p:cTn id="8" dur="250" accel="50000" decel="50000" autoRev="1" fill="hold">
                                          <p:stCondLst>
                                            <p:cond delay="0"/>
                                          </p:stCondLst>
                                        </p:cTn>
                                        <p:tgtEl>
                                          <p:spTgt spid="4"/>
                                        </p:tgtEl>
                                        <p:attrNameLst>
                                          <p:attrName>ppt_x</p:attrName>
                                          <p:attrName>ppt_y</p:attrName>
                                        </p:attrNameLst>
                                      </p:cBhvr>
                                    </p:animMotion>
                                    <p:animRot by="1500000">
                                      <p:cBhvr>
                                        <p:cTn id="9" dur="125" fill="hold">
                                          <p:stCondLst>
                                            <p:cond delay="0"/>
                                          </p:stCondLst>
                                        </p:cTn>
                                        <p:tgtEl>
                                          <p:spTgt spid="4"/>
                                        </p:tgtEl>
                                        <p:attrNameLst>
                                          <p:attrName>r</p:attrName>
                                        </p:attrNameLst>
                                      </p:cBhvr>
                                    </p:animRot>
                                    <p:animRot by="-1500000">
                                      <p:cBhvr>
                                        <p:cTn id="10" dur="125" fill="hold">
                                          <p:stCondLst>
                                            <p:cond delay="125"/>
                                          </p:stCondLst>
                                        </p:cTn>
                                        <p:tgtEl>
                                          <p:spTgt spid="4"/>
                                        </p:tgtEl>
                                        <p:attrNameLst>
                                          <p:attrName>r</p:attrName>
                                        </p:attrNameLst>
                                      </p:cBhvr>
                                    </p:animRot>
                                    <p:animRot by="-1500000">
                                      <p:cBhvr>
                                        <p:cTn id="11" dur="125" fill="hold">
                                          <p:stCondLst>
                                            <p:cond delay="250"/>
                                          </p:stCondLst>
                                        </p:cTn>
                                        <p:tgtEl>
                                          <p:spTgt spid="4"/>
                                        </p:tgtEl>
                                        <p:attrNameLst>
                                          <p:attrName>r</p:attrName>
                                        </p:attrNameLst>
                                      </p:cBhvr>
                                    </p:animRot>
                                    <p:animRot by="1500000">
                                      <p:cBhvr>
                                        <p:cTn id="12" dur="125" fill="hold">
                                          <p:stCondLst>
                                            <p:cond delay="375"/>
                                          </p:stCondLst>
                                        </p:cTn>
                                        <p:tgtEl>
                                          <p:spTgt spid="4"/>
                                        </p:tgtEl>
                                        <p:attrNameLst>
                                          <p:attrName>r</p:attrName>
                                        </p:attrNameLst>
                                      </p:cBhvr>
                                    </p:animRot>
                                  </p:childTnLst>
                                </p:cTn>
                              </p:par>
                              <p:par>
                                <p:cTn id="13" presetID="26"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80">
                                          <p:stCondLst>
                                            <p:cond delay="0"/>
                                          </p:stCondLst>
                                        </p:cTn>
                                        <p:tgtEl>
                                          <p:spTgt spid="3">
                                            <p:txEl>
                                              <p:pRg st="0" end="0"/>
                                            </p:txEl>
                                          </p:spTgt>
                                        </p:tgtEl>
                                      </p:cBhvr>
                                    </p:animEffect>
                                    <p:anim calcmode="lin" valueType="num">
                                      <p:cBhvr>
                                        <p:cTn id="1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xEl>
                                              <p:pRg st="0" end="0"/>
                                            </p:txEl>
                                          </p:spTgt>
                                        </p:tgtEl>
                                      </p:cBhvr>
                                      <p:to x="100000" y="60000"/>
                                    </p:animScale>
                                    <p:animScale>
                                      <p:cBhvr>
                                        <p:cTn id="22" dur="166" decel="50000">
                                          <p:stCondLst>
                                            <p:cond delay="676"/>
                                          </p:stCondLst>
                                        </p:cTn>
                                        <p:tgtEl>
                                          <p:spTgt spid="3">
                                            <p:txEl>
                                              <p:pRg st="0" end="0"/>
                                            </p:txEl>
                                          </p:spTgt>
                                        </p:tgtEl>
                                      </p:cBhvr>
                                      <p:to x="100000" y="100000"/>
                                    </p:animScale>
                                    <p:animScale>
                                      <p:cBhvr>
                                        <p:cTn id="23" dur="26">
                                          <p:stCondLst>
                                            <p:cond delay="1312"/>
                                          </p:stCondLst>
                                        </p:cTn>
                                        <p:tgtEl>
                                          <p:spTgt spid="3">
                                            <p:txEl>
                                              <p:pRg st="0" end="0"/>
                                            </p:txEl>
                                          </p:spTgt>
                                        </p:tgtEl>
                                      </p:cBhvr>
                                      <p:to x="100000" y="80000"/>
                                    </p:animScale>
                                    <p:animScale>
                                      <p:cBhvr>
                                        <p:cTn id="24" dur="166" decel="50000">
                                          <p:stCondLst>
                                            <p:cond delay="1338"/>
                                          </p:stCondLst>
                                        </p:cTn>
                                        <p:tgtEl>
                                          <p:spTgt spid="3">
                                            <p:txEl>
                                              <p:pRg st="0" end="0"/>
                                            </p:txEl>
                                          </p:spTgt>
                                        </p:tgtEl>
                                      </p:cBhvr>
                                      <p:to x="100000" y="100000"/>
                                    </p:animScale>
                                    <p:animScale>
                                      <p:cBhvr>
                                        <p:cTn id="25" dur="26">
                                          <p:stCondLst>
                                            <p:cond delay="1642"/>
                                          </p:stCondLst>
                                        </p:cTn>
                                        <p:tgtEl>
                                          <p:spTgt spid="3">
                                            <p:txEl>
                                              <p:pRg st="0" end="0"/>
                                            </p:txEl>
                                          </p:spTgt>
                                        </p:tgtEl>
                                      </p:cBhvr>
                                      <p:to x="100000" y="90000"/>
                                    </p:animScale>
                                    <p:animScale>
                                      <p:cBhvr>
                                        <p:cTn id="26" dur="166" decel="50000">
                                          <p:stCondLst>
                                            <p:cond delay="1668"/>
                                          </p:stCondLst>
                                        </p:cTn>
                                        <p:tgtEl>
                                          <p:spTgt spid="3">
                                            <p:txEl>
                                              <p:pRg st="0" end="0"/>
                                            </p:txEl>
                                          </p:spTgt>
                                        </p:tgtEl>
                                      </p:cBhvr>
                                      <p:to x="100000" y="100000"/>
                                    </p:animScale>
                                    <p:animScale>
                                      <p:cBhvr>
                                        <p:cTn id="27" dur="26">
                                          <p:stCondLst>
                                            <p:cond delay="1808"/>
                                          </p:stCondLst>
                                        </p:cTn>
                                        <p:tgtEl>
                                          <p:spTgt spid="3">
                                            <p:txEl>
                                              <p:pRg st="0" end="0"/>
                                            </p:txEl>
                                          </p:spTgt>
                                        </p:tgtEl>
                                      </p:cBhvr>
                                      <p:to x="100000" y="95000"/>
                                    </p:animScale>
                                    <p:animScale>
                                      <p:cBhvr>
                                        <p:cTn id="28"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9" fill="hold" display="0">
                  <p:stCondLst>
                    <p:cond delay="indefinite"/>
                  </p:stCondLst>
                  <p:endCondLst>
                    <p:cond evt="onStopAudio" delay="0">
                      <p:tgtEl>
                        <p:sldTgt/>
                      </p:tgtEl>
                    </p:cond>
                  </p:endCondLst>
                </p:cTn>
                <p:tgtEl>
                  <p:spTgt spid="29"/>
                </p:tgtEl>
              </p:cMediaNode>
            </p:audio>
          </p:childTnLst>
        </p:cTn>
      </p:par>
    </p:tnLst>
    <p:bldLst>
      <p:bldP spid="4"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4273</TotalTime>
  <Words>1155</Words>
  <Application>Microsoft Office PowerPoint</Application>
  <PresentationFormat>Widescreen</PresentationFormat>
  <Paragraphs>45</Paragraphs>
  <Slides>9</Slides>
  <Notes>9</Notes>
  <HiddenSlides>0</HiddenSlides>
  <MMClips>9</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Georgia</vt:lpstr>
      <vt:lpstr>Tw Cen MT</vt:lpstr>
      <vt:lpstr>Circuit</vt:lpstr>
      <vt:lpstr>The Patient Experience During a Pandemic</vt:lpstr>
      <vt:lpstr>Patient Experience-Health safety screening</vt:lpstr>
      <vt:lpstr>PowerPoint Presentation</vt:lpstr>
      <vt:lpstr>High Reliability Organization </vt:lpstr>
      <vt:lpstr>What does the data show?  </vt:lpstr>
      <vt:lpstr> Patient Mobility </vt:lpstr>
      <vt:lpstr>Red Coat Ambassador Program  </vt:lpstr>
      <vt:lpstr>What did we learn?</vt:lpstr>
      <vt:lpstr>TOGETHER…WE ARE THE   PATIENT Experience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Patient Experience During a Pandemic</dc:title>
  <dc:creator>Mitro burnett, Stephanie N.</dc:creator>
  <cp:lastModifiedBy>Mitro burnett, Stephanie N.</cp:lastModifiedBy>
  <cp:revision>34</cp:revision>
  <dcterms:created xsi:type="dcterms:W3CDTF">2021-03-12T16:25:16Z</dcterms:created>
  <dcterms:modified xsi:type="dcterms:W3CDTF">2021-03-17T13:57:38Z</dcterms:modified>
</cp:coreProperties>
</file>