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69" r:id="rId6"/>
    <p:sldId id="257" r:id="rId7"/>
    <p:sldId id="277" r:id="rId8"/>
    <p:sldId id="279" r:id="rId9"/>
    <p:sldId id="282" r:id="rId10"/>
    <p:sldId id="270" r:id="rId11"/>
    <p:sldId id="280" r:id="rId12"/>
    <p:sldId id="281" r:id="rId13"/>
    <p:sldId id="27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8DCB"/>
    <a:srgbClr val="DF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1004" y="48"/>
      </p:cViewPr>
      <p:guideLst>
        <p:guide orient="horz" pos="215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everyone. My name is Kreg Morris and I am the GHATP Trainee located in N. Las Vegas. This is my presentation on the CC Recovery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0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ends my presentation</a:t>
            </a:r>
            <a:r>
              <a:rPr lang="en-US"/>
              <a:t>, thank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 as of 12/03 has a back log of 15,800 consults. The three main services hat have the bulk of consults are optometry, dental, &amp; radiology. Due to </a:t>
            </a:r>
            <a:r>
              <a:rPr lang="en-US" dirty="0" err="1"/>
              <a:t>Covid</a:t>
            </a:r>
            <a:r>
              <a:rPr lang="en-US" dirty="0"/>
              <a:t>, the back log has increased to 3 months.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names that are listed here are the team members &amp; labor pool that assisted with reducing the back log.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identified our stake holders. </a:t>
            </a:r>
          </a:p>
          <a:p>
            <a:pPr marL="228600" indent="-228600">
              <a:buAutoNum type="arabicPeriod"/>
            </a:pPr>
            <a:r>
              <a:rPr lang="en-US" dirty="0"/>
              <a:t>Vets and CC department.</a:t>
            </a:r>
          </a:p>
          <a:p>
            <a:pPr marL="228600" indent="-228600">
              <a:buAutoNum type="arabicPeriod"/>
            </a:pPr>
            <a:r>
              <a:rPr lang="en-US" dirty="0"/>
              <a:t>Developed training manual &amp; selected appropriate TMS classes for oncoming labor pool.</a:t>
            </a:r>
          </a:p>
          <a:p>
            <a:pPr marL="228600" indent="-228600">
              <a:buAutoNum type="arabicPeriod"/>
            </a:pPr>
            <a:r>
              <a:rPr lang="en-US" dirty="0"/>
              <a:t>Instructed labor pool on how to schedule veterans &amp; reviewed the importance of customer service &amp; service recovery.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</a:t>
            </a:r>
            <a:r>
              <a:rPr lang="en-US" dirty="0" err="1"/>
              <a:t>gembas</a:t>
            </a:r>
            <a:r>
              <a:rPr lang="en-US" dirty="0"/>
              <a:t> were used to identify current state processes from scanning documents to scheduling. Developed scripts for calling vets and had RN from the labor pool develop a patient tracker in Excel as a back up check list for PATS-R.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goals were to create SOPs and streamline processes, reduce consults by 50% by March and increase to 90% in all benchmark categories.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far, we have reduced total consults by 3,955.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status improved to 98%.</a:t>
            </a:r>
          </a:p>
          <a:p>
            <a:pPr marL="0" indent="0">
              <a:buNone/>
            </a:pPr>
            <a:r>
              <a:rPr lang="en-US" dirty="0"/>
              <a:t>Active is slowly improving, but due to steady flow of new consults, it only improved to 54%</a:t>
            </a:r>
          </a:p>
          <a:p>
            <a:pPr marL="0" indent="0">
              <a:buNone/>
            </a:pPr>
            <a:r>
              <a:rPr lang="en-US" dirty="0"/>
              <a:t>Scheduled is now at 77%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9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standardizing processes, transition from labor pool to new full-time employees will be easier due to standardized processes and increase efficiency.</a:t>
            </a:r>
          </a:p>
          <a:p>
            <a:r>
              <a:rPr lang="en-US" dirty="0"/>
              <a:t>We are currently working on receiving data regarding financial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6C80E0-08EF-46AD-9B8B-F557BD3FF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27" y="172039"/>
            <a:ext cx="11804073" cy="6513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0198" y="4959033"/>
            <a:ext cx="7013540" cy="730127"/>
          </a:xfrm>
        </p:spPr>
        <p:txBody>
          <a:bodyPr anchor="b" anchorCtr="0">
            <a:normAutofit/>
          </a:bodyPr>
          <a:lstStyle>
            <a:lvl1pPr algn="l">
              <a:defRPr sz="2000" b="1" baseline="0">
                <a:latin typeface="Calibri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90197" y="5881667"/>
            <a:ext cx="7046361" cy="35887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/ Department: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4481" y="5304392"/>
            <a:ext cx="3228246" cy="8608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A87C5-87FA-43B3-B28C-31C8EEA58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798" t="54149" r="56465"/>
          <a:stretch/>
        </p:blipFill>
        <p:spPr>
          <a:xfrm>
            <a:off x="10829236" y="5410437"/>
            <a:ext cx="872566" cy="830106"/>
          </a:xfrm>
          <a:prstGeom prst="rect">
            <a:avLst/>
          </a:prstGeom>
          <a:effectLst>
            <a:outerShdw blurRad="50800" dist="38100" dir="5400000" sx="25000" sy="25000" algn="t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651"/>
            <a:ext cx="10972800" cy="4190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91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791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09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332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332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2377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2139"/>
            <a:ext cx="5386917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2377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72139"/>
            <a:ext cx="5389033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E4A9DE-8B5E-4FBC-B15E-C82C63BC7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3" t="8675" r="7375" b="6256"/>
          <a:stretch/>
        </p:blipFill>
        <p:spPr>
          <a:xfrm>
            <a:off x="169863" y="169864"/>
            <a:ext cx="11857038" cy="647148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48BD5-D4D3-4F1A-9E0F-19BB6A129C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863" y="169863"/>
            <a:ext cx="11857037" cy="6472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97295"/>
            <a:ext cx="6815667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97296"/>
            <a:ext cx="4011084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91825"/>
            <a:ext cx="7315200" cy="272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82602"/>
            <a:ext cx="73152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35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9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9348"/>
            <a:ext cx="10972800" cy="427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177" y="6337601"/>
            <a:ext cx="544332" cy="303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18" r="-16418"/>
          <a:stretch/>
        </p:blipFill>
        <p:spPr>
          <a:xfrm>
            <a:off x="4509265" y="6243903"/>
            <a:ext cx="3372450" cy="535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17" r="-16717"/>
          <a:stretch/>
        </p:blipFill>
        <p:spPr>
          <a:xfrm>
            <a:off x="766617" y="6283282"/>
            <a:ext cx="820887" cy="456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FF4E8A-0A0C-4E54-9E22-1E806E0F15FB}"/>
              </a:ext>
            </a:extLst>
          </p:cNvPr>
          <p:cNvSpPr/>
          <p:nvPr userDrawn="1"/>
        </p:nvSpPr>
        <p:spPr>
          <a:xfrm>
            <a:off x="150829" y="150829"/>
            <a:ext cx="11875680" cy="876693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0795" b="-330795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BCFC1-4254-4B47-8F99-11089F039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22037"/>
          <a:stretch/>
        </p:blipFill>
        <p:spPr>
          <a:xfrm>
            <a:off x="10433631" y="6206206"/>
            <a:ext cx="749688" cy="5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vssc.med.v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0197" y="5010426"/>
            <a:ext cx="5882427" cy="73012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Community Care Recovery</a:t>
            </a:r>
            <a:br>
              <a:rPr lang="en-US" dirty="0"/>
            </a:br>
            <a:r>
              <a:rPr lang="en-US" sz="2200" b="0" dirty="0"/>
              <a:t>Kreg R. Morris, MBA, RKT (GHATP Trainee)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Date 03/22/21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44CEB3B-8377-4BC2-A82B-7150CA5F4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0"/>
    </mc:Choice>
    <mc:Fallback xmlns="">
      <p:transition spd="slow" advTm="12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367"/>
            <a:ext cx="10972800" cy="4800798"/>
          </a:xfrm>
        </p:spPr>
        <p:txBody>
          <a:bodyPr>
            <a:normAutofit/>
          </a:bodyPr>
          <a:lstStyle/>
          <a:p>
            <a:r>
              <a:rPr lang="en-US" sz="2800" dirty="0"/>
              <a:t>Office of Community Care Field Guidebook (OCC FGB Landing Page sharepoint.com)</a:t>
            </a:r>
          </a:p>
          <a:p>
            <a:r>
              <a:rPr lang="en-US" sz="2800" dirty="0">
                <a:hlinkClick r:id="rId3"/>
              </a:rPr>
              <a:t>https://reports.vssc.med.va.gov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090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367"/>
            <a:ext cx="10972800" cy="4800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Community Care is overburdened with consults (as of 12/03 – total number of consults reached 15,800) and receiving a large number of complaint calls (500 calls per day, 62.5 calls an hour). Community Care is stating that they do not have enough staff to address consults &amp; complaint calls. The three main services that are receiving the most consults are Optometry, Dental, &amp; Radiology. Pre-</a:t>
            </a:r>
            <a:r>
              <a:rPr lang="en-US" sz="3000" dirty="0" err="1"/>
              <a:t>Covid</a:t>
            </a:r>
            <a:r>
              <a:rPr lang="en-US" sz="3000" dirty="0"/>
              <a:t>, Community Care was only 2 weeks behind with addressing calls/consults, it has now increased to 3 months due to </a:t>
            </a:r>
            <a:r>
              <a:rPr lang="en-US" sz="3000" dirty="0" err="1"/>
              <a:t>Covid</a:t>
            </a:r>
            <a:r>
              <a:rPr lang="en-US" sz="3000" dirty="0"/>
              <a:t> and created a back log.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2B0BC1D-7AFB-4686-A809-A0C3A6086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6"/>
    </mc:Choice>
    <mc:Fallback xmlns="">
      <p:transition spd="slow" advTm="29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367"/>
            <a:ext cx="10972800" cy="48007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9D8283-30A1-4A2B-ACAD-D0467CE367FB}"/>
              </a:ext>
            </a:extLst>
          </p:cNvPr>
          <p:cNvSpPr/>
          <p:nvPr/>
        </p:nvSpPr>
        <p:spPr>
          <a:xfrm>
            <a:off x="860612" y="1232245"/>
            <a:ext cx="10972800" cy="432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Team Members: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Mona Tramont (Associate Nurse Executive/Inpatient Services), Kreg Morris (MBA, RKT, GHATP Trainee),  Cindy Kenny (Supervisory Administrative Specialist), Cheryl Martin (Associate Nurse Executive), Eric Beals (Administrative Officer), Maxine Rohan (Supervisory Administrative Specialist), Laura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Dudinski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(Assistant Chief RN)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Labor Pool: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Lidia Free (RN),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Nanci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Wicks (LPN), Enid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Cuadra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(RN), Michael Murphy (RN), Dorian Whalen (LPN), Paul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DeSouza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(LPN), Cayla Hernandez (LPN), Mary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Lizardo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(RN), Thomas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Lueck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(RN), Michael Murphy (RN), George Baez (LPN),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Roleana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Winbush (Registered Nurse)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03C6B5B-00A9-4B0B-A578-E2E5B7304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2"/>
    </mc:Choice>
    <mc:Fallback xmlns="">
      <p:transition spd="slow" advTm="9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4C6A-DA40-40ED-8D95-DEDA5F97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Planning and Development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F194-479C-42C1-B333-562EB79E9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Identify Stake Holders</a:t>
            </a:r>
          </a:p>
          <a:p>
            <a:pPr lvl="0"/>
            <a:r>
              <a:rPr lang="en-US" sz="2800" dirty="0"/>
              <a:t>Develop training manuals/select appropriate TMS classes for on coming labor pool (Overview of Community Care and What’s New in Community Care)</a:t>
            </a:r>
          </a:p>
          <a:p>
            <a:r>
              <a:rPr lang="en-US" sz="2800" dirty="0"/>
              <a:t>Instruct oncoming Labor Pool on how to schedule Veterans and the importance of System Recovery.</a:t>
            </a:r>
          </a:p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E24C008-E1D3-4276-8DC6-43C314448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8"/>
    </mc:Choice>
    <mc:Fallback xmlns="">
      <p:transition spd="slow" advTm="25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Lean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1673"/>
            <a:ext cx="10972800" cy="456449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Virtual GEMBA used to identify current state processes regarding scanning documents, complaint mgt. process, phone management, calling for preferences, and scheduling. </a:t>
            </a:r>
          </a:p>
          <a:p>
            <a:pPr lvl="0"/>
            <a:r>
              <a:rPr lang="en-US" sz="2800" dirty="0"/>
              <a:t>Developed scripts for calling  Veterans regarding their appointments. </a:t>
            </a:r>
          </a:p>
          <a:p>
            <a:pPr lvl="0"/>
            <a:r>
              <a:rPr lang="en-US" sz="2800" dirty="0"/>
              <a:t>RN from labor develop patient tracker in Excel to ensure that Veteran’s complaints/concerns are being addressed and closed out in the PATS-R system.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F916B4F-584F-4446-92E7-D4CA89187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2"/>
    </mc:Choice>
    <mc:Fallback xmlns="">
      <p:transition spd="slow" advTm="31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1673"/>
            <a:ext cx="10972800" cy="456449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Create SOPs and place standardized processes within the Community Care Department (streamline processes for scanning documents, complaint mgt. process, calling for preferences, and scheduling). </a:t>
            </a:r>
          </a:p>
          <a:p>
            <a:pPr lvl="0"/>
            <a:r>
              <a:rPr lang="en-US" sz="2800" dirty="0"/>
              <a:t>Reduce consults by 50% (7,900) by March. </a:t>
            </a:r>
          </a:p>
          <a:p>
            <a:pPr lvl="0"/>
            <a:r>
              <a:rPr lang="en-US" sz="2800" dirty="0"/>
              <a:t>Increase to 90% in benchmark categories by end of March.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E3370B4-6BE1-49D4-9FA0-557912FEE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2"/>
    </mc:Choice>
    <mc:Fallback xmlns="">
      <p:transition spd="slow" advTm="17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66568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400" kern="1200" dirty="0">
                <a:latin typeface="Georgia" panose="02040502050405020303" pitchFamily="18" charset="0"/>
                <a:cs typeface="+mj-cs"/>
              </a:rPr>
              <a:t>Data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CDB3CA-62BA-4187-A0BD-732DFF71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A1EE672-E499-41E3-8BEB-75BBEB8145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881172"/>
              </p:ext>
            </p:extLst>
          </p:nvPr>
        </p:nvGraphicFramePr>
        <p:xfrm>
          <a:off x="609599" y="1470212"/>
          <a:ext cx="10515598" cy="430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99">
                  <a:extLst>
                    <a:ext uri="{9D8B030D-6E8A-4147-A177-3AD203B41FA5}">
                      <a16:colId xmlns:a16="http://schemas.microsoft.com/office/drawing/2014/main" val="473156587"/>
                    </a:ext>
                  </a:extLst>
                </a:gridCol>
                <a:gridCol w="5257799">
                  <a:extLst>
                    <a:ext uri="{9D8B030D-6E8A-4147-A177-3AD203B41FA5}">
                      <a16:colId xmlns:a16="http://schemas.microsoft.com/office/drawing/2014/main" val="4060565023"/>
                    </a:ext>
                  </a:extLst>
                </a:gridCol>
              </a:tblGrid>
              <a:tr h="499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Total Consults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137810"/>
                  </a:ext>
                </a:extLst>
              </a:tr>
              <a:tr h="72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15,800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57137"/>
                  </a:ext>
                </a:extLst>
              </a:tr>
              <a:tr h="72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12,771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73250"/>
                  </a:ext>
                </a:extLst>
              </a:tr>
              <a:tr h="72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12,670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60932"/>
                  </a:ext>
                </a:extLst>
              </a:tr>
              <a:tr h="72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11,845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74771"/>
                  </a:ext>
                </a:extLst>
              </a:tr>
              <a:tr h="72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3,955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31670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C53D9A0-309D-4A07-8FB1-24E9D856A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1"/>
    </mc:Choice>
    <mc:Fallback xmlns="">
      <p:transition spd="slow" advTm="7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BA71-179C-42CF-96B2-8A1A17F0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712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kern="1200" dirty="0">
                <a:latin typeface="+mj-lt"/>
                <a:ea typeface="+mj-ea"/>
                <a:cs typeface="+mj-cs"/>
              </a:rPr>
              <a:t>Benc</a:t>
            </a:r>
            <a:r>
              <a:rPr lang="en-US" sz="5400" dirty="0">
                <a:latin typeface="+mj-lt"/>
                <a:cs typeface="+mj-cs"/>
              </a:rPr>
              <a:t>hmark 90%</a:t>
            </a:r>
            <a:endParaRPr lang="en-US" sz="5400" kern="1200" dirty="0">
              <a:latin typeface="+mj-lt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CA8C8E-0EF4-413B-8E5A-3A893CDCA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97512"/>
              </p:ext>
            </p:extLst>
          </p:nvPr>
        </p:nvGraphicFramePr>
        <p:xfrm>
          <a:off x="125506" y="1171950"/>
          <a:ext cx="11940990" cy="568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198">
                  <a:extLst>
                    <a:ext uri="{9D8B030D-6E8A-4147-A177-3AD203B41FA5}">
                      <a16:colId xmlns:a16="http://schemas.microsoft.com/office/drawing/2014/main" val="2652406630"/>
                    </a:ext>
                  </a:extLst>
                </a:gridCol>
                <a:gridCol w="2388198">
                  <a:extLst>
                    <a:ext uri="{9D8B030D-6E8A-4147-A177-3AD203B41FA5}">
                      <a16:colId xmlns:a16="http://schemas.microsoft.com/office/drawing/2014/main" val="3062784922"/>
                    </a:ext>
                  </a:extLst>
                </a:gridCol>
                <a:gridCol w="2388198">
                  <a:extLst>
                    <a:ext uri="{9D8B030D-6E8A-4147-A177-3AD203B41FA5}">
                      <a16:colId xmlns:a16="http://schemas.microsoft.com/office/drawing/2014/main" val="3609208150"/>
                    </a:ext>
                  </a:extLst>
                </a:gridCol>
                <a:gridCol w="2388198">
                  <a:extLst>
                    <a:ext uri="{9D8B030D-6E8A-4147-A177-3AD203B41FA5}">
                      <a16:colId xmlns:a16="http://schemas.microsoft.com/office/drawing/2014/main" val="3305825907"/>
                    </a:ext>
                  </a:extLst>
                </a:gridCol>
                <a:gridCol w="2388198">
                  <a:extLst>
                    <a:ext uri="{9D8B030D-6E8A-4147-A177-3AD203B41FA5}">
                      <a16:colId xmlns:a16="http://schemas.microsoft.com/office/drawing/2014/main" val="2559172842"/>
                    </a:ext>
                  </a:extLst>
                </a:gridCol>
              </a:tblGrid>
              <a:tr h="13813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  <a:p>
                      <a:pPr algn="ctr"/>
                      <a:r>
                        <a:rPr lang="en-US" sz="4000" dirty="0"/>
                        <a:t>December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  <a:p>
                      <a:pPr algn="ctr"/>
                      <a:r>
                        <a:rPr lang="en-US" sz="40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  <a:p>
                      <a:pPr algn="ctr"/>
                      <a:r>
                        <a:rPr lang="en-US" sz="40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  <a:p>
                      <a:r>
                        <a:rPr lang="en-US" sz="4000" dirty="0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90890"/>
                  </a:ext>
                </a:extLst>
              </a:tr>
              <a:tr h="1284983">
                <a:tc>
                  <a:txBody>
                    <a:bodyPr/>
                    <a:lstStyle/>
                    <a:p>
                      <a:r>
                        <a:rPr lang="en-US" sz="2800" dirty="0"/>
                        <a:t>Pending Status</a:t>
                      </a:r>
                    </a:p>
                    <a:p>
                      <a:r>
                        <a:rPr lang="en-US" sz="2800" dirty="0"/>
                        <a:t>&lt; 7 days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74.90%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97.50%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80585"/>
                  </a:ext>
                </a:extLst>
              </a:tr>
              <a:tr h="1284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Active  &lt;=30 days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41.20%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55.70%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244445"/>
                  </a:ext>
                </a:extLst>
              </a:tr>
              <a:tr h="17347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Scheduled Status &lt; = 90 days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58.40%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67.50%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72.30%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77.4%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07718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237853D-7514-4F89-B964-057D6B81B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3"/>
    </mc:Choice>
    <mc:Fallback xmlns="">
      <p:transition spd="slow" advTm="20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367"/>
            <a:ext cx="10972800" cy="4800798"/>
          </a:xfrm>
        </p:spPr>
        <p:txBody>
          <a:bodyPr>
            <a:normAutofit/>
          </a:bodyPr>
          <a:lstStyle/>
          <a:p>
            <a:r>
              <a:rPr lang="en-US" sz="2800" dirty="0"/>
              <a:t>Easier transition of duties to new full-time employees.</a:t>
            </a:r>
          </a:p>
          <a:p>
            <a:r>
              <a:rPr lang="en-US" sz="2800" dirty="0"/>
              <a:t>Less restructuring if new processes are needed. </a:t>
            </a:r>
          </a:p>
          <a:p>
            <a:r>
              <a:rPr lang="en-US" sz="2800" dirty="0"/>
              <a:t>Assists with making duties within Community Care more streamline and efficient. </a:t>
            </a:r>
          </a:p>
          <a:p>
            <a:r>
              <a:rPr lang="en-US" sz="2800" dirty="0"/>
              <a:t>In process of retrieving reports concerning financial impact.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1428D4F-0BDD-4799-9DFC-31635E574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0"/>
    </mc:Choice>
    <mc:Fallback xmlns="">
      <p:transition spd="slow" advTm="30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9f96ae26-9004-41a3-99cb-83880e93c058">Dark blue / light blue, no photo</Description0>
    <Lead_x0020_Name xmlns="9f96ae26-9004-41a3-99cb-83880e93c058">
      <UserInfo>
        <DisplayName/>
        <AccountId xsi:nil="true"/>
        <AccountType/>
      </UserInfo>
    </Lead_x0020_Name>
    <Location xmlns="9f96ae26-9004-41a3-99cb-83880e93c058">PPT Templates</Location>
    <_dlc_DocId xmlns="8dd4b5e2-142b-453f-b573-0b3068c69ff3">COM01-27-111</_dlc_DocId>
    <_dlc_DocIdUrl xmlns="8dd4b5e2-142b-453f-b573-0b3068c69ff3">
      <Url>https://vaww.portal2.va.gov/sites/VHACommunications/_layouts/DocIdRedir.aspx?ID=COM01-27-111</Url>
      <Description>COM01-27-111</Description>
    </_dlc_DocIdUrl>
    <_dlc_DocIdPersistId xmlns="8dd4b5e2-142b-453f-b573-0b3068c69ff3">false</_dlc_DocIdPersistId>
    <Document_x0020_Date xmlns="9f96ae26-9004-41a3-99cb-83880e93c058"/>
    <Responsible_x0020_Organization xmlns="9f96ae26-9004-41a3-99cb-83880e93c058"/>
    <Topics xmlns="9f96ae26-9004-41a3-99cb-83880e93c058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87F1CD9183F428E75544B97C423FA" ma:contentTypeVersion="9" ma:contentTypeDescription="Create a new document." ma:contentTypeScope="" ma:versionID="cd76f158e898d219fe24e35d436a08ae">
  <xsd:schema xmlns:xsd="http://www.w3.org/2001/XMLSchema" xmlns:xs="http://www.w3.org/2001/XMLSchema" xmlns:p="http://schemas.microsoft.com/office/2006/metadata/properties" xmlns:ns2="8dd4b5e2-142b-453f-b573-0b3068c69ff3" xmlns:ns3="9f96ae26-9004-41a3-99cb-83880e93c058" xmlns:ns4="http://schemas.microsoft.com/sharepoint/v4" targetNamespace="http://schemas.microsoft.com/office/2006/metadata/properties" ma:root="true" ma:fieldsID="311ba4a1eedb94936b135e2dbca62caf" ns2:_="" ns3:_="" ns4:_="">
    <xsd:import namespace="8dd4b5e2-142b-453f-b573-0b3068c69ff3"/>
    <xsd:import namespace="9f96ae26-9004-41a3-99cb-83880e93c0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ption0" minOccurs="0"/>
                <xsd:element ref="ns3:Lead_x0020_Name" minOccurs="0"/>
                <xsd:element ref="ns3:Location" minOccurs="0"/>
                <xsd:element ref="ns3:Topics" minOccurs="0"/>
                <xsd:element ref="ns3:Responsible_x0020_Organization" minOccurs="0"/>
                <xsd:element ref="ns3:Document_x0020_Date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b5e2-142b-453f-b573-0b3068c69f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6ae26-9004-41a3-99cb-83880e93c058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Lead_x0020_Name" ma:index="12" nillable="true" ma:displayName="Lead Name" ma:list="UserInfo" ma:SharePointGroup="0" ma:internalName="Lead_x0020_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3" nillable="true" ma:displayName="Document Type" ma:format="Dropdown" ma:internalName="Location">
      <xsd:simpleType>
        <xsd:restriction base="dms:Choice">
          <xsd:enumeration value="Brochures Templates"/>
          <xsd:enumeration value="Fact Sheet Templates"/>
          <xsd:enumeration value="Flyer Templates"/>
          <xsd:enumeration value="PPT Templates"/>
          <xsd:enumeration value="Report Templates"/>
          <xsd:enumeration value="Stationery"/>
        </xsd:restriction>
      </xsd:simpleType>
    </xsd:element>
    <xsd:element name="Topics" ma:index="15" nillable="true" ma:displayName="Topics" ma:list="{02deb9b7-b69f-4b91-b318-8ff7c4988869}" ma:internalName="Topics" ma:showField="Title" ma:web="8dd4b5e2-142b-453f-b573-0b3068c69f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ponsible_x0020_Organization" ma:index="16" nillable="true" ma:displayName="Responsible Organization" ma:list="{f3b68d58-d0b8-4e92-b98f-72c0a1859837}" ma:internalName="Responsible_x0020_Organization" ma:showField="Org_x0020_Code" ma:web="8dd4b5e2-142b-453f-b573-0b3068c69ff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Date" ma:index="17" ma:displayName="Document Date" ma:format="DateOnly" ma:internalName="Document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F6365-1DC1-461C-80A7-45ABD62DC502}">
  <ds:schemaRefs>
    <ds:schemaRef ds:uri="http://purl.org/dc/terms/"/>
    <ds:schemaRef ds:uri="9f96ae26-9004-41a3-99cb-83880e93c05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dd4b5e2-142b-453f-b573-0b3068c69ff3"/>
    <ds:schemaRef ds:uri="http://schemas.microsoft.com/sharepoint/v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F288B2-9374-4E90-8E3B-68836EE62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4b5e2-142b-453f-b573-0b3068c69ff3"/>
    <ds:schemaRef ds:uri="9f96ae26-9004-41a3-99cb-83880e93c0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74999-6759-48A2-ADC9-72C2094587A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E50FB2-2938-4C6C-BDED-6F3B300258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844</Words>
  <Application>Microsoft Office PowerPoint</Application>
  <PresentationFormat>Widescreen</PresentationFormat>
  <Paragraphs>117</Paragraphs>
  <Slides>10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Community Care Recovery Kreg R. Morris, MBA, RKT (GHATP Trainee)</vt:lpstr>
      <vt:lpstr>Project Background</vt:lpstr>
      <vt:lpstr>Project Background</vt:lpstr>
      <vt:lpstr>Planning and Development</vt:lpstr>
      <vt:lpstr>Lean Process</vt:lpstr>
      <vt:lpstr>Goals and Objectives</vt:lpstr>
      <vt:lpstr>Data Analysis</vt:lpstr>
      <vt:lpstr>Benchmark 90%</vt:lpstr>
      <vt:lpstr>Conclusion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Yeager</dc:creator>
  <cp:lastModifiedBy>Morris, Kreg R.</cp:lastModifiedBy>
  <cp:revision>168</cp:revision>
  <cp:lastPrinted>2011-05-13T15:25:22Z</cp:lastPrinted>
  <dcterms:created xsi:type="dcterms:W3CDTF">2011-05-12T19:56:03Z</dcterms:created>
  <dcterms:modified xsi:type="dcterms:W3CDTF">2021-03-17T15:09:02Z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0x01010029387F1CD9183F428E75544B97C423FA</vt:lpwstr>
  </property>
  <property fmtid="{D5CDD505-2E9C-101B-9397-08002B2CF9AE}" pid="3" name="_dlc_DocIdItemGuid">
    <vt:lpwstr>78e6d823-de4a-4251-ad22-12cd7fce01d8</vt:lpwstr>
  </property>
  <property fmtid="{D5CDD505-2E9C-101B-9397-08002B2CF9AE}" pid="4" name="Order">
    <vt:r8>11100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