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82" r:id="rId3"/>
    <p:sldId id="280" r:id="rId4"/>
    <p:sldId id="286" r:id="rId5"/>
    <p:sldId id="288" r:id="rId6"/>
    <p:sldId id="281" r:id="rId7"/>
    <p:sldId id="285" r:id="rId8"/>
    <p:sldId id="289"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70" autoAdjust="0"/>
    <p:restoredTop sz="88227" autoAdjust="0"/>
  </p:normalViewPr>
  <p:slideViewPr>
    <p:cSldViewPr snapToGrid="0">
      <p:cViewPr varScale="1">
        <p:scale>
          <a:sx n="90" d="100"/>
          <a:sy n="90"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443002-98EF-4B50-B450-C398B717689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D459556-AA32-414B-ADC1-55F6EC7AB89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CEEDD43-76F2-4DB9-B14C-8F1C66FD1B86}" type="datetimeFigureOut">
              <a:rPr lang="en-US" smtClean="0"/>
              <a:t>3/17/2021</a:t>
            </a:fld>
            <a:endParaRPr lang="en-US" dirty="0"/>
          </a:p>
        </p:txBody>
      </p:sp>
      <p:sp>
        <p:nvSpPr>
          <p:cNvPr id="4" name="Footer Placeholder 3">
            <a:extLst>
              <a:ext uri="{FF2B5EF4-FFF2-40B4-BE49-F238E27FC236}">
                <a16:creationId xmlns:a16="http://schemas.microsoft.com/office/drawing/2014/main" id="{C3B39CCF-01F9-4BB7-BB76-6CF9EF310A0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B72BE8-F805-4965-8528-D3A4BCC6AD7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0300838-D28E-4066-B4EC-E763C3400C07}" type="slidenum">
              <a:rPr lang="en-US" smtClean="0"/>
              <a:t>‹#›</a:t>
            </a:fld>
            <a:endParaRPr lang="en-US" dirty="0"/>
          </a:p>
        </p:txBody>
      </p:sp>
    </p:spTree>
    <p:extLst>
      <p:ext uri="{BB962C8B-B14F-4D97-AF65-F5344CB8AC3E}">
        <p14:creationId xmlns:p14="http://schemas.microsoft.com/office/powerpoint/2010/main" val="1371212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76C8D6-DAF3-4165-A509-14B9A9B31372}" type="datetimeFigureOut">
              <a:rPr lang="en-US" smtClean="0"/>
              <a:t>3/17/2021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FB7149-71F7-4498-9A78-59759801644B}" type="slidenum">
              <a:rPr lang="en-US" smtClean="0"/>
              <a:t>‹#›</a:t>
            </a:fld>
            <a:endParaRPr lang="en-US" dirty="0"/>
          </a:p>
        </p:txBody>
      </p:sp>
    </p:spTree>
    <p:extLst>
      <p:ext uri="{BB962C8B-B14F-4D97-AF65-F5344CB8AC3E}">
        <p14:creationId xmlns:p14="http://schemas.microsoft.com/office/powerpoint/2010/main" val="288946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 am Rachel Newman and I am the GHATP / admin trainee for VISN 19</a:t>
            </a:r>
          </a:p>
        </p:txBody>
      </p:sp>
      <p:sp>
        <p:nvSpPr>
          <p:cNvPr id="4" name="Slide Number Placeholder 3"/>
          <p:cNvSpPr>
            <a:spLocks noGrp="1"/>
          </p:cNvSpPr>
          <p:nvPr>
            <p:ph type="sldNum" sz="quarter" idx="5"/>
          </p:nvPr>
        </p:nvSpPr>
        <p:spPr/>
        <p:txBody>
          <a:bodyPr/>
          <a:lstStyle/>
          <a:p>
            <a:fld id="{35FB7149-71F7-4498-9A78-59759801644B}" type="slidenum">
              <a:rPr lang="en-US" smtClean="0"/>
              <a:t>1</a:t>
            </a:fld>
            <a:endParaRPr lang="en-US" dirty="0"/>
          </a:p>
        </p:txBody>
      </p:sp>
    </p:spTree>
    <p:extLst>
      <p:ext uri="{BB962C8B-B14F-4D97-AF65-F5344CB8AC3E}">
        <p14:creationId xmlns:p14="http://schemas.microsoft.com/office/powerpoint/2010/main" val="207071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VISN 19 is the largest VISN in terms of its geographic area. There are 8 VA Medical facilities located in 5 different states within the VISN. Only three of those VA medical facilities are capable of providing specialty surgical services and are designated as “complex” in terms of their operative complexity </a:t>
            </a:r>
          </a:p>
        </p:txBody>
      </p:sp>
      <p:sp>
        <p:nvSpPr>
          <p:cNvPr id="4" name="Slide Number Placeholder 3"/>
          <p:cNvSpPr>
            <a:spLocks noGrp="1"/>
          </p:cNvSpPr>
          <p:nvPr>
            <p:ph type="sldNum" sz="quarter" idx="5"/>
          </p:nvPr>
        </p:nvSpPr>
        <p:spPr/>
        <p:txBody>
          <a:bodyPr/>
          <a:lstStyle/>
          <a:p>
            <a:fld id="{35FB7149-71F7-4498-9A78-59759801644B}" type="slidenum">
              <a:rPr lang="en-US" smtClean="0"/>
              <a:t>2</a:t>
            </a:fld>
            <a:endParaRPr lang="en-US" dirty="0"/>
          </a:p>
        </p:txBody>
      </p:sp>
    </p:spTree>
    <p:extLst>
      <p:ext uri="{BB962C8B-B14F-4D97-AF65-F5344CB8AC3E}">
        <p14:creationId xmlns:p14="http://schemas.microsoft.com/office/powerpoint/2010/main" val="56882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million Veterans live in VISN 19s geographic boundaries. As you can see by the yellow and green areas on the map most of these Veterans are considered to live in rural or highly rural areas where specialty complex surgeries are not available in their communities. </a:t>
            </a:r>
          </a:p>
        </p:txBody>
      </p:sp>
      <p:sp>
        <p:nvSpPr>
          <p:cNvPr id="4" name="Slide Number Placeholder 3"/>
          <p:cNvSpPr>
            <a:spLocks noGrp="1"/>
          </p:cNvSpPr>
          <p:nvPr>
            <p:ph type="sldNum" sz="quarter" idx="5"/>
          </p:nvPr>
        </p:nvSpPr>
        <p:spPr/>
        <p:txBody>
          <a:bodyPr/>
          <a:lstStyle/>
          <a:p>
            <a:fld id="{35FB7149-71F7-4498-9A78-59759801644B}" type="slidenum">
              <a:rPr lang="en-US" smtClean="0"/>
              <a:t>3</a:t>
            </a:fld>
            <a:endParaRPr lang="en-US" dirty="0"/>
          </a:p>
        </p:txBody>
      </p:sp>
    </p:spTree>
    <p:extLst>
      <p:ext uri="{BB962C8B-B14F-4D97-AF65-F5344CB8AC3E}">
        <p14:creationId xmlns:p14="http://schemas.microsoft.com/office/powerpoint/2010/main" val="426472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rurality of our VISN creates many challenges. In order to receive the specialty care they need, our Veterans must travel long distances and sometimes must even be flown out of state for their care. Secondly, with the implementation of the MISSION Act it is easier than ever before for our Veterans to be referred out into the community for their care. Lastly, the current logistical process for our non beneficiary travel eligible patients is stressful, confusing and time-consuming which forces many of our non beneficiary travel eligible patients to decide to be sent out to the community for their care rather then traveling to another VA Medical Center. </a:t>
            </a:r>
          </a:p>
        </p:txBody>
      </p:sp>
      <p:sp>
        <p:nvSpPr>
          <p:cNvPr id="4" name="Slide Number Placeholder 3"/>
          <p:cNvSpPr>
            <a:spLocks noGrp="1"/>
          </p:cNvSpPr>
          <p:nvPr>
            <p:ph type="sldNum" sz="quarter" idx="5"/>
          </p:nvPr>
        </p:nvSpPr>
        <p:spPr/>
        <p:txBody>
          <a:bodyPr/>
          <a:lstStyle/>
          <a:p>
            <a:fld id="{35FB7149-71F7-4498-9A78-59759801644B}" type="slidenum">
              <a:rPr lang="en-US" smtClean="0"/>
              <a:t>4</a:t>
            </a:fld>
            <a:endParaRPr lang="en-US" dirty="0"/>
          </a:p>
        </p:txBody>
      </p:sp>
    </p:spTree>
    <p:extLst>
      <p:ext uri="{BB962C8B-B14F-4D97-AF65-F5344CB8AC3E}">
        <p14:creationId xmlns:p14="http://schemas.microsoft.com/office/powerpoint/2010/main" val="364649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being detailed to the Denver VA Medical Center as their GHATP I have been able to revive their concierge travel program. This program brings together many different stakeholders from within the facility to streamline the travel process for our non beneficiary travel eligible Veterans. I also had the opportunity to work with our innovations specialist, contracting and voluntary services to create a contract with a ride sharing service that will provide transportation, for free, for our non beneficiary travel eligible Veterans outside of our normal VTS programs operational hours. I have also worked with the facility’s clinical team to create marketing for our surgical services (cardiothoracic and neurology) for our other VA Medical Centers. I am also especially proud to have worked with a charity that has provided flights for a non beneficiary travel eligible Veteran and his wife from Montana to fly Denver for his surgical care. Lastly, I am working on a business case for a Clinical Consult Coordinator who will be the “one stop shop” for our non beneficiary eligible Veterans and their travel needs. </a:t>
            </a:r>
          </a:p>
        </p:txBody>
      </p:sp>
      <p:sp>
        <p:nvSpPr>
          <p:cNvPr id="4" name="Slide Number Placeholder 3"/>
          <p:cNvSpPr>
            <a:spLocks noGrp="1"/>
          </p:cNvSpPr>
          <p:nvPr>
            <p:ph type="sldNum" sz="quarter" idx="5"/>
          </p:nvPr>
        </p:nvSpPr>
        <p:spPr/>
        <p:txBody>
          <a:bodyPr/>
          <a:lstStyle/>
          <a:p>
            <a:fld id="{35FB7149-71F7-4498-9A78-59759801644B}" type="slidenum">
              <a:rPr lang="en-US" smtClean="0"/>
              <a:t>5</a:t>
            </a:fld>
            <a:endParaRPr lang="en-US" dirty="0"/>
          </a:p>
        </p:txBody>
      </p:sp>
    </p:spTree>
    <p:extLst>
      <p:ext uri="{BB962C8B-B14F-4D97-AF65-F5344CB8AC3E}">
        <p14:creationId xmlns:p14="http://schemas.microsoft.com/office/powerpoint/2010/main" val="264983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concierge travel program is aligned with the Denver VA’s long-range goals. By optimizing the travel process and making it easier for Veterans to choose our facility for their care, the facility will increase and improve the complexity of services they can provide. This program will also help the Denver VA Medical Center to reach its 2021 WIG of increasing the facility’s case mix index from 1.59 to 1.7</a:t>
            </a:r>
          </a:p>
        </p:txBody>
      </p:sp>
      <p:sp>
        <p:nvSpPr>
          <p:cNvPr id="4" name="Slide Number Placeholder 3"/>
          <p:cNvSpPr>
            <a:spLocks noGrp="1"/>
          </p:cNvSpPr>
          <p:nvPr>
            <p:ph type="sldNum" sz="quarter" idx="5"/>
          </p:nvPr>
        </p:nvSpPr>
        <p:spPr/>
        <p:txBody>
          <a:bodyPr/>
          <a:lstStyle/>
          <a:p>
            <a:fld id="{35FB7149-71F7-4498-9A78-59759801644B}" type="slidenum">
              <a:rPr lang="en-US" smtClean="0"/>
              <a:t>6</a:t>
            </a:fld>
            <a:endParaRPr lang="en-US" dirty="0"/>
          </a:p>
        </p:txBody>
      </p:sp>
    </p:spTree>
    <p:extLst>
      <p:ext uri="{BB962C8B-B14F-4D97-AF65-F5344CB8AC3E}">
        <p14:creationId xmlns:p14="http://schemas.microsoft.com/office/powerpoint/2010/main" val="230636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this program is also aligned with the strategic goals and objectives of the VA. By keeping patients within the VHA we will provide a better continuity of care. It also saves taxpayer money by providing the same services in the VA at a lower cost than the community. This program also improves customer service but making the travel process easier and less stressful for our Veterans. </a:t>
            </a:r>
          </a:p>
        </p:txBody>
      </p:sp>
      <p:sp>
        <p:nvSpPr>
          <p:cNvPr id="4" name="Slide Number Placeholder 3"/>
          <p:cNvSpPr>
            <a:spLocks noGrp="1"/>
          </p:cNvSpPr>
          <p:nvPr>
            <p:ph type="sldNum" sz="quarter" idx="5"/>
          </p:nvPr>
        </p:nvSpPr>
        <p:spPr/>
        <p:txBody>
          <a:bodyPr/>
          <a:lstStyle/>
          <a:p>
            <a:fld id="{35FB7149-71F7-4498-9A78-59759801644B}" type="slidenum">
              <a:rPr lang="en-US" smtClean="0"/>
              <a:t>7</a:t>
            </a:fld>
            <a:endParaRPr lang="en-US" dirty="0"/>
          </a:p>
        </p:txBody>
      </p:sp>
    </p:spTree>
    <p:extLst>
      <p:ext uri="{BB962C8B-B14F-4D97-AF65-F5344CB8AC3E}">
        <p14:creationId xmlns:p14="http://schemas.microsoft.com/office/powerpoint/2010/main" val="4275148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my preceptors, Mr. Gigliotti, Mrs. Kumar and Mr. Kilmer. I would also like to thank all the unofficial mentors who have guided me along this process and everyone who helped with the concierge </a:t>
            </a:r>
            <a:r>
              <a:rPr lang="en-US"/>
              <a:t>travel program. </a:t>
            </a:r>
            <a:endParaRPr lang="en-US" dirty="0"/>
          </a:p>
        </p:txBody>
      </p:sp>
      <p:sp>
        <p:nvSpPr>
          <p:cNvPr id="4" name="Slide Number Placeholder 3"/>
          <p:cNvSpPr>
            <a:spLocks noGrp="1"/>
          </p:cNvSpPr>
          <p:nvPr>
            <p:ph type="sldNum" sz="quarter" idx="5"/>
          </p:nvPr>
        </p:nvSpPr>
        <p:spPr/>
        <p:txBody>
          <a:bodyPr/>
          <a:lstStyle/>
          <a:p>
            <a:fld id="{35FB7149-71F7-4498-9A78-59759801644B}" type="slidenum">
              <a:rPr lang="en-US" smtClean="0"/>
              <a:t>8</a:t>
            </a:fld>
            <a:endParaRPr lang="en-US" dirty="0"/>
          </a:p>
        </p:txBody>
      </p:sp>
    </p:spTree>
    <p:extLst>
      <p:ext uri="{BB962C8B-B14F-4D97-AF65-F5344CB8AC3E}">
        <p14:creationId xmlns:p14="http://schemas.microsoft.com/office/powerpoint/2010/main" val="133379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EDE1-AD79-4EBF-87AA-DB7192AE84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EA6CFC-A230-4665-A4A3-F41CB750AD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6D10D3-5FD6-475C-AAF2-C649A326BD48}"/>
              </a:ext>
            </a:extLst>
          </p:cNvPr>
          <p:cNvSpPr>
            <a:spLocks noGrp="1"/>
          </p:cNvSpPr>
          <p:nvPr>
            <p:ph type="dt" sz="half" idx="10"/>
          </p:nvPr>
        </p:nvSpPr>
        <p:spPr/>
        <p:txBody>
          <a:bodyPr/>
          <a:lstStyle/>
          <a:p>
            <a:fld id="{22FE5571-6C8D-44D6-ACE2-391C1C4C4EEB}" type="datetime1">
              <a:rPr lang="en-US" smtClean="0"/>
              <a:t>3/17/2021</a:t>
            </a:fld>
            <a:endParaRPr lang="en-US" dirty="0"/>
          </a:p>
        </p:txBody>
      </p:sp>
      <p:sp>
        <p:nvSpPr>
          <p:cNvPr id="5" name="Footer Placeholder 4">
            <a:extLst>
              <a:ext uri="{FF2B5EF4-FFF2-40B4-BE49-F238E27FC236}">
                <a16:creationId xmlns:a16="http://schemas.microsoft.com/office/drawing/2014/main" id="{A80654B3-BBA4-4422-AE26-07A75CEC00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81857C-47B2-4A9B-AD1A-D3705E436A61}"/>
              </a:ext>
            </a:extLst>
          </p:cNvPr>
          <p:cNvSpPr>
            <a:spLocks noGrp="1"/>
          </p:cNvSpPr>
          <p:nvPr>
            <p:ph type="sldNum" sz="quarter" idx="12"/>
          </p:nvPr>
        </p:nvSpPr>
        <p:spPr/>
        <p:txBody>
          <a:bodyPr/>
          <a:lstStyle/>
          <a:p>
            <a:fld id="{B8D09898-3E11-4BC5-AB6D-B61A58209829}" type="slidenum">
              <a:rPr lang="en-US" smtClean="0"/>
              <a:t>‹#›</a:t>
            </a:fld>
            <a:endParaRPr lang="en-US" dirty="0"/>
          </a:p>
        </p:txBody>
      </p:sp>
    </p:spTree>
    <p:extLst>
      <p:ext uri="{BB962C8B-B14F-4D97-AF65-F5344CB8AC3E}">
        <p14:creationId xmlns:p14="http://schemas.microsoft.com/office/powerpoint/2010/main" val="371956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07DB-DAFD-486D-BE89-FCD01CD3E6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9DD59F-E3D3-4A0D-BF48-C5635E8ACD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A50AA-62D9-46C7-A821-04CBB9D3E775}"/>
              </a:ext>
            </a:extLst>
          </p:cNvPr>
          <p:cNvSpPr>
            <a:spLocks noGrp="1"/>
          </p:cNvSpPr>
          <p:nvPr>
            <p:ph type="dt" sz="half" idx="10"/>
          </p:nvPr>
        </p:nvSpPr>
        <p:spPr/>
        <p:txBody>
          <a:bodyPr/>
          <a:lstStyle/>
          <a:p>
            <a:fld id="{7E4058AC-CAA1-41F8-9E91-351BAF83D14E}" type="datetime1">
              <a:rPr lang="en-US" smtClean="0"/>
              <a:t>3/17/2021</a:t>
            </a:fld>
            <a:endParaRPr lang="en-US" dirty="0"/>
          </a:p>
        </p:txBody>
      </p:sp>
      <p:sp>
        <p:nvSpPr>
          <p:cNvPr id="5" name="Footer Placeholder 4">
            <a:extLst>
              <a:ext uri="{FF2B5EF4-FFF2-40B4-BE49-F238E27FC236}">
                <a16:creationId xmlns:a16="http://schemas.microsoft.com/office/drawing/2014/main" id="{E73D8734-A321-478A-83FE-E1506AC1AC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6F077A-B407-4CA7-A64A-8145F2CA2F41}"/>
              </a:ext>
            </a:extLst>
          </p:cNvPr>
          <p:cNvSpPr>
            <a:spLocks noGrp="1"/>
          </p:cNvSpPr>
          <p:nvPr>
            <p:ph type="sldNum" sz="quarter" idx="12"/>
          </p:nvPr>
        </p:nvSpPr>
        <p:spPr/>
        <p:txBody>
          <a:bodyPr/>
          <a:lstStyle/>
          <a:p>
            <a:fld id="{B8D09898-3E11-4BC5-AB6D-B61A58209829}" type="slidenum">
              <a:rPr lang="en-US" smtClean="0"/>
              <a:t>‹#›</a:t>
            </a:fld>
            <a:endParaRPr lang="en-US" dirty="0"/>
          </a:p>
        </p:txBody>
      </p:sp>
    </p:spTree>
    <p:extLst>
      <p:ext uri="{BB962C8B-B14F-4D97-AF65-F5344CB8AC3E}">
        <p14:creationId xmlns:p14="http://schemas.microsoft.com/office/powerpoint/2010/main" val="78398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5835-7686-4ACD-AE46-1070D21AF1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AD37A9-8284-4E32-A568-C6C2B64C23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5DA3-7945-4804-B32D-7BB144E76D9D}"/>
              </a:ext>
            </a:extLst>
          </p:cNvPr>
          <p:cNvSpPr>
            <a:spLocks noGrp="1"/>
          </p:cNvSpPr>
          <p:nvPr>
            <p:ph type="dt" sz="half" idx="10"/>
          </p:nvPr>
        </p:nvSpPr>
        <p:spPr/>
        <p:txBody>
          <a:bodyPr/>
          <a:lstStyle/>
          <a:p>
            <a:fld id="{806E31F4-D151-4AFA-B7E3-2E958749A51D}" type="datetime1">
              <a:rPr lang="en-US" smtClean="0"/>
              <a:t>3/17/2021</a:t>
            </a:fld>
            <a:endParaRPr lang="en-US" dirty="0"/>
          </a:p>
        </p:txBody>
      </p:sp>
      <p:sp>
        <p:nvSpPr>
          <p:cNvPr id="5" name="Footer Placeholder 4">
            <a:extLst>
              <a:ext uri="{FF2B5EF4-FFF2-40B4-BE49-F238E27FC236}">
                <a16:creationId xmlns:a16="http://schemas.microsoft.com/office/drawing/2014/main" id="{1840A47B-3C92-4932-961B-01226E4A7D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41C492-C52D-4DE4-86A3-19AD748BB078}"/>
              </a:ext>
            </a:extLst>
          </p:cNvPr>
          <p:cNvSpPr>
            <a:spLocks noGrp="1"/>
          </p:cNvSpPr>
          <p:nvPr>
            <p:ph type="sldNum" sz="quarter" idx="12"/>
          </p:nvPr>
        </p:nvSpPr>
        <p:spPr/>
        <p:txBody>
          <a:bodyPr/>
          <a:lstStyle/>
          <a:p>
            <a:fld id="{B8D09898-3E11-4BC5-AB6D-B61A58209829}" type="slidenum">
              <a:rPr lang="en-US" smtClean="0"/>
              <a:t>‹#›</a:t>
            </a:fld>
            <a:endParaRPr lang="en-US" dirty="0"/>
          </a:p>
        </p:txBody>
      </p:sp>
    </p:spTree>
    <p:extLst>
      <p:ext uri="{BB962C8B-B14F-4D97-AF65-F5344CB8AC3E}">
        <p14:creationId xmlns:p14="http://schemas.microsoft.com/office/powerpoint/2010/main" val="99203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E12E-E862-425B-AD80-7E65E3060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99AF83-70A1-4674-9585-2096DEC261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4ED49-9422-4717-8D44-160F7BCB0D07}"/>
              </a:ext>
            </a:extLst>
          </p:cNvPr>
          <p:cNvSpPr>
            <a:spLocks noGrp="1"/>
          </p:cNvSpPr>
          <p:nvPr>
            <p:ph type="dt" sz="half" idx="10"/>
          </p:nvPr>
        </p:nvSpPr>
        <p:spPr/>
        <p:txBody>
          <a:bodyPr/>
          <a:lstStyle/>
          <a:p>
            <a:fld id="{517ED70C-9EBE-4914-85AE-536492C1A812}" type="datetime1">
              <a:rPr lang="en-US" smtClean="0"/>
              <a:t>3/17/2021</a:t>
            </a:fld>
            <a:endParaRPr lang="en-US" dirty="0"/>
          </a:p>
        </p:txBody>
      </p:sp>
      <p:sp>
        <p:nvSpPr>
          <p:cNvPr id="5" name="Footer Placeholder 4">
            <a:extLst>
              <a:ext uri="{FF2B5EF4-FFF2-40B4-BE49-F238E27FC236}">
                <a16:creationId xmlns:a16="http://schemas.microsoft.com/office/drawing/2014/main" id="{A9F36016-0B6B-44F3-BF46-530B9068E4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C6A4A4-5D02-4A34-A602-488BF5E5C153}"/>
              </a:ext>
            </a:extLst>
          </p:cNvPr>
          <p:cNvSpPr>
            <a:spLocks noGrp="1"/>
          </p:cNvSpPr>
          <p:nvPr>
            <p:ph type="sldNum" sz="quarter" idx="12"/>
          </p:nvPr>
        </p:nvSpPr>
        <p:spPr/>
        <p:txBody>
          <a:bodyPr/>
          <a:lstStyle/>
          <a:p>
            <a:fld id="{B8D09898-3E11-4BC5-AB6D-B61A58209829}" type="slidenum">
              <a:rPr lang="en-US" smtClean="0"/>
              <a:t>‹#›</a:t>
            </a:fld>
            <a:endParaRPr lang="en-US" dirty="0"/>
          </a:p>
        </p:txBody>
      </p:sp>
    </p:spTree>
    <p:extLst>
      <p:ext uri="{BB962C8B-B14F-4D97-AF65-F5344CB8AC3E}">
        <p14:creationId xmlns:p14="http://schemas.microsoft.com/office/powerpoint/2010/main" val="159770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17C6-F22B-4FE9-AB49-3CD5CF05E9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1E1F0A-09CF-48EA-9CEC-2C2E76CA5C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EC11BF-960A-4F27-BC9C-FC7097DB7621}"/>
              </a:ext>
            </a:extLst>
          </p:cNvPr>
          <p:cNvSpPr>
            <a:spLocks noGrp="1"/>
          </p:cNvSpPr>
          <p:nvPr>
            <p:ph type="dt" sz="half" idx="10"/>
          </p:nvPr>
        </p:nvSpPr>
        <p:spPr/>
        <p:txBody>
          <a:bodyPr/>
          <a:lstStyle/>
          <a:p>
            <a:fld id="{BDFE989E-978A-41C0-8D66-ED20E60B5119}" type="datetime1">
              <a:rPr lang="en-US" smtClean="0"/>
              <a:t>3/17/2021</a:t>
            </a:fld>
            <a:endParaRPr lang="en-US" dirty="0"/>
          </a:p>
        </p:txBody>
      </p:sp>
      <p:sp>
        <p:nvSpPr>
          <p:cNvPr id="5" name="Footer Placeholder 4">
            <a:extLst>
              <a:ext uri="{FF2B5EF4-FFF2-40B4-BE49-F238E27FC236}">
                <a16:creationId xmlns:a16="http://schemas.microsoft.com/office/drawing/2014/main" id="{633D5850-7F75-446E-AD25-FE2E49463D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1DAD00-6707-4D40-9D38-FDD5A4C0FCF3}"/>
              </a:ext>
            </a:extLst>
          </p:cNvPr>
          <p:cNvSpPr>
            <a:spLocks noGrp="1"/>
          </p:cNvSpPr>
          <p:nvPr>
            <p:ph type="sldNum" sz="quarter" idx="12"/>
          </p:nvPr>
        </p:nvSpPr>
        <p:spPr/>
        <p:txBody>
          <a:bodyPr/>
          <a:lstStyle/>
          <a:p>
            <a:fld id="{B8D09898-3E11-4BC5-AB6D-B61A58209829}" type="slidenum">
              <a:rPr lang="en-US" smtClean="0"/>
              <a:t>‹#›</a:t>
            </a:fld>
            <a:endParaRPr lang="en-US" dirty="0"/>
          </a:p>
        </p:txBody>
      </p:sp>
    </p:spTree>
    <p:extLst>
      <p:ext uri="{BB962C8B-B14F-4D97-AF65-F5344CB8AC3E}">
        <p14:creationId xmlns:p14="http://schemas.microsoft.com/office/powerpoint/2010/main" val="230649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3BDB-550B-45E1-8057-92348B1A5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FC3581-EDE8-4B0E-9A56-F6E16B2CA0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A5B8B9-6CF4-4D52-8FEC-D2BA7903B4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3F591-12F0-438C-AA9B-97B725AB0DF7}"/>
              </a:ext>
            </a:extLst>
          </p:cNvPr>
          <p:cNvSpPr>
            <a:spLocks noGrp="1"/>
          </p:cNvSpPr>
          <p:nvPr>
            <p:ph type="dt" sz="half" idx="10"/>
          </p:nvPr>
        </p:nvSpPr>
        <p:spPr/>
        <p:txBody>
          <a:bodyPr/>
          <a:lstStyle/>
          <a:p>
            <a:fld id="{93E627E4-C752-49EE-9F65-BEC69B04A0DC}" type="datetime1">
              <a:rPr lang="en-US" smtClean="0"/>
              <a:t>3/17/2021</a:t>
            </a:fld>
            <a:endParaRPr lang="en-US" dirty="0"/>
          </a:p>
        </p:txBody>
      </p:sp>
      <p:sp>
        <p:nvSpPr>
          <p:cNvPr id="6" name="Footer Placeholder 5">
            <a:extLst>
              <a:ext uri="{FF2B5EF4-FFF2-40B4-BE49-F238E27FC236}">
                <a16:creationId xmlns:a16="http://schemas.microsoft.com/office/drawing/2014/main" id="{92EF1A61-7600-4B07-B9B9-7250087A94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185E70-3C9D-4B62-9A17-700113B55BC8}"/>
              </a:ext>
            </a:extLst>
          </p:cNvPr>
          <p:cNvSpPr>
            <a:spLocks noGrp="1"/>
          </p:cNvSpPr>
          <p:nvPr>
            <p:ph type="sldNum" sz="quarter" idx="12"/>
          </p:nvPr>
        </p:nvSpPr>
        <p:spPr/>
        <p:txBody>
          <a:bodyPr/>
          <a:lstStyle/>
          <a:p>
            <a:fld id="{B8D09898-3E11-4BC5-AB6D-B61A58209829}" type="slidenum">
              <a:rPr lang="en-US" smtClean="0"/>
              <a:t>‹#›</a:t>
            </a:fld>
            <a:endParaRPr lang="en-US" dirty="0"/>
          </a:p>
        </p:txBody>
      </p:sp>
    </p:spTree>
    <p:extLst>
      <p:ext uri="{BB962C8B-B14F-4D97-AF65-F5344CB8AC3E}">
        <p14:creationId xmlns:p14="http://schemas.microsoft.com/office/powerpoint/2010/main" val="102223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BC16-27A7-435F-9C29-725318CCD3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61CBA-E199-49FF-BDDF-DEDF5106FA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57A7B7-A222-43FB-B3D6-B3FA77D33B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A00F37-E2FA-4213-8982-7A5E2E27D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AA0331-D74D-40BC-834C-F43ECF7006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61FD2-4A40-4AA3-87C2-23EA4E4C9AB8}"/>
              </a:ext>
            </a:extLst>
          </p:cNvPr>
          <p:cNvSpPr>
            <a:spLocks noGrp="1"/>
          </p:cNvSpPr>
          <p:nvPr>
            <p:ph type="dt" sz="half" idx="10"/>
          </p:nvPr>
        </p:nvSpPr>
        <p:spPr/>
        <p:txBody>
          <a:bodyPr/>
          <a:lstStyle/>
          <a:p>
            <a:fld id="{DAE0B2AF-FCF4-43D5-8CBD-383113EF7F01}" type="datetime1">
              <a:rPr lang="en-US" smtClean="0"/>
              <a:t>3/17/2021</a:t>
            </a:fld>
            <a:endParaRPr lang="en-US" dirty="0"/>
          </a:p>
        </p:txBody>
      </p:sp>
      <p:sp>
        <p:nvSpPr>
          <p:cNvPr id="8" name="Footer Placeholder 7">
            <a:extLst>
              <a:ext uri="{FF2B5EF4-FFF2-40B4-BE49-F238E27FC236}">
                <a16:creationId xmlns:a16="http://schemas.microsoft.com/office/drawing/2014/main" id="{4CD273D8-D6B3-45E1-B342-CD3925C5089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CF06D3F-B646-416D-9950-4B8F30735584}"/>
              </a:ext>
            </a:extLst>
          </p:cNvPr>
          <p:cNvSpPr>
            <a:spLocks noGrp="1"/>
          </p:cNvSpPr>
          <p:nvPr>
            <p:ph type="sldNum" sz="quarter" idx="12"/>
          </p:nvPr>
        </p:nvSpPr>
        <p:spPr/>
        <p:txBody>
          <a:bodyPr/>
          <a:lstStyle/>
          <a:p>
            <a:fld id="{B8D09898-3E11-4BC5-AB6D-B61A58209829}" type="slidenum">
              <a:rPr lang="en-US" smtClean="0"/>
              <a:t>‹#›</a:t>
            </a:fld>
            <a:endParaRPr lang="en-US" dirty="0"/>
          </a:p>
        </p:txBody>
      </p:sp>
    </p:spTree>
    <p:extLst>
      <p:ext uri="{BB962C8B-B14F-4D97-AF65-F5344CB8AC3E}">
        <p14:creationId xmlns:p14="http://schemas.microsoft.com/office/powerpoint/2010/main" val="301599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82D5-38EC-4079-8001-20A3606BEF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A6A339-872F-424D-A304-89C7DE24CCF2}"/>
              </a:ext>
            </a:extLst>
          </p:cNvPr>
          <p:cNvSpPr>
            <a:spLocks noGrp="1"/>
          </p:cNvSpPr>
          <p:nvPr>
            <p:ph type="dt" sz="half" idx="10"/>
          </p:nvPr>
        </p:nvSpPr>
        <p:spPr/>
        <p:txBody>
          <a:bodyPr/>
          <a:lstStyle/>
          <a:p>
            <a:fld id="{1EE1CA8D-1F49-49AC-B708-F0B11C913B5E}" type="datetime1">
              <a:rPr lang="en-US" smtClean="0"/>
              <a:t>3/17/2021</a:t>
            </a:fld>
            <a:endParaRPr lang="en-US" dirty="0"/>
          </a:p>
        </p:txBody>
      </p:sp>
      <p:sp>
        <p:nvSpPr>
          <p:cNvPr id="4" name="Footer Placeholder 3">
            <a:extLst>
              <a:ext uri="{FF2B5EF4-FFF2-40B4-BE49-F238E27FC236}">
                <a16:creationId xmlns:a16="http://schemas.microsoft.com/office/drawing/2014/main" id="{E63DF898-3E5C-4EB3-89BF-08FD2B2C467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ACC3CC1-B42F-44BD-8CA1-1EFB3DD051FF}"/>
              </a:ext>
            </a:extLst>
          </p:cNvPr>
          <p:cNvSpPr>
            <a:spLocks noGrp="1"/>
          </p:cNvSpPr>
          <p:nvPr>
            <p:ph type="sldNum" sz="quarter" idx="12"/>
          </p:nvPr>
        </p:nvSpPr>
        <p:spPr/>
        <p:txBody>
          <a:bodyPr/>
          <a:lstStyle/>
          <a:p>
            <a:fld id="{B8D09898-3E11-4BC5-AB6D-B61A58209829}" type="slidenum">
              <a:rPr lang="en-US" smtClean="0"/>
              <a:t>‹#›</a:t>
            </a:fld>
            <a:endParaRPr lang="en-US" dirty="0"/>
          </a:p>
        </p:txBody>
      </p:sp>
    </p:spTree>
    <p:extLst>
      <p:ext uri="{BB962C8B-B14F-4D97-AF65-F5344CB8AC3E}">
        <p14:creationId xmlns:p14="http://schemas.microsoft.com/office/powerpoint/2010/main" val="116734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646A3-0AA0-437B-81B9-2FFB14DCA365}"/>
              </a:ext>
            </a:extLst>
          </p:cNvPr>
          <p:cNvSpPr>
            <a:spLocks noGrp="1"/>
          </p:cNvSpPr>
          <p:nvPr>
            <p:ph type="dt" sz="half" idx="10"/>
          </p:nvPr>
        </p:nvSpPr>
        <p:spPr/>
        <p:txBody>
          <a:bodyPr/>
          <a:lstStyle/>
          <a:p>
            <a:fld id="{E463E391-08D0-487C-ADB3-6DF92BC9F62F}" type="datetime1">
              <a:rPr lang="en-US" smtClean="0"/>
              <a:t>3/17/2021</a:t>
            </a:fld>
            <a:endParaRPr lang="en-US" dirty="0"/>
          </a:p>
        </p:txBody>
      </p:sp>
      <p:sp>
        <p:nvSpPr>
          <p:cNvPr id="3" name="Footer Placeholder 2">
            <a:extLst>
              <a:ext uri="{FF2B5EF4-FFF2-40B4-BE49-F238E27FC236}">
                <a16:creationId xmlns:a16="http://schemas.microsoft.com/office/drawing/2014/main" id="{07BD171B-E2C9-4280-B5BD-43B3692E36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D7FC781-8947-4F1D-8FEC-5A1DBB5F7BEB}"/>
              </a:ext>
            </a:extLst>
          </p:cNvPr>
          <p:cNvSpPr>
            <a:spLocks noGrp="1"/>
          </p:cNvSpPr>
          <p:nvPr>
            <p:ph type="sldNum" sz="quarter" idx="12"/>
          </p:nvPr>
        </p:nvSpPr>
        <p:spPr/>
        <p:txBody>
          <a:bodyPr/>
          <a:lstStyle/>
          <a:p>
            <a:fld id="{B8D09898-3E11-4BC5-AB6D-B61A58209829}" type="slidenum">
              <a:rPr lang="en-US" smtClean="0"/>
              <a:t>‹#›</a:t>
            </a:fld>
            <a:endParaRPr lang="en-US" dirty="0"/>
          </a:p>
        </p:txBody>
      </p:sp>
    </p:spTree>
    <p:extLst>
      <p:ext uri="{BB962C8B-B14F-4D97-AF65-F5344CB8AC3E}">
        <p14:creationId xmlns:p14="http://schemas.microsoft.com/office/powerpoint/2010/main" val="392280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FDE0-A17F-42D1-8916-38104A5D71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15B5BF-C3BE-4528-9828-F68F585C18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08F35D-8A11-417D-A596-BF4BC2394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A853C-653B-464A-A208-60AA838B5AA0}"/>
              </a:ext>
            </a:extLst>
          </p:cNvPr>
          <p:cNvSpPr>
            <a:spLocks noGrp="1"/>
          </p:cNvSpPr>
          <p:nvPr>
            <p:ph type="dt" sz="half" idx="10"/>
          </p:nvPr>
        </p:nvSpPr>
        <p:spPr/>
        <p:txBody>
          <a:bodyPr/>
          <a:lstStyle/>
          <a:p>
            <a:fld id="{38D08A5B-B6A1-454B-9BFB-9B47F5A08351}" type="datetime1">
              <a:rPr lang="en-US" smtClean="0"/>
              <a:t>3/17/2021</a:t>
            </a:fld>
            <a:endParaRPr lang="en-US" dirty="0"/>
          </a:p>
        </p:txBody>
      </p:sp>
      <p:sp>
        <p:nvSpPr>
          <p:cNvPr id="6" name="Footer Placeholder 5">
            <a:extLst>
              <a:ext uri="{FF2B5EF4-FFF2-40B4-BE49-F238E27FC236}">
                <a16:creationId xmlns:a16="http://schemas.microsoft.com/office/drawing/2014/main" id="{51429DC7-9EC5-4115-B013-F8E397D4F6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F2ABF8-5DDB-4DF4-9840-5ADBA8CCDC9A}"/>
              </a:ext>
            </a:extLst>
          </p:cNvPr>
          <p:cNvSpPr>
            <a:spLocks noGrp="1"/>
          </p:cNvSpPr>
          <p:nvPr>
            <p:ph type="sldNum" sz="quarter" idx="12"/>
          </p:nvPr>
        </p:nvSpPr>
        <p:spPr/>
        <p:txBody>
          <a:bodyPr/>
          <a:lstStyle/>
          <a:p>
            <a:fld id="{B8D09898-3E11-4BC5-AB6D-B61A58209829}" type="slidenum">
              <a:rPr lang="en-US" smtClean="0"/>
              <a:t>‹#›</a:t>
            </a:fld>
            <a:endParaRPr lang="en-US" dirty="0"/>
          </a:p>
        </p:txBody>
      </p:sp>
    </p:spTree>
    <p:extLst>
      <p:ext uri="{BB962C8B-B14F-4D97-AF65-F5344CB8AC3E}">
        <p14:creationId xmlns:p14="http://schemas.microsoft.com/office/powerpoint/2010/main" val="180079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13C2-0DCC-4604-A786-433C3DC53F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0FF249-25B6-4D8E-BB18-FED0A0980A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BEB9D7C-E9A4-470D-8A02-9A64257F6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379060-2E19-43A7-ACC5-E573136DAB64}"/>
              </a:ext>
            </a:extLst>
          </p:cNvPr>
          <p:cNvSpPr>
            <a:spLocks noGrp="1"/>
          </p:cNvSpPr>
          <p:nvPr>
            <p:ph type="dt" sz="half" idx="10"/>
          </p:nvPr>
        </p:nvSpPr>
        <p:spPr/>
        <p:txBody>
          <a:bodyPr/>
          <a:lstStyle/>
          <a:p>
            <a:fld id="{97DC12EC-17CC-4763-A65A-93686B1164D4}" type="datetime1">
              <a:rPr lang="en-US" smtClean="0"/>
              <a:t>3/17/2021</a:t>
            </a:fld>
            <a:endParaRPr lang="en-US" dirty="0"/>
          </a:p>
        </p:txBody>
      </p:sp>
      <p:sp>
        <p:nvSpPr>
          <p:cNvPr id="6" name="Footer Placeholder 5">
            <a:extLst>
              <a:ext uri="{FF2B5EF4-FFF2-40B4-BE49-F238E27FC236}">
                <a16:creationId xmlns:a16="http://schemas.microsoft.com/office/drawing/2014/main" id="{C5F9BE81-CE57-40E0-B2E1-24F306B1D4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E30829-88F2-44C8-8950-B27611C43F9A}"/>
              </a:ext>
            </a:extLst>
          </p:cNvPr>
          <p:cNvSpPr>
            <a:spLocks noGrp="1"/>
          </p:cNvSpPr>
          <p:nvPr>
            <p:ph type="sldNum" sz="quarter" idx="12"/>
          </p:nvPr>
        </p:nvSpPr>
        <p:spPr/>
        <p:txBody>
          <a:bodyPr/>
          <a:lstStyle/>
          <a:p>
            <a:fld id="{B8D09898-3E11-4BC5-AB6D-B61A58209829}" type="slidenum">
              <a:rPr lang="en-US" smtClean="0"/>
              <a:t>‹#›</a:t>
            </a:fld>
            <a:endParaRPr lang="en-US" dirty="0"/>
          </a:p>
        </p:txBody>
      </p:sp>
    </p:spTree>
    <p:extLst>
      <p:ext uri="{BB962C8B-B14F-4D97-AF65-F5344CB8AC3E}">
        <p14:creationId xmlns:p14="http://schemas.microsoft.com/office/powerpoint/2010/main" val="239386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AA8B43-2E73-4AF8-8EDA-85242CA7EE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7D19A8-7DA2-4419-93DF-D53B97042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3FC6E9-5571-48BE-A008-7331382B6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7A2EB-9B5F-426B-8CA8-97747E467446}" type="datetime1">
              <a:rPr lang="en-US" smtClean="0"/>
              <a:t>3/17/2021</a:t>
            </a:fld>
            <a:endParaRPr lang="en-US" dirty="0"/>
          </a:p>
        </p:txBody>
      </p:sp>
      <p:sp>
        <p:nvSpPr>
          <p:cNvPr id="5" name="Footer Placeholder 4">
            <a:extLst>
              <a:ext uri="{FF2B5EF4-FFF2-40B4-BE49-F238E27FC236}">
                <a16:creationId xmlns:a16="http://schemas.microsoft.com/office/drawing/2014/main" id="{F916DD76-C9FB-43F2-B46A-4C192E92A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CFC5B1B-AAC1-4538-BAC7-ED9625A47D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09898-3E11-4BC5-AB6D-B61A58209829}" type="slidenum">
              <a:rPr lang="en-US" smtClean="0"/>
              <a:t>‹#›</a:t>
            </a:fld>
            <a:endParaRPr lang="en-US" dirty="0"/>
          </a:p>
        </p:txBody>
      </p:sp>
    </p:spTree>
    <p:extLst>
      <p:ext uri="{BB962C8B-B14F-4D97-AF65-F5344CB8AC3E}">
        <p14:creationId xmlns:p14="http://schemas.microsoft.com/office/powerpoint/2010/main" val="1853526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Rachel.Newman@v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E3CD33FE-559A-443E-A88C-54BC2216278B}"/>
              </a:ext>
            </a:extLst>
          </p:cNvPr>
          <p:cNvSpPr>
            <a:spLocks noGrp="1"/>
          </p:cNvSpPr>
          <p:nvPr>
            <p:ph type="dt" sz="half" idx="10"/>
          </p:nvPr>
        </p:nvSpPr>
        <p:spPr/>
        <p:txBody>
          <a:bodyPr/>
          <a:lstStyle/>
          <a:p>
            <a:fld id="{7BE0E84A-161E-4373-A25D-A15C92B42993}" type="datetime1">
              <a:rPr lang="en-US" smtClean="0"/>
              <a:t>3/17/2021</a:t>
            </a:fld>
            <a:endParaRPr lang="en-US" dirty="0"/>
          </a:p>
        </p:txBody>
      </p:sp>
      <p:sp>
        <p:nvSpPr>
          <p:cNvPr id="7" name="Slide Number Placeholder 6">
            <a:extLst>
              <a:ext uri="{FF2B5EF4-FFF2-40B4-BE49-F238E27FC236}">
                <a16:creationId xmlns:a16="http://schemas.microsoft.com/office/drawing/2014/main" id="{59A1B645-61B4-4F98-9A4E-791235DAF462}"/>
              </a:ext>
            </a:extLst>
          </p:cNvPr>
          <p:cNvSpPr>
            <a:spLocks noGrp="1"/>
          </p:cNvSpPr>
          <p:nvPr>
            <p:ph type="sldNum" sz="quarter" idx="12"/>
          </p:nvPr>
        </p:nvSpPr>
        <p:spPr/>
        <p:txBody>
          <a:bodyPr/>
          <a:lstStyle/>
          <a:p>
            <a:fld id="{B8D09898-3E11-4BC5-AB6D-B61A58209829}" type="slidenum">
              <a:rPr lang="en-US" smtClean="0"/>
              <a:t>1</a:t>
            </a:fld>
            <a:endParaRPr lang="en-US" dirty="0"/>
          </a:p>
        </p:txBody>
      </p:sp>
      <p:grpSp>
        <p:nvGrpSpPr>
          <p:cNvPr id="8" name="Group 7">
            <a:extLst>
              <a:ext uri="{FF2B5EF4-FFF2-40B4-BE49-F238E27FC236}">
                <a16:creationId xmlns:a16="http://schemas.microsoft.com/office/drawing/2014/main" id="{488AFD93-E05D-0C48-97C7-5DFA4F6D6507}"/>
              </a:ext>
            </a:extLst>
          </p:cNvPr>
          <p:cNvGrpSpPr/>
          <p:nvPr/>
        </p:nvGrpSpPr>
        <p:grpSpPr>
          <a:xfrm>
            <a:off x="0" y="0"/>
            <a:ext cx="12794848" cy="7232090"/>
            <a:chOff x="0" y="0"/>
            <a:chExt cx="12794848" cy="7232090"/>
          </a:xfrm>
        </p:grpSpPr>
        <p:pic>
          <p:nvPicPr>
            <p:cNvPr id="3" name="Picture 2">
              <a:extLst>
                <a:ext uri="{FF2B5EF4-FFF2-40B4-BE49-F238E27FC236}">
                  <a16:creationId xmlns:a16="http://schemas.microsoft.com/office/drawing/2014/main" id="{FD42CC8D-E3AD-4959-BE16-BFEA3E402F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2" cy="7232090"/>
            </a:xfrm>
            <a:prstGeom prst="rect">
              <a:avLst/>
            </a:prstGeom>
          </p:spPr>
        </p:pic>
        <p:sp>
          <p:nvSpPr>
            <p:cNvPr id="12" name="TextBox 11">
              <a:extLst>
                <a:ext uri="{FF2B5EF4-FFF2-40B4-BE49-F238E27FC236}">
                  <a16:creationId xmlns:a16="http://schemas.microsoft.com/office/drawing/2014/main" id="{B98643C3-F06B-43BD-990D-0601E2141FE0}"/>
                </a:ext>
              </a:extLst>
            </p:cNvPr>
            <p:cNvSpPr txBox="1"/>
            <p:nvPr/>
          </p:nvSpPr>
          <p:spPr>
            <a:xfrm>
              <a:off x="4426351" y="2219292"/>
              <a:ext cx="8368497" cy="1938992"/>
            </a:xfrm>
            <a:prstGeom prst="rect">
              <a:avLst/>
            </a:prstGeom>
            <a:noFill/>
          </p:spPr>
          <p:txBody>
            <a:bodyPr wrap="square" rtlCol="0">
              <a:spAutoFit/>
            </a:bodyPr>
            <a:lstStyle/>
            <a:p>
              <a:r>
                <a:rPr lang="en-US" sz="2400" dirty="0">
                  <a:solidFill>
                    <a:schemeClr val="bg1"/>
                  </a:solidFill>
                </a:rPr>
                <a:t>Presented by:</a:t>
              </a:r>
            </a:p>
            <a:p>
              <a:r>
                <a:rPr lang="en-US" sz="2400" dirty="0">
                  <a:solidFill>
                    <a:schemeClr val="bg1"/>
                  </a:solidFill>
                </a:rPr>
                <a:t>Rachel Newman, GHATP VISN 19 – Denver, Colorado</a:t>
              </a:r>
            </a:p>
            <a:p>
              <a:r>
                <a:rPr lang="en-US" sz="2400" dirty="0">
                  <a:solidFill>
                    <a:schemeClr val="bg1"/>
                  </a:solidFill>
                </a:rPr>
                <a:t>Preceptor: Mr. Ralph Gigliotti, VISN 19 ND</a:t>
              </a:r>
            </a:p>
            <a:p>
              <a:r>
                <a:rPr lang="en-US" sz="2400" dirty="0">
                  <a:solidFill>
                    <a:schemeClr val="bg1"/>
                  </a:solidFill>
                </a:rPr>
                <a:t>Co-Preceptor: Mrs. Sunaina Kumar, VISN 19 DND</a:t>
              </a:r>
            </a:p>
            <a:p>
              <a:r>
                <a:rPr lang="en-US" sz="2400" dirty="0">
                  <a:solidFill>
                    <a:schemeClr val="bg1"/>
                  </a:solidFill>
                </a:rPr>
                <a:t>Co-Preceptor: Mr. Michael T. Kilmer, Director, ECHCS</a:t>
              </a:r>
            </a:p>
          </p:txBody>
        </p:sp>
        <p:pic>
          <p:nvPicPr>
            <p:cNvPr id="4" name="Picture 3">
              <a:extLst>
                <a:ext uri="{FF2B5EF4-FFF2-40B4-BE49-F238E27FC236}">
                  <a16:creationId xmlns:a16="http://schemas.microsoft.com/office/drawing/2014/main" id="{2E95E580-636F-2044-84AD-1EC9E532E4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711" y="323126"/>
              <a:ext cx="10388854" cy="1896166"/>
            </a:xfrm>
            <a:prstGeom prst="rect">
              <a:avLst/>
            </a:prstGeom>
          </p:spPr>
        </p:pic>
      </p:grpSp>
      <p:pic>
        <p:nvPicPr>
          <p:cNvPr id="2" name="Recorded Sound">
            <a:hlinkClick r:id="" action="ppaction://media"/>
            <a:extLst>
              <a:ext uri="{FF2B5EF4-FFF2-40B4-BE49-F238E27FC236}">
                <a16:creationId xmlns:a16="http://schemas.microsoft.com/office/drawing/2014/main" id="{AAB331D8-969D-4833-AB40-52EE1769C5E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53800" y="136525"/>
            <a:ext cx="609600" cy="609600"/>
          </a:xfrm>
          <a:prstGeom prst="rect">
            <a:avLst/>
          </a:prstGeom>
        </p:spPr>
      </p:pic>
    </p:spTree>
    <p:extLst>
      <p:ext uri="{BB962C8B-B14F-4D97-AF65-F5344CB8AC3E}">
        <p14:creationId xmlns:p14="http://schemas.microsoft.com/office/powerpoint/2010/main" val="3367337291"/>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3D11F0-F121-43F5-80AD-F849205D9680}"/>
              </a:ext>
            </a:extLst>
          </p:cNvPr>
          <p:cNvSpPr>
            <a:spLocks noGrp="1"/>
          </p:cNvSpPr>
          <p:nvPr>
            <p:ph type="dt" sz="half" idx="10"/>
          </p:nvPr>
        </p:nvSpPr>
        <p:spPr/>
        <p:txBody>
          <a:bodyPr/>
          <a:lstStyle/>
          <a:p>
            <a:fld id="{F38A7332-1428-4E7E-9D3A-6AD281F1F6CD}" type="datetime1">
              <a:rPr lang="en-US" smtClean="0"/>
              <a:t>3/17/2021</a:t>
            </a:fld>
            <a:endParaRPr lang="en-US" dirty="0"/>
          </a:p>
        </p:txBody>
      </p:sp>
      <p:sp>
        <p:nvSpPr>
          <p:cNvPr id="5" name="Slide Number Placeholder 4">
            <a:extLst>
              <a:ext uri="{FF2B5EF4-FFF2-40B4-BE49-F238E27FC236}">
                <a16:creationId xmlns:a16="http://schemas.microsoft.com/office/drawing/2014/main" id="{DF90F532-B488-4E22-8B3F-29E0D4EF8AE2}"/>
              </a:ext>
            </a:extLst>
          </p:cNvPr>
          <p:cNvSpPr>
            <a:spLocks noGrp="1"/>
          </p:cNvSpPr>
          <p:nvPr>
            <p:ph type="sldNum" sz="quarter" idx="12"/>
          </p:nvPr>
        </p:nvSpPr>
        <p:spPr/>
        <p:txBody>
          <a:bodyPr/>
          <a:lstStyle/>
          <a:p>
            <a:fld id="{B8D09898-3E11-4BC5-AB6D-B61A58209829}" type="slidenum">
              <a:rPr lang="en-US" smtClean="0"/>
              <a:t>2</a:t>
            </a:fld>
            <a:endParaRPr lang="en-US" dirty="0"/>
          </a:p>
        </p:txBody>
      </p:sp>
      <p:grpSp>
        <p:nvGrpSpPr>
          <p:cNvPr id="6" name="Group 5">
            <a:extLst>
              <a:ext uri="{FF2B5EF4-FFF2-40B4-BE49-F238E27FC236}">
                <a16:creationId xmlns:a16="http://schemas.microsoft.com/office/drawing/2014/main" id="{E8A49C7F-72BF-4E3F-A3B7-57F14F3E3D1A}"/>
              </a:ext>
            </a:extLst>
          </p:cNvPr>
          <p:cNvGrpSpPr/>
          <p:nvPr/>
        </p:nvGrpSpPr>
        <p:grpSpPr>
          <a:xfrm>
            <a:off x="316150" y="234695"/>
            <a:ext cx="11430000" cy="996932"/>
            <a:chOff x="316150" y="234695"/>
            <a:chExt cx="11430000" cy="996932"/>
          </a:xfrm>
        </p:grpSpPr>
        <p:pic>
          <p:nvPicPr>
            <p:cNvPr id="7" name="Picture 6">
              <a:extLst>
                <a:ext uri="{FF2B5EF4-FFF2-40B4-BE49-F238E27FC236}">
                  <a16:creationId xmlns:a16="http://schemas.microsoft.com/office/drawing/2014/main" id="{7A611D30-9429-4C29-A07D-0CD40FAAD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931" y="234695"/>
              <a:ext cx="4949962" cy="902210"/>
            </a:xfrm>
            <a:prstGeom prst="rect">
              <a:avLst/>
            </a:prstGeom>
          </p:spPr>
        </p:pic>
        <p:cxnSp>
          <p:nvCxnSpPr>
            <p:cNvPr id="8" name="Straight Connector 7">
              <a:extLst>
                <a:ext uri="{FF2B5EF4-FFF2-40B4-BE49-F238E27FC236}">
                  <a16:creationId xmlns:a16="http://schemas.microsoft.com/office/drawing/2014/main" id="{37A8A012-8FDB-45CB-BF7D-645E10751F1B}"/>
                </a:ext>
              </a:extLst>
            </p:cNvPr>
            <p:cNvCxnSpPr/>
            <p:nvPr/>
          </p:nvCxnSpPr>
          <p:spPr>
            <a:xfrm>
              <a:off x="316150" y="1231627"/>
              <a:ext cx="1143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Picture 9" descr="Map&#10;&#10;Description automatically generated">
            <a:extLst>
              <a:ext uri="{FF2B5EF4-FFF2-40B4-BE49-F238E27FC236}">
                <a16:creationId xmlns:a16="http://schemas.microsoft.com/office/drawing/2014/main" id="{46E88C73-D9B2-4948-9C0B-029E0F059B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4818" y="1467833"/>
            <a:ext cx="7176880" cy="5390167"/>
          </a:xfrm>
          <a:prstGeom prst="rect">
            <a:avLst/>
          </a:prstGeom>
        </p:spPr>
      </p:pic>
      <p:pic>
        <p:nvPicPr>
          <p:cNvPr id="3" name="Recorded Sound">
            <a:hlinkClick r:id="" action="ppaction://media"/>
            <a:extLst>
              <a:ext uri="{FF2B5EF4-FFF2-40B4-BE49-F238E27FC236}">
                <a16:creationId xmlns:a16="http://schemas.microsoft.com/office/drawing/2014/main" id="{5484256F-A628-4535-8E5E-DBC390724D8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49000" y="136525"/>
            <a:ext cx="609600" cy="609600"/>
          </a:xfrm>
          <a:prstGeom prst="rect">
            <a:avLst/>
          </a:prstGeom>
        </p:spPr>
      </p:pic>
    </p:spTree>
    <p:extLst>
      <p:ext uri="{BB962C8B-B14F-4D97-AF65-F5344CB8AC3E}">
        <p14:creationId xmlns:p14="http://schemas.microsoft.com/office/powerpoint/2010/main" val="833241893"/>
      </p:ext>
    </p:extLst>
  </p:cSld>
  <p:clrMapOvr>
    <a:masterClrMapping/>
  </p:clrMapOvr>
  <mc:AlternateContent xmlns:mc="http://schemas.openxmlformats.org/markup-compatibility/2006" xmlns:p14="http://schemas.microsoft.com/office/powerpoint/2010/main">
    <mc:Choice Requires="p14">
      <p:transition p14:dur="10" advTm="19000"/>
    </mc:Choice>
    <mc:Fallback xmlns="">
      <p:transition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5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7C0BE67-283F-4EF7-9A8F-D62F6A686B3E}"/>
              </a:ext>
            </a:extLst>
          </p:cNvPr>
          <p:cNvPicPr>
            <a:picLocks noGrp="1" noChangeAspect="1"/>
          </p:cNvPicPr>
          <p:nvPr>
            <p:ph sz="half" idx="2"/>
          </p:nvPr>
        </p:nvPicPr>
        <p:blipFill>
          <a:blip r:embed="rId5"/>
          <a:stretch>
            <a:fillRect/>
          </a:stretch>
        </p:blipFill>
        <p:spPr>
          <a:xfrm>
            <a:off x="8769096" y="4783552"/>
            <a:ext cx="3097452" cy="1572798"/>
          </a:xfrm>
          <a:prstGeom prst="rect">
            <a:avLst/>
          </a:prstGeom>
        </p:spPr>
      </p:pic>
      <p:sp>
        <p:nvSpPr>
          <p:cNvPr id="4" name="Date Placeholder 3">
            <a:extLst>
              <a:ext uri="{FF2B5EF4-FFF2-40B4-BE49-F238E27FC236}">
                <a16:creationId xmlns:a16="http://schemas.microsoft.com/office/drawing/2014/main" id="{973D11F0-F121-43F5-80AD-F849205D9680}"/>
              </a:ext>
            </a:extLst>
          </p:cNvPr>
          <p:cNvSpPr>
            <a:spLocks noGrp="1"/>
          </p:cNvSpPr>
          <p:nvPr>
            <p:ph type="dt" sz="half" idx="10"/>
          </p:nvPr>
        </p:nvSpPr>
        <p:spPr/>
        <p:txBody>
          <a:bodyPr/>
          <a:lstStyle/>
          <a:p>
            <a:fld id="{F38A7332-1428-4E7E-9D3A-6AD281F1F6CD}" type="datetime1">
              <a:rPr lang="en-US" smtClean="0"/>
              <a:t>3/17/2021</a:t>
            </a:fld>
            <a:endParaRPr lang="en-US" dirty="0"/>
          </a:p>
        </p:txBody>
      </p:sp>
      <p:sp>
        <p:nvSpPr>
          <p:cNvPr id="5" name="Slide Number Placeholder 4">
            <a:extLst>
              <a:ext uri="{FF2B5EF4-FFF2-40B4-BE49-F238E27FC236}">
                <a16:creationId xmlns:a16="http://schemas.microsoft.com/office/drawing/2014/main" id="{DF90F532-B488-4E22-8B3F-29E0D4EF8AE2}"/>
              </a:ext>
            </a:extLst>
          </p:cNvPr>
          <p:cNvSpPr>
            <a:spLocks noGrp="1"/>
          </p:cNvSpPr>
          <p:nvPr>
            <p:ph type="sldNum" sz="quarter" idx="12"/>
          </p:nvPr>
        </p:nvSpPr>
        <p:spPr/>
        <p:txBody>
          <a:bodyPr/>
          <a:lstStyle/>
          <a:p>
            <a:fld id="{B8D09898-3E11-4BC5-AB6D-B61A58209829}" type="slidenum">
              <a:rPr lang="en-US" smtClean="0"/>
              <a:t>3</a:t>
            </a:fld>
            <a:endParaRPr lang="en-US" dirty="0"/>
          </a:p>
        </p:txBody>
      </p:sp>
      <p:grpSp>
        <p:nvGrpSpPr>
          <p:cNvPr id="18" name="Group 17">
            <a:extLst>
              <a:ext uri="{FF2B5EF4-FFF2-40B4-BE49-F238E27FC236}">
                <a16:creationId xmlns:a16="http://schemas.microsoft.com/office/drawing/2014/main" id="{0F041AB5-9F65-43B7-848F-D980983E3143}"/>
              </a:ext>
            </a:extLst>
          </p:cNvPr>
          <p:cNvGrpSpPr/>
          <p:nvPr/>
        </p:nvGrpSpPr>
        <p:grpSpPr>
          <a:xfrm>
            <a:off x="-76200" y="-1217845"/>
            <a:ext cx="11430000" cy="2376393"/>
            <a:chOff x="316150" y="1231627"/>
            <a:chExt cx="11430000" cy="2376393"/>
          </a:xfrm>
        </p:grpSpPr>
        <p:pic>
          <p:nvPicPr>
            <p:cNvPr id="19" name="Picture 18">
              <a:extLst>
                <a:ext uri="{FF2B5EF4-FFF2-40B4-BE49-F238E27FC236}">
                  <a16:creationId xmlns:a16="http://schemas.microsoft.com/office/drawing/2014/main" id="{C7638FC4-04A9-44C8-A5CA-54B35BF056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808" y="2705810"/>
              <a:ext cx="4949962" cy="902210"/>
            </a:xfrm>
            <a:prstGeom prst="rect">
              <a:avLst/>
            </a:prstGeom>
          </p:spPr>
        </p:pic>
        <p:cxnSp>
          <p:nvCxnSpPr>
            <p:cNvPr id="20" name="Straight Connector 19">
              <a:extLst>
                <a:ext uri="{FF2B5EF4-FFF2-40B4-BE49-F238E27FC236}">
                  <a16:creationId xmlns:a16="http://schemas.microsoft.com/office/drawing/2014/main" id="{237FDE8C-543C-4658-A870-535D479ECA89}"/>
                </a:ext>
              </a:extLst>
            </p:cNvPr>
            <p:cNvCxnSpPr/>
            <p:nvPr/>
          </p:nvCxnSpPr>
          <p:spPr>
            <a:xfrm>
              <a:off x="316150" y="1231627"/>
              <a:ext cx="1143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FFA93FFB-0145-4ADE-A25B-D13667BDFF43}"/>
              </a:ext>
            </a:extLst>
          </p:cNvPr>
          <p:cNvPicPr>
            <a:picLocks noChangeAspect="1"/>
          </p:cNvPicPr>
          <p:nvPr/>
        </p:nvPicPr>
        <p:blipFill>
          <a:blip r:embed="rId7"/>
          <a:stretch>
            <a:fillRect/>
          </a:stretch>
        </p:blipFill>
        <p:spPr>
          <a:xfrm>
            <a:off x="2782824" y="1061928"/>
            <a:ext cx="5827776" cy="5391042"/>
          </a:xfrm>
          <a:prstGeom prst="rect">
            <a:avLst/>
          </a:prstGeom>
        </p:spPr>
      </p:pic>
      <p:pic>
        <p:nvPicPr>
          <p:cNvPr id="16" name="Recorded Sound">
            <a:hlinkClick r:id="" action="ppaction://media"/>
            <a:extLst>
              <a:ext uri="{FF2B5EF4-FFF2-40B4-BE49-F238E27FC236}">
                <a16:creationId xmlns:a16="http://schemas.microsoft.com/office/drawing/2014/main" id="{938D7D0B-5F24-49BA-A52C-A8110279BE8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49000" y="196850"/>
            <a:ext cx="609600" cy="609600"/>
          </a:xfrm>
          <a:prstGeom prst="rect">
            <a:avLst/>
          </a:prstGeom>
        </p:spPr>
      </p:pic>
    </p:spTree>
    <p:extLst>
      <p:ext uri="{BB962C8B-B14F-4D97-AF65-F5344CB8AC3E}">
        <p14:creationId xmlns:p14="http://schemas.microsoft.com/office/powerpoint/2010/main" val="2362286065"/>
      </p:ext>
    </p:extLst>
  </p:cSld>
  <p:clrMapOvr>
    <a:masterClrMapping/>
  </p:clrMapOvr>
  <mc:AlternateContent xmlns:mc="http://schemas.openxmlformats.org/markup-compatibility/2006" xmlns:p14="http://schemas.microsoft.com/office/powerpoint/2010/main">
    <mc:Choice Requires="p14">
      <p:transition p14:dur="10" advTm="16000"/>
    </mc:Choice>
    <mc:Fallback xmlns="">
      <p:transition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96"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3D11F0-F121-43F5-80AD-F849205D9680}"/>
              </a:ext>
            </a:extLst>
          </p:cNvPr>
          <p:cNvSpPr>
            <a:spLocks noGrp="1"/>
          </p:cNvSpPr>
          <p:nvPr>
            <p:ph type="dt" sz="half" idx="10"/>
          </p:nvPr>
        </p:nvSpPr>
        <p:spPr/>
        <p:txBody>
          <a:bodyPr/>
          <a:lstStyle/>
          <a:p>
            <a:fld id="{F38A7332-1428-4E7E-9D3A-6AD281F1F6CD}" type="datetime1">
              <a:rPr lang="en-US" smtClean="0"/>
              <a:t>3/17/2021</a:t>
            </a:fld>
            <a:endParaRPr lang="en-US" dirty="0"/>
          </a:p>
        </p:txBody>
      </p:sp>
      <p:sp>
        <p:nvSpPr>
          <p:cNvPr id="5" name="Slide Number Placeholder 4">
            <a:extLst>
              <a:ext uri="{FF2B5EF4-FFF2-40B4-BE49-F238E27FC236}">
                <a16:creationId xmlns:a16="http://schemas.microsoft.com/office/drawing/2014/main" id="{DF90F532-B488-4E22-8B3F-29E0D4EF8AE2}"/>
              </a:ext>
            </a:extLst>
          </p:cNvPr>
          <p:cNvSpPr>
            <a:spLocks noGrp="1"/>
          </p:cNvSpPr>
          <p:nvPr>
            <p:ph type="sldNum" sz="quarter" idx="12"/>
          </p:nvPr>
        </p:nvSpPr>
        <p:spPr/>
        <p:txBody>
          <a:bodyPr/>
          <a:lstStyle/>
          <a:p>
            <a:fld id="{B8D09898-3E11-4BC5-AB6D-B61A58209829}" type="slidenum">
              <a:rPr lang="en-US" smtClean="0"/>
              <a:t>4</a:t>
            </a:fld>
            <a:endParaRPr lang="en-US" dirty="0"/>
          </a:p>
        </p:txBody>
      </p:sp>
      <p:grpSp>
        <p:nvGrpSpPr>
          <p:cNvPr id="18" name="Group 17">
            <a:extLst>
              <a:ext uri="{FF2B5EF4-FFF2-40B4-BE49-F238E27FC236}">
                <a16:creationId xmlns:a16="http://schemas.microsoft.com/office/drawing/2014/main" id="{0F041AB5-9F65-43B7-848F-D980983E3143}"/>
              </a:ext>
            </a:extLst>
          </p:cNvPr>
          <p:cNvGrpSpPr/>
          <p:nvPr/>
        </p:nvGrpSpPr>
        <p:grpSpPr>
          <a:xfrm>
            <a:off x="316150" y="234695"/>
            <a:ext cx="11430000" cy="996932"/>
            <a:chOff x="316150" y="234695"/>
            <a:chExt cx="11430000" cy="996932"/>
          </a:xfrm>
        </p:grpSpPr>
        <p:pic>
          <p:nvPicPr>
            <p:cNvPr id="19" name="Picture 18">
              <a:extLst>
                <a:ext uri="{FF2B5EF4-FFF2-40B4-BE49-F238E27FC236}">
                  <a16:creationId xmlns:a16="http://schemas.microsoft.com/office/drawing/2014/main" id="{C7638FC4-04A9-44C8-A5CA-54B35BF05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931" y="234695"/>
              <a:ext cx="4949962" cy="902210"/>
            </a:xfrm>
            <a:prstGeom prst="rect">
              <a:avLst/>
            </a:prstGeom>
          </p:spPr>
        </p:pic>
        <p:cxnSp>
          <p:nvCxnSpPr>
            <p:cNvPr id="20" name="Straight Connector 19">
              <a:extLst>
                <a:ext uri="{FF2B5EF4-FFF2-40B4-BE49-F238E27FC236}">
                  <a16:creationId xmlns:a16="http://schemas.microsoft.com/office/drawing/2014/main" id="{237FDE8C-543C-4658-A870-535D479ECA89}"/>
                </a:ext>
              </a:extLst>
            </p:cNvPr>
            <p:cNvCxnSpPr/>
            <p:nvPr/>
          </p:nvCxnSpPr>
          <p:spPr>
            <a:xfrm>
              <a:off x="316150" y="1231627"/>
              <a:ext cx="1143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982FC681-3A77-4482-B3AA-B6E07DFF825B}"/>
              </a:ext>
            </a:extLst>
          </p:cNvPr>
          <p:cNvSpPr txBox="1"/>
          <p:nvPr/>
        </p:nvSpPr>
        <p:spPr>
          <a:xfrm>
            <a:off x="181148" y="1326350"/>
            <a:ext cx="11700004" cy="5447645"/>
          </a:xfrm>
          <a:prstGeom prst="rect">
            <a:avLst/>
          </a:prstGeom>
          <a:noFill/>
        </p:spPr>
        <p:txBody>
          <a:bodyPr wrap="square" rtlCol="0">
            <a:spAutoFit/>
          </a:bodyPr>
          <a:lstStyle/>
          <a:p>
            <a:endParaRPr lang="en-US" sz="2400" b="1" dirty="0"/>
          </a:p>
          <a:p>
            <a:pPr algn="ctr"/>
            <a:r>
              <a:rPr lang="en-US" sz="2400" b="1" dirty="0"/>
              <a:t>Issues:</a:t>
            </a:r>
          </a:p>
          <a:p>
            <a:pPr algn="ctr"/>
            <a:endParaRPr lang="en-US" sz="2400" b="1" dirty="0"/>
          </a:p>
          <a:p>
            <a:pPr marL="342900" indent="-342900">
              <a:buFont typeface="Arial" panose="020B0604020202020204" pitchFamily="34" charset="0"/>
              <a:buChar char="•"/>
            </a:pPr>
            <a:r>
              <a:rPr lang="en-US" sz="2400" dirty="0"/>
              <a:t>Veterans must travel long distances to receive specialty surgical care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Mission Act makes it very easy for Veterans to be sent out to the community for their care</a:t>
            </a:r>
          </a:p>
          <a:p>
            <a:pPr marL="800100" lvl="1" indent="-342900">
              <a:buFont typeface="Arial" panose="020B0604020202020204" pitchFamily="34" charset="0"/>
              <a:buChar char="•"/>
            </a:pPr>
            <a:r>
              <a:rPr lang="en-US" sz="2000" dirty="0"/>
              <a:t>25 referrals for cardiothoracic surgery &amp; 557 for neurology from Cheyenne VAMC were sent to </a:t>
            </a:r>
            <a:r>
              <a:rPr lang="en-US" sz="2000" dirty="0" err="1"/>
              <a:t>UCHealth</a:t>
            </a:r>
            <a:r>
              <a:rPr lang="en-US" sz="2000" dirty="0"/>
              <a:t> since 2019. </a:t>
            </a:r>
            <a:r>
              <a:rPr lang="en-US" sz="2000" dirty="0" err="1"/>
              <a:t>UCHealth</a:t>
            </a:r>
            <a:r>
              <a:rPr lang="en-US" sz="2000" dirty="0"/>
              <a:t> is located directly across the street from the Rocky Mountain Regional, where the same services could have been provided</a:t>
            </a:r>
          </a:p>
          <a:p>
            <a:pPr lvl="1"/>
            <a:endParaRPr lang="en-US" sz="2400" dirty="0"/>
          </a:p>
          <a:p>
            <a:pPr marL="342900" indent="-342900">
              <a:buFont typeface="Arial" panose="020B0604020202020204" pitchFamily="34" charset="0"/>
              <a:buChar char="•"/>
            </a:pPr>
            <a:r>
              <a:rPr lang="en-US" sz="2400" dirty="0"/>
              <a:t>The current logistical process for non-beneficiary travel eligible patients is stressful, confusing and time consuming</a:t>
            </a:r>
          </a:p>
          <a:p>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p:txBody>
      </p:sp>
      <p:pic>
        <p:nvPicPr>
          <p:cNvPr id="6" name="Recorded Sound">
            <a:hlinkClick r:id="" action="ppaction://media"/>
            <a:extLst>
              <a:ext uri="{FF2B5EF4-FFF2-40B4-BE49-F238E27FC236}">
                <a16:creationId xmlns:a16="http://schemas.microsoft.com/office/drawing/2014/main" id="{24A4F7B5-8EF5-4439-BF93-9ED44F9C99C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53468" y="269866"/>
            <a:ext cx="609600" cy="609600"/>
          </a:xfrm>
          <a:prstGeom prst="rect">
            <a:avLst/>
          </a:prstGeom>
        </p:spPr>
      </p:pic>
    </p:spTree>
    <p:extLst>
      <p:ext uri="{BB962C8B-B14F-4D97-AF65-F5344CB8AC3E}">
        <p14:creationId xmlns:p14="http://schemas.microsoft.com/office/powerpoint/2010/main" val="271158682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6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3D11F0-F121-43F5-80AD-F849205D9680}"/>
              </a:ext>
            </a:extLst>
          </p:cNvPr>
          <p:cNvSpPr>
            <a:spLocks noGrp="1"/>
          </p:cNvSpPr>
          <p:nvPr>
            <p:ph type="dt" sz="half" idx="10"/>
          </p:nvPr>
        </p:nvSpPr>
        <p:spPr/>
        <p:txBody>
          <a:bodyPr/>
          <a:lstStyle/>
          <a:p>
            <a:fld id="{F38A7332-1428-4E7E-9D3A-6AD281F1F6CD}" type="datetime1">
              <a:rPr lang="en-US" smtClean="0"/>
              <a:t>3/17/2021</a:t>
            </a:fld>
            <a:endParaRPr lang="en-US" dirty="0"/>
          </a:p>
        </p:txBody>
      </p:sp>
      <p:sp>
        <p:nvSpPr>
          <p:cNvPr id="5" name="Slide Number Placeholder 4">
            <a:extLst>
              <a:ext uri="{FF2B5EF4-FFF2-40B4-BE49-F238E27FC236}">
                <a16:creationId xmlns:a16="http://schemas.microsoft.com/office/drawing/2014/main" id="{DF90F532-B488-4E22-8B3F-29E0D4EF8AE2}"/>
              </a:ext>
            </a:extLst>
          </p:cNvPr>
          <p:cNvSpPr>
            <a:spLocks noGrp="1"/>
          </p:cNvSpPr>
          <p:nvPr>
            <p:ph type="sldNum" sz="quarter" idx="12"/>
          </p:nvPr>
        </p:nvSpPr>
        <p:spPr/>
        <p:txBody>
          <a:bodyPr/>
          <a:lstStyle/>
          <a:p>
            <a:fld id="{B8D09898-3E11-4BC5-AB6D-B61A58209829}" type="slidenum">
              <a:rPr lang="en-US" smtClean="0"/>
              <a:t>5</a:t>
            </a:fld>
            <a:endParaRPr lang="en-US" dirty="0"/>
          </a:p>
        </p:txBody>
      </p:sp>
      <p:grpSp>
        <p:nvGrpSpPr>
          <p:cNvPr id="18" name="Group 17">
            <a:extLst>
              <a:ext uri="{FF2B5EF4-FFF2-40B4-BE49-F238E27FC236}">
                <a16:creationId xmlns:a16="http://schemas.microsoft.com/office/drawing/2014/main" id="{0F041AB5-9F65-43B7-848F-D980983E3143}"/>
              </a:ext>
            </a:extLst>
          </p:cNvPr>
          <p:cNvGrpSpPr/>
          <p:nvPr/>
        </p:nvGrpSpPr>
        <p:grpSpPr>
          <a:xfrm>
            <a:off x="316150" y="234695"/>
            <a:ext cx="11430000" cy="996932"/>
            <a:chOff x="316150" y="234695"/>
            <a:chExt cx="11430000" cy="996932"/>
          </a:xfrm>
        </p:grpSpPr>
        <p:pic>
          <p:nvPicPr>
            <p:cNvPr id="19" name="Picture 18">
              <a:extLst>
                <a:ext uri="{FF2B5EF4-FFF2-40B4-BE49-F238E27FC236}">
                  <a16:creationId xmlns:a16="http://schemas.microsoft.com/office/drawing/2014/main" id="{C7638FC4-04A9-44C8-A5CA-54B35BF05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931" y="234695"/>
              <a:ext cx="4949962" cy="902210"/>
            </a:xfrm>
            <a:prstGeom prst="rect">
              <a:avLst/>
            </a:prstGeom>
          </p:spPr>
        </p:pic>
        <p:cxnSp>
          <p:nvCxnSpPr>
            <p:cNvPr id="20" name="Straight Connector 19">
              <a:extLst>
                <a:ext uri="{FF2B5EF4-FFF2-40B4-BE49-F238E27FC236}">
                  <a16:creationId xmlns:a16="http://schemas.microsoft.com/office/drawing/2014/main" id="{237FDE8C-543C-4658-A870-535D479ECA89}"/>
                </a:ext>
              </a:extLst>
            </p:cNvPr>
            <p:cNvCxnSpPr/>
            <p:nvPr/>
          </p:nvCxnSpPr>
          <p:spPr>
            <a:xfrm>
              <a:off x="316150" y="1231627"/>
              <a:ext cx="1143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982FC681-3A77-4482-B3AA-B6E07DFF825B}"/>
              </a:ext>
            </a:extLst>
          </p:cNvPr>
          <p:cNvSpPr txBox="1"/>
          <p:nvPr/>
        </p:nvSpPr>
        <p:spPr>
          <a:xfrm>
            <a:off x="181148" y="1326350"/>
            <a:ext cx="11700004" cy="830997"/>
          </a:xfrm>
          <a:prstGeom prst="rect">
            <a:avLst/>
          </a:prstGeom>
          <a:noFill/>
        </p:spPr>
        <p:txBody>
          <a:bodyPr wrap="square" rtlCol="0">
            <a:spAutoFit/>
          </a:bodyPr>
          <a:lstStyle/>
          <a:p>
            <a:endParaRPr lang="en-US" sz="2400" b="1" dirty="0"/>
          </a:p>
          <a:p>
            <a:pPr algn="ctr"/>
            <a:r>
              <a:rPr lang="en-US" sz="2400" b="1" dirty="0"/>
              <a:t>Action items:</a:t>
            </a:r>
          </a:p>
        </p:txBody>
      </p:sp>
      <p:sp>
        <p:nvSpPr>
          <p:cNvPr id="3" name="Rectangle 2">
            <a:extLst>
              <a:ext uri="{FF2B5EF4-FFF2-40B4-BE49-F238E27FC236}">
                <a16:creationId xmlns:a16="http://schemas.microsoft.com/office/drawing/2014/main" id="{3EB230EB-E061-4685-83BD-2D3FD0239A54}"/>
              </a:ext>
            </a:extLst>
          </p:cNvPr>
          <p:cNvSpPr/>
          <p:nvPr/>
        </p:nvSpPr>
        <p:spPr>
          <a:xfrm>
            <a:off x="838200" y="2252069"/>
            <a:ext cx="10515599" cy="3970318"/>
          </a:xfrm>
          <a:prstGeom prst="rect">
            <a:avLst/>
          </a:prstGeom>
        </p:spPr>
        <p:txBody>
          <a:bodyPr wrap="square">
            <a:spAutoFit/>
          </a:bodyPr>
          <a:lstStyle/>
          <a:p>
            <a:pPr marL="285750" indent="-285750">
              <a:buFont typeface="Arial" panose="020B0604020202020204" pitchFamily="34" charset="0"/>
              <a:buChar char="•"/>
            </a:pPr>
            <a:r>
              <a:rPr lang="en-US" dirty="0"/>
              <a:t>Different stakeholders together</a:t>
            </a:r>
          </a:p>
          <a:p>
            <a:pPr lvl="1"/>
            <a:r>
              <a:rPr lang="en-US" dirty="0"/>
              <a:t>Social work, voluntary services, HAS (VTS &amp; BTS), Veteran Experience Officer (Fisher House), Clinical staff, contracting, admin support</a:t>
            </a:r>
          </a:p>
          <a:p>
            <a:pPr lvl="1"/>
            <a:endParaRPr lang="en-US" dirty="0"/>
          </a:p>
          <a:p>
            <a:pPr marL="285750" indent="-285750">
              <a:buFont typeface="Arial" panose="020B0604020202020204" pitchFamily="34" charset="0"/>
              <a:buChar char="•"/>
            </a:pPr>
            <a:r>
              <a:rPr lang="en-US" dirty="0"/>
              <a:t>Lyft Contract</a:t>
            </a:r>
          </a:p>
          <a:p>
            <a:endParaRPr lang="en-US" dirty="0"/>
          </a:p>
          <a:p>
            <a:pPr marL="285750" indent="-285750">
              <a:buFont typeface="Arial" panose="020B0604020202020204" pitchFamily="34" charset="0"/>
              <a:buChar char="•"/>
            </a:pPr>
            <a:r>
              <a:rPr lang="en-US" dirty="0"/>
              <a:t>VTS agreement between our pilot site facilities (Grand Junction &amp; Cheyenne) </a:t>
            </a:r>
          </a:p>
          <a:p>
            <a:endParaRPr lang="en-US" dirty="0"/>
          </a:p>
          <a:p>
            <a:pPr marL="285750" indent="-285750">
              <a:buFont typeface="Arial" panose="020B0604020202020204" pitchFamily="34" charset="0"/>
              <a:buChar char="•"/>
            </a:pPr>
            <a:r>
              <a:rPr lang="en-US" dirty="0"/>
              <a:t>Advertising surgical services and travel program to other facilities</a:t>
            </a:r>
          </a:p>
          <a:p>
            <a:endParaRPr lang="en-US" dirty="0"/>
          </a:p>
          <a:p>
            <a:pPr marL="285750" indent="-285750">
              <a:buFont typeface="Arial" panose="020B0604020202020204" pitchFamily="34" charset="0"/>
              <a:buChar char="•"/>
            </a:pPr>
            <a:r>
              <a:rPr lang="en-US" dirty="0"/>
              <a:t>Worked with a charity that provided flights for a MT Veteran and his wife to and from Denver for his care</a:t>
            </a:r>
          </a:p>
          <a:p>
            <a:endParaRPr lang="en-US" dirty="0"/>
          </a:p>
          <a:p>
            <a:pPr marL="285750" indent="-285750">
              <a:buFont typeface="Arial" panose="020B0604020202020204" pitchFamily="34" charset="0"/>
              <a:buChar char="•"/>
            </a:pPr>
            <a:r>
              <a:rPr lang="en-US" dirty="0"/>
              <a:t>Working on gathering data for a business plan for a Clinical Consult Coordinator (RN)</a:t>
            </a:r>
          </a:p>
          <a:p>
            <a:pPr lvl="1"/>
            <a:r>
              <a:rPr lang="en-US" dirty="0"/>
              <a:t>Building business case for position, presenting it at ERC, creating PD, working with HR to post it</a:t>
            </a:r>
          </a:p>
        </p:txBody>
      </p:sp>
      <p:pic>
        <p:nvPicPr>
          <p:cNvPr id="6" name="Recorded Sound">
            <a:hlinkClick r:id="" action="ppaction://media"/>
            <a:extLst>
              <a:ext uri="{FF2B5EF4-FFF2-40B4-BE49-F238E27FC236}">
                <a16:creationId xmlns:a16="http://schemas.microsoft.com/office/drawing/2014/main" id="{FC208DC6-B275-4689-81C3-7CD0DCEA72E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44199" y="269866"/>
            <a:ext cx="609600" cy="609600"/>
          </a:xfrm>
          <a:prstGeom prst="rect">
            <a:avLst/>
          </a:prstGeom>
        </p:spPr>
      </p:pic>
    </p:spTree>
    <p:extLst>
      <p:ext uri="{BB962C8B-B14F-4D97-AF65-F5344CB8AC3E}">
        <p14:creationId xmlns:p14="http://schemas.microsoft.com/office/powerpoint/2010/main" val="3973673775"/>
      </p:ext>
    </p:extLst>
  </p:cSld>
  <p:clrMapOvr>
    <a:masterClrMapping/>
  </p:clrMapOvr>
  <mc:AlternateContent xmlns:mc="http://schemas.openxmlformats.org/markup-compatibility/2006" xmlns:p14="http://schemas.microsoft.com/office/powerpoint/2010/main">
    <mc:Choice Requires="p14">
      <p:transition p14:dur="10" advTm="64000"/>
    </mc:Choice>
    <mc:Fallback xmlns="">
      <p:transition advTm="6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4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3D11F0-F121-43F5-80AD-F849205D9680}"/>
              </a:ext>
            </a:extLst>
          </p:cNvPr>
          <p:cNvSpPr>
            <a:spLocks noGrp="1"/>
          </p:cNvSpPr>
          <p:nvPr>
            <p:ph type="dt" sz="half" idx="10"/>
          </p:nvPr>
        </p:nvSpPr>
        <p:spPr/>
        <p:txBody>
          <a:bodyPr/>
          <a:lstStyle/>
          <a:p>
            <a:fld id="{F38A7332-1428-4E7E-9D3A-6AD281F1F6CD}" type="datetime1">
              <a:rPr lang="en-US" smtClean="0"/>
              <a:t>3/17/2021</a:t>
            </a:fld>
            <a:endParaRPr lang="en-US" dirty="0"/>
          </a:p>
        </p:txBody>
      </p:sp>
      <p:sp>
        <p:nvSpPr>
          <p:cNvPr id="5" name="Slide Number Placeholder 4">
            <a:extLst>
              <a:ext uri="{FF2B5EF4-FFF2-40B4-BE49-F238E27FC236}">
                <a16:creationId xmlns:a16="http://schemas.microsoft.com/office/drawing/2014/main" id="{DF90F532-B488-4E22-8B3F-29E0D4EF8AE2}"/>
              </a:ext>
            </a:extLst>
          </p:cNvPr>
          <p:cNvSpPr>
            <a:spLocks noGrp="1"/>
          </p:cNvSpPr>
          <p:nvPr>
            <p:ph type="sldNum" sz="quarter" idx="12"/>
          </p:nvPr>
        </p:nvSpPr>
        <p:spPr/>
        <p:txBody>
          <a:bodyPr/>
          <a:lstStyle/>
          <a:p>
            <a:fld id="{B8D09898-3E11-4BC5-AB6D-B61A58209829}" type="slidenum">
              <a:rPr lang="en-US" smtClean="0"/>
              <a:t>6</a:t>
            </a:fld>
            <a:endParaRPr lang="en-US" dirty="0"/>
          </a:p>
        </p:txBody>
      </p:sp>
      <p:grpSp>
        <p:nvGrpSpPr>
          <p:cNvPr id="18" name="Group 17">
            <a:extLst>
              <a:ext uri="{FF2B5EF4-FFF2-40B4-BE49-F238E27FC236}">
                <a16:creationId xmlns:a16="http://schemas.microsoft.com/office/drawing/2014/main" id="{0F041AB5-9F65-43B7-848F-D980983E3143}"/>
              </a:ext>
            </a:extLst>
          </p:cNvPr>
          <p:cNvGrpSpPr/>
          <p:nvPr/>
        </p:nvGrpSpPr>
        <p:grpSpPr>
          <a:xfrm>
            <a:off x="316150" y="234695"/>
            <a:ext cx="11430000" cy="996932"/>
            <a:chOff x="316150" y="234695"/>
            <a:chExt cx="11430000" cy="996932"/>
          </a:xfrm>
        </p:grpSpPr>
        <p:pic>
          <p:nvPicPr>
            <p:cNvPr id="19" name="Picture 18">
              <a:extLst>
                <a:ext uri="{FF2B5EF4-FFF2-40B4-BE49-F238E27FC236}">
                  <a16:creationId xmlns:a16="http://schemas.microsoft.com/office/drawing/2014/main" id="{C7638FC4-04A9-44C8-A5CA-54B35BF05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931" y="234695"/>
              <a:ext cx="4949962" cy="902210"/>
            </a:xfrm>
            <a:prstGeom prst="rect">
              <a:avLst/>
            </a:prstGeom>
          </p:spPr>
        </p:pic>
        <p:cxnSp>
          <p:nvCxnSpPr>
            <p:cNvPr id="20" name="Straight Connector 19">
              <a:extLst>
                <a:ext uri="{FF2B5EF4-FFF2-40B4-BE49-F238E27FC236}">
                  <a16:creationId xmlns:a16="http://schemas.microsoft.com/office/drawing/2014/main" id="{237FDE8C-543C-4658-A870-535D479ECA89}"/>
                </a:ext>
              </a:extLst>
            </p:cNvPr>
            <p:cNvCxnSpPr/>
            <p:nvPr/>
          </p:nvCxnSpPr>
          <p:spPr>
            <a:xfrm>
              <a:off x="316150" y="1231627"/>
              <a:ext cx="1143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982FC681-3A77-4482-B3AA-B6E07DFF825B}"/>
              </a:ext>
            </a:extLst>
          </p:cNvPr>
          <p:cNvSpPr txBox="1"/>
          <p:nvPr/>
        </p:nvSpPr>
        <p:spPr>
          <a:xfrm>
            <a:off x="181148" y="1326350"/>
            <a:ext cx="11700004" cy="830997"/>
          </a:xfrm>
          <a:prstGeom prst="rect">
            <a:avLst/>
          </a:prstGeom>
          <a:noFill/>
        </p:spPr>
        <p:txBody>
          <a:bodyPr wrap="square" rtlCol="0">
            <a:spAutoFit/>
          </a:bodyPr>
          <a:lstStyle/>
          <a:p>
            <a:endParaRPr lang="en-US" sz="2400" b="1" dirty="0"/>
          </a:p>
          <a:p>
            <a:endParaRPr lang="en-US" sz="2400" b="1" dirty="0"/>
          </a:p>
        </p:txBody>
      </p:sp>
      <p:pic>
        <p:nvPicPr>
          <p:cNvPr id="3" name="Picture 2">
            <a:extLst>
              <a:ext uri="{FF2B5EF4-FFF2-40B4-BE49-F238E27FC236}">
                <a16:creationId xmlns:a16="http://schemas.microsoft.com/office/drawing/2014/main" id="{E2631303-FE62-4A78-BF86-8C30FA085EAE}"/>
              </a:ext>
            </a:extLst>
          </p:cNvPr>
          <p:cNvPicPr>
            <a:picLocks noChangeAspect="1"/>
          </p:cNvPicPr>
          <p:nvPr/>
        </p:nvPicPr>
        <p:blipFill>
          <a:blip r:embed="rId6"/>
          <a:stretch>
            <a:fillRect/>
          </a:stretch>
        </p:blipFill>
        <p:spPr>
          <a:xfrm>
            <a:off x="428931" y="2157347"/>
            <a:ext cx="5472486" cy="3721841"/>
          </a:xfrm>
          <a:prstGeom prst="rect">
            <a:avLst/>
          </a:prstGeom>
        </p:spPr>
      </p:pic>
      <p:sp>
        <p:nvSpPr>
          <p:cNvPr id="8" name="TextBox 7">
            <a:extLst>
              <a:ext uri="{FF2B5EF4-FFF2-40B4-BE49-F238E27FC236}">
                <a16:creationId xmlns:a16="http://schemas.microsoft.com/office/drawing/2014/main" id="{8692C047-0DA1-47AF-A089-CEF6EA388781}"/>
              </a:ext>
            </a:extLst>
          </p:cNvPr>
          <p:cNvSpPr txBox="1"/>
          <p:nvPr/>
        </p:nvSpPr>
        <p:spPr>
          <a:xfrm>
            <a:off x="6197600" y="1741848"/>
            <a:ext cx="5548550" cy="5632311"/>
          </a:xfrm>
          <a:prstGeom prst="rect">
            <a:avLst/>
          </a:prstGeom>
          <a:noFill/>
        </p:spPr>
        <p:txBody>
          <a:bodyPr wrap="square" rtlCol="0">
            <a:spAutoFit/>
          </a:bodyPr>
          <a:lstStyle/>
          <a:p>
            <a:pPr algn="ctr"/>
            <a:r>
              <a:rPr lang="en-US" sz="3600" b="1" dirty="0"/>
              <a:t>Rocky Mountain Regional Long-Range Goals</a:t>
            </a:r>
          </a:p>
          <a:p>
            <a:pPr algn="ctr"/>
            <a:endParaRPr lang="en-US" sz="1600" b="1" dirty="0"/>
          </a:p>
          <a:p>
            <a:pPr marL="514350" indent="-514350">
              <a:buFont typeface="+mj-lt"/>
              <a:buAutoNum type="arabicPeriod"/>
            </a:pPr>
            <a:r>
              <a:rPr lang="en-US" sz="2400" dirty="0"/>
              <a:t>Improve and expand stakeholder engagement</a:t>
            </a:r>
          </a:p>
          <a:p>
            <a:pPr marL="514350" indent="-514350">
              <a:buFont typeface="+mj-lt"/>
              <a:buAutoNum type="arabicPeriod"/>
            </a:pPr>
            <a:r>
              <a:rPr lang="en-US" sz="2400" dirty="0"/>
              <a:t>Open access to compressive care</a:t>
            </a:r>
          </a:p>
          <a:p>
            <a:pPr marL="514350" indent="-514350">
              <a:buFont typeface="+mj-lt"/>
              <a:buAutoNum type="arabicPeriod"/>
            </a:pPr>
            <a:r>
              <a:rPr lang="en-US" sz="2400" i="1" dirty="0"/>
              <a:t>Increase and improve the complexity of services</a:t>
            </a:r>
          </a:p>
          <a:p>
            <a:pPr lvl="1"/>
            <a:r>
              <a:rPr lang="en-US" sz="2400" i="1" dirty="0"/>
              <a:t>       - FY21 WIG: Increase facility case     	mix index from 1.59 to 1.70 by 	09/30/2021</a:t>
            </a:r>
          </a:p>
          <a:p>
            <a:pPr marL="514350" lvl="0" indent="-514350">
              <a:buFont typeface="+mj-lt"/>
              <a:buAutoNum type="arabicPeriod"/>
            </a:pPr>
            <a:r>
              <a:rPr lang="en-US" sz="2400" dirty="0">
                <a:solidFill>
                  <a:prstClr val="black"/>
                </a:solidFill>
              </a:rPr>
              <a:t>Become a High Reliability and Value-based organization </a:t>
            </a:r>
          </a:p>
          <a:p>
            <a:pPr lvl="1"/>
            <a:endParaRPr lang="en-US" sz="1600" b="1" dirty="0"/>
          </a:p>
          <a:p>
            <a:pPr lvl="1"/>
            <a:endParaRPr lang="en-US" sz="1600" b="1" dirty="0"/>
          </a:p>
        </p:txBody>
      </p:sp>
      <p:pic>
        <p:nvPicPr>
          <p:cNvPr id="6" name="Recorded Sound">
            <a:hlinkClick r:id="" action="ppaction://media"/>
            <a:extLst>
              <a:ext uri="{FF2B5EF4-FFF2-40B4-BE49-F238E27FC236}">
                <a16:creationId xmlns:a16="http://schemas.microsoft.com/office/drawing/2014/main" id="{ACD76745-E186-4B4A-B875-D4050EFCE9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49000" y="360276"/>
            <a:ext cx="609600" cy="609600"/>
          </a:xfrm>
          <a:prstGeom prst="rect">
            <a:avLst/>
          </a:prstGeom>
        </p:spPr>
      </p:pic>
    </p:spTree>
    <p:extLst>
      <p:ext uri="{BB962C8B-B14F-4D97-AF65-F5344CB8AC3E}">
        <p14:creationId xmlns:p14="http://schemas.microsoft.com/office/powerpoint/2010/main" val="3321038237"/>
      </p:ext>
    </p:extLst>
  </p:cSld>
  <p:clrMapOvr>
    <a:masterClrMapping/>
  </p:clrMapOvr>
  <mc:AlternateContent xmlns:mc="http://schemas.openxmlformats.org/markup-compatibility/2006" xmlns:p14="http://schemas.microsoft.com/office/powerpoint/2010/main">
    <mc:Choice Requires="p14">
      <p:transition p14:dur="10" advTm="25000"/>
    </mc:Choice>
    <mc:Fallback xmlns="">
      <p:transition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E6A6DB-EDBD-45BB-9DAC-F00CFF9D68E2}"/>
              </a:ext>
            </a:extLst>
          </p:cNvPr>
          <p:cNvSpPr>
            <a:spLocks noGrp="1"/>
          </p:cNvSpPr>
          <p:nvPr>
            <p:ph type="dt" sz="half" idx="10"/>
          </p:nvPr>
        </p:nvSpPr>
        <p:spPr/>
        <p:txBody>
          <a:bodyPr/>
          <a:lstStyle/>
          <a:p>
            <a:fld id="{517ED70C-9EBE-4914-85AE-536492C1A812}" type="datetime1">
              <a:rPr lang="en-US" smtClean="0"/>
              <a:t>3/17/2021</a:t>
            </a:fld>
            <a:endParaRPr lang="en-US" dirty="0"/>
          </a:p>
        </p:txBody>
      </p:sp>
      <p:sp>
        <p:nvSpPr>
          <p:cNvPr id="5" name="Slide Number Placeholder 4">
            <a:extLst>
              <a:ext uri="{FF2B5EF4-FFF2-40B4-BE49-F238E27FC236}">
                <a16:creationId xmlns:a16="http://schemas.microsoft.com/office/drawing/2014/main" id="{3E4BECF7-FB34-4090-B60B-3EC09BBCFEAC}"/>
              </a:ext>
            </a:extLst>
          </p:cNvPr>
          <p:cNvSpPr>
            <a:spLocks noGrp="1"/>
          </p:cNvSpPr>
          <p:nvPr>
            <p:ph type="sldNum" sz="quarter" idx="12"/>
          </p:nvPr>
        </p:nvSpPr>
        <p:spPr/>
        <p:txBody>
          <a:bodyPr/>
          <a:lstStyle/>
          <a:p>
            <a:fld id="{B8D09898-3E11-4BC5-AB6D-B61A58209829}" type="slidenum">
              <a:rPr lang="en-US" smtClean="0"/>
              <a:t>7</a:t>
            </a:fld>
            <a:endParaRPr lang="en-US" dirty="0"/>
          </a:p>
        </p:txBody>
      </p:sp>
      <p:pic>
        <p:nvPicPr>
          <p:cNvPr id="9" name="Content Placeholder 8">
            <a:extLst>
              <a:ext uri="{FF2B5EF4-FFF2-40B4-BE49-F238E27FC236}">
                <a16:creationId xmlns:a16="http://schemas.microsoft.com/office/drawing/2014/main" id="{56A42146-7BC5-42CE-97A2-BE782CFC7121}"/>
              </a:ext>
            </a:extLst>
          </p:cNvPr>
          <p:cNvPicPr>
            <a:picLocks noGrp="1" noChangeAspect="1"/>
          </p:cNvPicPr>
          <p:nvPr>
            <p:ph idx="1"/>
          </p:nvPr>
        </p:nvPicPr>
        <p:blipFill>
          <a:blip r:embed="rId5"/>
          <a:stretch>
            <a:fillRect/>
          </a:stretch>
        </p:blipFill>
        <p:spPr>
          <a:xfrm>
            <a:off x="1478844" y="157676"/>
            <a:ext cx="9392790" cy="6275356"/>
          </a:xfrm>
          <a:prstGeom prst="rect">
            <a:avLst/>
          </a:prstGeom>
        </p:spPr>
      </p:pic>
      <p:pic>
        <p:nvPicPr>
          <p:cNvPr id="2" name="Recorded Sound">
            <a:hlinkClick r:id="" action="ppaction://media"/>
            <a:extLst>
              <a:ext uri="{FF2B5EF4-FFF2-40B4-BE49-F238E27FC236}">
                <a16:creationId xmlns:a16="http://schemas.microsoft.com/office/drawing/2014/main" id="{95C2DF24-3BA4-4238-BBC6-FBF1D13ED5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38560" y="365760"/>
            <a:ext cx="609600" cy="609600"/>
          </a:xfrm>
          <a:prstGeom prst="rect">
            <a:avLst/>
          </a:prstGeom>
        </p:spPr>
      </p:pic>
    </p:spTree>
    <p:extLst>
      <p:ext uri="{BB962C8B-B14F-4D97-AF65-F5344CB8AC3E}">
        <p14:creationId xmlns:p14="http://schemas.microsoft.com/office/powerpoint/2010/main" val="1745503826"/>
      </p:ext>
    </p:extLst>
  </p:cSld>
  <p:clrMapOvr>
    <a:masterClrMapping/>
  </p:clrMapOvr>
  <mc:AlternateContent xmlns:mc="http://schemas.openxmlformats.org/markup-compatibility/2006" xmlns:p14="http://schemas.microsoft.com/office/powerpoint/2010/main">
    <mc:Choice Requires="p14">
      <p:transition p14:dur="10" advTm="27000"/>
    </mc:Choice>
    <mc:Fallback xmlns="">
      <p:transition advTm="2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3D11F0-F121-43F5-80AD-F849205D9680}"/>
              </a:ext>
            </a:extLst>
          </p:cNvPr>
          <p:cNvSpPr>
            <a:spLocks noGrp="1"/>
          </p:cNvSpPr>
          <p:nvPr>
            <p:ph type="dt" sz="half" idx="10"/>
          </p:nvPr>
        </p:nvSpPr>
        <p:spPr/>
        <p:txBody>
          <a:bodyPr/>
          <a:lstStyle/>
          <a:p>
            <a:fld id="{F38A7332-1428-4E7E-9D3A-6AD281F1F6CD}" type="datetime1">
              <a:rPr lang="en-US" smtClean="0"/>
              <a:t>3/17/2021</a:t>
            </a:fld>
            <a:endParaRPr lang="en-US" dirty="0"/>
          </a:p>
        </p:txBody>
      </p:sp>
      <p:sp>
        <p:nvSpPr>
          <p:cNvPr id="5" name="Slide Number Placeholder 4">
            <a:extLst>
              <a:ext uri="{FF2B5EF4-FFF2-40B4-BE49-F238E27FC236}">
                <a16:creationId xmlns:a16="http://schemas.microsoft.com/office/drawing/2014/main" id="{DF90F532-B488-4E22-8B3F-29E0D4EF8AE2}"/>
              </a:ext>
            </a:extLst>
          </p:cNvPr>
          <p:cNvSpPr>
            <a:spLocks noGrp="1"/>
          </p:cNvSpPr>
          <p:nvPr>
            <p:ph type="sldNum" sz="quarter" idx="12"/>
          </p:nvPr>
        </p:nvSpPr>
        <p:spPr/>
        <p:txBody>
          <a:bodyPr/>
          <a:lstStyle/>
          <a:p>
            <a:fld id="{B8D09898-3E11-4BC5-AB6D-B61A58209829}" type="slidenum">
              <a:rPr lang="en-US" smtClean="0"/>
              <a:t>8</a:t>
            </a:fld>
            <a:endParaRPr lang="en-US" dirty="0"/>
          </a:p>
        </p:txBody>
      </p:sp>
      <p:grpSp>
        <p:nvGrpSpPr>
          <p:cNvPr id="18" name="Group 17">
            <a:extLst>
              <a:ext uri="{FF2B5EF4-FFF2-40B4-BE49-F238E27FC236}">
                <a16:creationId xmlns:a16="http://schemas.microsoft.com/office/drawing/2014/main" id="{0F041AB5-9F65-43B7-848F-D980983E3143}"/>
              </a:ext>
            </a:extLst>
          </p:cNvPr>
          <p:cNvGrpSpPr/>
          <p:nvPr/>
        </p:nvGrpSpPr>
        <p:grpSpPr>
          <a:xfrm>
            <a:off x="316150" y="234695"/>
            <a:ext cx="11430000" cy="996932"/>
            <a:chOff x="316150" y="234695"/>
            <a:chExt cx="11430000" cy="996932"/>
          </a:xfrm>
        </p:grpSpPr>
        <p:pic>
          <p:nvPicPr>
            <p:cNvPr id="19" name="Picture 18">
              <a:extLst>
                <a:ext uri="{FF2B5EF4-FFF2-40B4-BE49-F238E27FC236}">
                  <a16:creationId xmlns:a16="http://schemas.microsoft.com/office/drawing/2014/main" id="{C7638FC4-04A9-44C8-A5CA-54B35BF05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31" y="234695"/>
              <a:ext cx="4949962" cy="902210"/>
            </a:xfrm>
            <a:prstGeom prst="rect">
              <a:avLst/>
            </a:prstGeom>
          </p:spPr>
        </p:pic>
        <p:cxnSp>
          <p:nvCxnSpPr>
            <p:cNvPr id="20" name="Straight Connector 19">
              <a:extLst>
                <a:ext uri="{FF2B5EF4-FFF2-40B4-BE49-F238E27FC236}">
                  <a16:creationId xmlns:a16="http://schemas.microsoft.com/office/drawing/2014/main" id="{237FDE8C-543C-4658-A870-535D479ECA89}"/>
                </a:ext>
              </a:extLst>
            </p:cNvPr>
            <p:cNvCxnSpPr/>
            <p:nvPr/>
          </p:nvCxnSpPr>
          <p:spPr>
            <a:xfrm>
              <a:off x="316150" y="1231627"/>
              <a:ext cx="1143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25C7DC8-1371-424C-90AE-0ABF661EA096}"/>
              </a:ext>
            </a:extLst>
          </p:cNvPr>
          <p:cNvSpPr txBox="1"/>
          <p:nvPr/>
        </p:nvSpPr>
        <p:spPr>
          <a:xfrm>
            <a:off x="838200" y="1813560"/>
            <a:ext cx="10881360" cy="3785652"/>
          </a:xfrm>
          <a:prstGeom prst="rect">
            <a:avLst/>
          </a:prstGeom>
          <a:noFill/>
        </p:spPr>
        <p:txBody>
          <a:bodyPr wrap="square" rtlCol="0">
            <a:spAutoFit/>
          </a:bodyPr>
          <a:lstStyle/>
          <a:p>
            <a:pPr algn="ctr"/>
            <a:endParaRPr lang="en-US" sz="2400" dirty="0"/>
          </a:p>
          <a:p>
            <a:pPr algn="ctr"/>
            <a:r>
              <a:rPr lang="en-US" sz="2400" dirty="0"/>
              <a:t>Contact Information</a:t>
            </a:r>
          </a:p>
          <a:p>
            <a:pPr algn="ctr"/>
            <a:endParaRPr lang="en-US" sz="2400" dirty="0"/>
          </a:p>
          <a:p>
            <a:pPr algn="ctr"/>
            <a:r>
              <a:rPr lang="en-US" sz="2400" dirty="0">
                <a:hlinkClick r:id="rId4"/>
              </a:rPr>
              <a:t>Rachel.Newman@va.gov</a:t>
            </a:r>
            <a:endParaRPr lang="en-US" sz="2400" dirty="0"/>
          </a:p>
          <a:p>
            <a:pPr algn="ctr"/>
            <a:endParaRPr lang="en-US" sz="2400" dirty="0"/>
          </a:p>
          <a:p>
            <a:pPr algn="ctr"/>
            <a:endParaRPr lang="en-US" sz="2400" dirty="0"/>
          </a:p>
          <a:p>
            <a:pPr algn="ctr"/>
            <a:endParaRPr lang="en-US" sz="2400" dirty="0"/>
          </a:p>
          <a:p>
            <a:pPr algn="ctr"/>
            <a:r>
              <a:rPr lang="en-US" sz="2400" dirty="0"/>
              <a:t>Thank you to my preceptors, Mr. Gigliotti, Mrs. Kumar and Mr. Kilmer. I would also like to thank all the unofficial mentors who have guided me along this process and everyone who helped with the concierge travel program. </a:t>
            </a:r>
          </a:p>
        </p:txBody>
      </p:sp>
    </p:spTree>
    <p:extLst>
      <p:ext uri="{BB962C8B-B14F-4D97-AF65-F5344CB8AC3E}">
        <p14:creationId xmlns:p14="http://schemas.microsoft.com/office/powerpoint/2010/main" val="1188111400"/>
      </p:ext>
    </p:extLst>
  </p:cSld>
  <p:clrMapOvr>
    <a:masterClrMapping/>
  </p:clrMapOvr>
  <mc:AlternateContent xmlns:mc="http://schemas.openxmlformats.org/markup-compatibility/2006" xmlns:p14="http://schemas.microsoft.com/office/powerpoint/2010/main">
    <mc:Choice Requires="p14">
      <p:transition p14:dur="10" advTm="64000"/>
    </mc:Choice>
    <mc:Fallback xmlns="">
      <p:transition advTm="64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7962</TotalTime>
  <Words>989</Words>
  <Application>Microsoft Office PowerPoint</Application>
  <PresentationFormat>Widescreen</PresentationFormat>
  <Paragraphs>77</Paragraphs>
  <Slides>8</Slides>
  <Notes>8</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Khristie S.</dc:creator>
  <cp:lastModifiedBy>Newman, Rachel N.</cp:lastModifiedBy>
  <cp:revision>224</cp:revision>
  <cp:lastPrinted>2019-01-31T19:54:20Z</cp:lastPrinted>
  <dcterms:created xsi:type="dcterms:W3CDTF">2018-09-06T20:04:38Z</dcterms:created>
  <dcterms:modified xsi:type="dcterms:W3CDTF">2021-03-17T14:30:40Z</dcterms:modified>
</cp:coreProperties>
</file>