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0.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diagrams/layout3.xml" ContentType="application/vnd.openxmlformats-officedocument.drawingml.diagramLayout+xml"/>
  <Override PartName="/ppt/theme/theme1.xml" ContentType="application/vnd.openxmlformats-officedocument.theme+xml"/>
  <Override PartName="/ppt/diagrams/layout1.xml" ContentType="application/vnd.openxmlformats-officedocument.drawingml.diagramLayout+xml"/>
  <Override PartName="/ppt/theme/theme2.xml" ContentType="application/vnd.openxmlformats-officedocument.theme+xml"/>
  <Override PartName="/ppt/theme/theme3.xml" ContentType="application/vnd.openxmlformats-officedocument.theme+xml"/>
  <Override PartName="/ppt/diagrams/drawing2.xml" ContentType="application/vnd.ms-office.drawingml.diagramDrawing+xml"/>
  <Override PartName="/ppt/diagrams/quickStyle2.xml" ContentType="application/vnd.openxmlformats-officedocument.drawingml.diagramStyle+xml"/>
  <Override PartName="/ppt/diagrams/layout2.xml" ContentType="application/vnd.openxmlformats-officedocument.drawingml.diagramLayout+xml"/>
  <Override PartName="/ppt/diagrams/quickStyle3.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colors2.xml" ContentType="application/vnd.openxmlformats-officedocument.drawingml.diagramColors+xml"/>
  <Override PartName="/ppt/diagrams/colors3.xml" ContentType="application/vnd.openxmlformats-officedocument.drawingml.diagramColors+xml"/>
  <Override PartName="/ppt/diagrams/drawing3.xml" ContentType="application/vnd.ms-office.drawingml.diagramDrawing+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314" r:id="rId2"/>
    <p:sldId id="311" r:id="rId3"/>
    <p:sldId id="312" r:id="rId4"/>
    <p:sldId id="301" r:id="rId5"/>
    <p:sldId id="313" r:id="rId6"/>
    <p:sldId id="315" r:id="rId7"/>
    <p:sldId id="297" r:id="rId8"/>
    <p:sldId id="30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kemwa, Andrew E." initials="OAE" lastIdx="3" clrIdx="0">
    <p:extLst>
      <p:ext uri="{19B8F6BF-5375-455C-9EA6-DF929625EA0E}">
        <p15:presenceInfo xmlns:p15="http://schemas.microsoft.com/office/powerpoint/2012/main" userId="S::Andrew.Okemwa@va.gov::5aacfc67-2fad-485f-b720-388e46994a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282876"/>
    <a:srgbClr val="0000FF"/>
    <a:srgbClr val="FF7C8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57" autoAdjust="0"/>
  </p:normalViewPr>
  <p:slideViewPr>
    <p:cSldViewPr>
      <p:cViewPr varScale="1">
        <p:scale>
          <a:sx n="110" d="100"/>
          <a:sy n="110" d="100"/>
        </p:scale>
        <p:origin x="576" y="78"/>
      </p:cViewPr>
      <p:guideLst>
        <p:guide pos="3840"/>
        <p:guide orient="horz" pos="2160"/>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000" b="1" i="0" u="none" strike="noStrike" kern="1200" baseline="0">
                <a:solidFill>
                  <a:schemeClr val="tx2"/>
                </a:solidFill>
                <a:latin typeface="Arial" panose="020B0604020202020204" pitchFamily="34" charset="0"/>
                <a:ea typeface="+mn-ea"/>
                <a:cs typeface="Arial" panose="020B0604020202020204" pitchFamily="34" charset="0"/>
              </a:defRPr>
            </a:pPr>
            <a:r>
              <a:rPr lang="en-US" sz="2000" dirty="0">
                <a:latin typeface="+mj-lt"/>
              </a:rPr>
              <a:t>Estimate Gain/Loss per unique In VERA </a:t>
            </a:r>
          </a:p>
          <a:p>
            <a:pPr>
              <a:defRPr sz="2000"/>
            </a:pPr>
            <a:r>
              <a:rPr lang="en-US" sz="2000" dirty="0">
                <a:latin typeface="+mj-lt"/>
              </a:rPr>
              <a:t>(Short Stay Rehabilitation Stay)</a:t>
            </a:r>
          </a:p>
        </c:rich>
      </c:tx>
      <c:layout>
        <c:manualLayout>
          <c:xMode val="edge"/>
          <c:yMode val="edge"/>
          <c:x val="0.31397632488645383"/>
          <c:y val="4.4380282492112171E-2"/>
        </c:manualLayout>
      </c:layout>
      <c:overlay val="1"/>
      <c:spPr>
        <a:solidFill>
          <a:schemeClr val="bg1"/>
        </a:solidFill>
        <a:ln>
          <a:noFill/>
        </a:ln>
        <a:effectLst/>
      </c:spPr>
      <c:txPr>
        <a:bodyPr rot="0" spcFirstLastPara="1" vertOverflow="ellipsis" vert="horz" wrap="square" anchor="ctr" anchorCtr="1"/>
        <a:lstStyle/>
        <a:p>
          <a:pPr>
            <a:defRPr sz="2000" b="1"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3"/>
          <c:order val="3"/>
          <c:tx>
            <c:strRef>
              <c:f>'[Copy of Copy of Copy of Copy of 2yr CLC Discharge data CHANGED final!.xlsx]SS REHAB (2)'!$N$1</c:f>
              <c:strCache>
                <c:ptCount val="1"/>
                <c:pt idx="0">
                  <c:v>Estimate Gain/Loss per unique</c:v>
                </c:pt>
              </c:strCache>
            </c:strRef>
          </c:tx>
          <c:spPr>
            <a:gradFill rotWithShape="1">
              <a:gsLst>
                <a:gs pos="0">
                  <a:schemeClr val="accent3">
                    <a:shade val="76000"/>
                    <a:shade val="51000"/>
                    <a:satMod val="130000"/>
                  </a:schemeClr>
                </a:gs>
                <a:gs pos="80000">
                  <a:schemeClr val="accent3">
                    <a:shade val="76000"/>
                    <a:shade val="93000"/>
                    <a:satMod val="130000"/>
                  </a:schemeClr>
                </a:gs>
                <a:gs pos="100000">
                  <a:schemeClr val="accent3">
                    <a:shade val="76000"/>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numFmt formatCode="&quot;$&quot;#,##0" sourceLinked="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'[Copy of Copy of Copy of Copy of 2yr CLC Discharge data CHANGED final!.xlsx]SS REHAB (2)'!$K$2:$K$35</c:f>
              <c:numCache>
                <c:formatCode>General</c:formatCode>
                <c:ptCount val="3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31</c:v>
                </c:pt>
                <c:pt idx="25">
                  <c:v>32</c:v>
                </c:pt>
                <c:pt idx="26">
                  <c:v>33</c:v>
                </c:pt>
                <c:pt idx="27">
                  <c:v>34</c:v>
                </c:pt>
                <c:pt idx="28">
                  <c:v>35</c:v>
                </c:pt>
                <c:pt idx="29">
                  <c:v>36</c:v>
                </c:pt>
                <c:pt idx="30">
                  <c:v>37</c:v>
                </c:pt>
                <c:pt idx="31">
                  <c:v>38</c:v>
                </c:pt>
                <c:pt idx="32">
                  <c:v>39</c:v>
                </c:pt>
                <c:pt idx="33">
                  <c:v>40</c:v>
                </c:pt>
              </c:numCache>
            </c:numRef>
          </c:cat>
          <c:val>
            <c:numRef>
              <c:f>'[Copy of Copy of Copy of Copy of 2yr CLC Discharge data CHANGED final!.xlsx]SS REHAB (2)'!$N$2:$N$35</c:f>
              <c:numCache>
                <c:formatCode>_("$"* #,##0_);_("$"* \(#,##0\);_("$"* "-"??_);_(@_)</c:formatCode>
                <c:ptCount val="34"/>
                <c:pt idx="0">
                  <c:v>20002.5</c:v>
                </c:pt>
                <c:pt idx="1">
                  <c:v>17804.5</c:v>
                </c:pt>
                <c:pt idx="2">
                  <c:v>15606.5</c:v>
                </c:pt>
                <c:pt idx="3">
                  <c:v>13408.5</c:v>
                </c:pt>
                <c:pt idx="4">
                  <c:v>11210.5</c:v>
                </c:pt>
                <c:pt idx="5">
                  <c:v>9012.5</c:v>
                </c:pt>
                <c:pt idx="6">
                  <c:v>6814.5</c:v>
                </c:pt>
                <c:pt idx="7">
                  <c:v>4616.5</c:v>
                </c:pt>
                <c:pt idx="8">
                  <c:v>2418.5</c:v>
                </c:pt>
                <c:pt idx="9">
                  <c:v>220.5</c:v>
                </c:pt>
                <c:pt idx="10">
                  <c:v>-1977.5</c:v>
                </c:pt>
                <c:pt idx="11">
                  <c:v>-4175.5</c:v>
                </c:pt>
                <c:pt idx="12">
                  <c:v>-6373.5</c:v>
                </c:pt>
                <c:pt idx="13">
                  <c:v>-8571.5</c:v>
                </c:pt>
                <c:pt idx="14">
                  <c:v>-10769.5</c:v>
                </c:pt>
                <c:pt idx="15">
                  <c:v>-12967.5</c:v>
                </c:pt>
                <c:pt idx="16">
                  <c:v>-15165.5</c:v>
                </c:pt>
                <c:pt idx="17">
                  <c:v>-17363.5</c:v>
                </c:pt>
                <c:pt idx="18">
                  <c:v>-19561.5</c:v>
                </c:pt>
                <c:pt idx="19">
                  <c:v>-21759.5</c:v>
                </c:pt>
                <c:pt idx="20">
                  <c:v>-23957.5</c:v>
                </c:pt>
                <c:pt idx="21">
                  <c:v>12346</c:v>
                </c:pt>
                <c:pt idx="22">
                  <c:v>10148</c:v>
                </c:pt>
                <c:pt idx="23">
                  <c:v>7950</c:v>
                </c:pt>
                <c:pt idx="24">
                  <c:v>5752</c:v>
                </c:pt>
                <c:pt idx="25">
                  <c:v>3554</c:v>
                </c:pt>
                <c:pt idx="26">
                  <c:v>1356</c:v>
                </c:pt>
                <c:pt idx="27">
                  <c:v>-842</c:v>
                </c:pt>
                <c:pt idx="28">
                  <c:v>-3040</c:v>
                </c:pt>
                <c:pt idx="29">
                  <c:v>-5238</c:v>
                </c:pt>
                <c:pt idx="30">
                  <c:v>-7436</c:v>
                </c:pt>
                <c:pt idx="31">
                  <c:v>-9634</c:v>
                </c:pt>
                <c:pt idx="32">
                  <c:v>-11832</c:v>
                </c:pt>
                <c:pt idx="33">
                  <c:v>-14030</c:v>
                </c:pt>
              </c:numCache>
            </c:numRef>
          </c:val>
          <c:extLst>
            <c:ext xmlns:c16="http://schemas.microsoft.com/office/drawing/2014/chart" uri="{C3380CC4-5D6E-409C-BE32-E72D297353CC}">
              <c16:uniqueId val="{00000000-014E-459C-9604-EBFCC36B070B}"/>
            </c:ext>
          </c:extLst>
        </c:ser>
        <c:dLbls>
          <c:dLblPos val="inEnd"/>
          <c:showLegendKey val="0"/>
          <c:showVal val="1"/>
          <c:showCatName val="0"/>
          <c:showSerName val="0"/>
          <c:showPercent val="0"/>
          <c:showBubbleSize val="0"/>
        </c:dLbls>
        <c:gapWidth val="100"/>
        <c:overlap val="-24"/>
        <c:axId val="688889288"/>
        <c:axId val="688891256"/>
        <c:extLst>
          <c:ext xmlns:c15="http://schemas.microsoft.com/office/drawing/2012/chart" uri="{02D57815-91ED-43cb-92C2-25804820EDAC}">
            <c15:filteredBarSeries>
              <c15:ser>
                <c:idx val="0"/>
                <c:order val="0"/>
                <c:tx>
                  <c:strRef>
                    <c:extLst>
                      <c:ext uri="{02D57815-91ED-43cb-92C2-25804820EDAC}">
                        <c15:formulaRef>
                          <c15:sqref>'[Copy of Copy of Copy of Copy of 2yr CLC Discharge data CHANGED final!.xlsx]SS REHAB (2)'!$K$1</c15:sqref>
                        </c15:formulaRef>
                      </c:ext>
                    </c:extLst>
                    <c:strCache>
                      <c:ptCount val="1"/>
                      <c:pt idx="0">
                        <c:v>LOS</c:v>
                      </c:pt>
                    </c:strCache>
                  </c:strRef>
                </c:tx>
                <c:spPr>
                  <a:gradFill rotWithShape="1">
                    <a:gsLst>
                      <a:gs pos="0">
                        <a:schemeClr val="accent3">
                          <a:tint val="54000"/>
                          <a:shade val="51000"/>
                          <a:satMod val="130000"/>
                        </a:schemeClr>
                      </a:gs>
                      <a:gs pos="80000">
                        <a:schemeClr val="accent3">
                          <a:tint val="54000"/>
                          <a:shade val="93000"/>
                          <a:satMod val="130000"/>
                        </a:schemeClr>
                      </a:gs>
                      <a:gs pos="100000">
                        <a:schemeClr val="accent3">
                          <a:tint val="54000"/>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tx2">
                                <a:lumMod val="35000"/>
                                <a:lumOff val="65000"/>
                              </a:schemeClr>
                            </a:solidFill>
                          </a:ln>
                          <a:effectLst/>
                        </c:spPr>
                      </c15:leaderLines>
                    </c:ext>
                  </c:extLst>
                </c:dLbls>
                <c:cat>
                  <c:numRef>
                    <c:extLst>
                      <c:ext uri="{02D57815-91ED-43cb-92C2-25804820EDAC}">
                        <c15:formulaRef>
                          <c15:sqref>'[Copy of Copy of Copy of Copy of 2yr CLC Discharge data CHANGED final!.xlsx]SS REHAB (2)'!$K$2:$K$35</c15:sqref>
                        </c15:formulaRef>
                      </c:ext>
                    </c:extLst>
                    <c:numCache>
                      <c:formatCode>General</c:formatCode>
                      <c:ptCount val="3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31</c:v>
                      </c:pt>
                      <c:pt idx="25">
                        <c:v>32</c:v>
                      </c:pt>
                      <c:pt idx="26">
                        <c:v>33</c:v>
                      </c:pt>
                      <c:pt idx="27">
                        <c:v>34</c:v>
                      </c:pt>
                      <c:pt idx="28">
                        <c:v>35</c:v>
                      </c:pt>
                      <c:pt idx="29">
                        <c:v>36</c:v>
                      </c:pt>
                      <c:pt idx="30">
                        <c:v>37</c:v>
                      </c:pt>
                      <c:pt idx="31">
                        <c:v>38</c:v>
                      </c:pt>
                      <c:pt idx="32">
                        <c:v>39</c:v>
                      </c:pt>
                      <c:pt idx="33">
                        <c:v>40</c:v>
                      </c:pt>
                    </c:numCache>
                  </c:numRef>
                </c:cat>
                <c:val>
                  <c:numRef>
                    <c:extLst>
                      <c:ext uri="{02D57815-91ED-43cb-92C2-25804820EDAC}">
                        <c15:formulaRef>
                          <c15:sqref>'[Copy of Copy of Copy of Copy of 2yr CLC Discharge data CHANGED final!.xlsx]SS REHAB (2)'!$K$2:$K$35</c15:sqref>
                        </c15:formulaRef>
                      </c:ext>
                    </c:extLst>
                    <c:numCache>
                      <c:formatCode>General</c:formatCode>
                      <c:ptCount val="3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31</c:v>
                      </c:pt>
                      <c:pt idx="25">
                        <c:v>32</c:v>
                      </c:pt>
                      <c:pt idx="26">
                        <c:v>33</c:v>
                      </c:pt>
                      <c:pt idx="27">
                        <c:v>34</c:v>
                      </c:pt>
                      <c:pt idx="28">
                        <c:v>35</c:v>
                      </c:pt>
                      <c:pt idx="29">
                        <c:v>36</c:v>
                      </c:pt>
                      <c:pt idx="30">
                        <c:v>37</c:v>
                      </c:pt>
                      <c:pt idx="31">
                        <c:v>38</c:v>
                      </c:pt>
                      <c:pt idx="32">
                        <c:v>39</c:v>
                      </c:pt>
                      <c:pt idx="33">
                        <c:v>40</c:v>
                      </c:pt>
                    </c:numCache>
                  </c:numRef>
                </c:val>
                <c:extLst>
                  <c:ext xmlns:c16="http://schemas.microsoft.com/office/drawing/2014/chart" uri="{C3380CC4-5D6E-409C-BE32-E72D297353CC}">
                    <c16:uniqueId val="{00000001-014E-459C-9604-EBFCC36B070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'[Copy of Copy of Copy of Copy of 2yr CLC Discharge data CHANGED final!.xlsx]SS REHAB (2)'!$L$1</c15:sqref>
                        </c15:formulaRef>
                      </c:ext>
                    </c:extLst>
                    <c:strCache>
                      <c:ptCount val="1"/>
                      <c:pt idx="0">
                        <c:v>Estimate VERA</c:v>
                      </c:pt>
                    </c:strCache>
                  </c:strRef>
                </c:tx>
                <c:spPr>
                  <a:gradFill rotWithShape="1">
                    <a:gsLst>
                      <a:gs pos="0">
                        <a:schemeClr val="accent3">
                          <a:tint val="77000"/>
                          <a:shade val="51000"/>
                          <a:satMod val="130000"/>
                        </a:schemeClr>
                      </a:gs>
                      <a:gs pos="80000">
                        <a:schemeClr val="accent3">
                          <a:tint val="77000"/>
                          <a:shade val="93000"/>
                          <a:satMod val="130000"/>
                        </a:schemeClr>
                      </a:gs>
                      <a:gs pos="100000">
                        <a:schemeClr val="accent3">
                          <a:tint val="77000"/>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extLst xmlns:c15="http://schemas.microsoft.com/office/drawing/2012/chart">
                      <c:ext xmlns:c15="http://schemas.microsoft.com/office/drawing/2012/chart" uri="{02D57815-91ED-43cb-92C2-25804820EDAC}">
                        <c15:formulaRef>
                          <c15:sqref>'[Copy of Copy of Copy of Copy of 2yr CLC Discharge data CHANGED final!.xlsx]SS REHAB (2)'!$K$2:$K$35</c15:sqref>
                        </c15:formulaRef>
                      </c:ext>
                    </c:extLst>
                    <c:numCache>
                      <c:formatCode>General</c:formatCode>
                      <c:ptCount val="3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31</c:v>
                      </c:pt>
                      <c:pt idx="25">
                        <c:v>32</c:v>
                      </c:pt>
                      <c:pt idx="26">
                        <c:v>33</c:v>
                      </c:pt>
                      <c:pt idx="27">
                        <c:v>34</c:v>
                      </c:pt>
                      <c:pt idx="28">
                        <c:v>35</c:v>
                      </c:pt>
                      <c:pt idx="29">
                        <c:v>36</c:v>
                      </c:pt>
                      <c:pt idx="30">
                        <c:v>37</c:v>
                      </c:pt>
                      <c:pt idx="31">
                        <c:v>38</c:v>
                      </c:pt>
                      <c:pt idx="32">
                        <c:v>39</c:v>
                      </c:pt>
                      <c:pt idx="33">
                        <c:v>40</c:v>
                      </c:pt>
                    </c:numCache>
                  </c:numRef>
                </c:cat>
                <c:val>
                  <c:numRef>
                    <c:extLst xmlns:c15="http://schemas.microsoft.com/office/drawing/2012/chart">
                      <c:ext xmlns:c15="http://schemas.microsoft.com/office/drawing/2012/chart" uri="{02D57815-91ED-43cb-92C2-25804820EDAC}">
                        <c15:formulaRef>
                          <c15:sqref>'[Copy of Copy of Copy of Copy of 2yr CLC Discharge data CHANGED final!.xlsx]SS REHAB (2)'!$L$2:$L$35</c15:sqref>
                        </c15:formulaRef>
                      </c:ext>
                    </c:extLst>
                    <c:numCache>
                      <c:formatCode>_("$"* #,##0_);_("$"* \(#,##0\);_("$"* "-"??_);_(@_)</c:formatCode>
                      <c:ptCount val="34"/>
                      <c:pt idx="0">
                        <c:v>35388.5</c:v>
                      </c:pt>
                      <c:pt idx="1">
                        <c:v>35388.5</c:v>
                      </c:pt>
                      <c:pt idx="2">
                        <c:v>35388.5</c:v>
                      </c:pt>
                      <c:pt idx="3">
                        <c:v>35388.5</c:v>
                      </c:pt>
                      <c:pt idx="4">
                        <c:v>35388.5</c:v>
                      </c:pt>
                      <c:pt idx="5">
                        <c:v>35388.5</c:v>
                      </c:pt>
                      <c:pt idx="6">
                        <c:v>35388.5</c:v>
                      </c:pt>
                      <c:pt idx="7">
                        <c:v>35388.5</c:v>
                      </c:pt>
                      <c:pt idx="8">
                        <c:v>35388.5</c:v>
                      </c:pt>
                      <c:pt idx="9">
                        <c:v>35388.5</c:v>
                      </c:pt>
                      <c:pt idx="10">
                        <c:v>35388.5</c:v>
                      </c:pt>
                      <c:pt idx="11">
                        <c:v>35388.5</c:v>
                      </c:pt>
                      <c:pt idx="12">
                        <c:v>35388.5</c:v>
                      </c:pt>
                      <c:pt idx="13">
                        <c:v>35388.5</c:v>
                      </c:pt>
                      <c:pt idx="14">
                        <c:v>35388.5</c:v>
                      </c:pt>
                      <c:pt idx="15">
                        <c:v>35388.5</c:v>
                      </c:pt>
                      <c:pt idx="16">
                        <c:v>35388.5</c:v>
                      </c:pt>
                      <c:pt idx="17">
                        <c:v>35388.5</c:v>
                      </c:pt>
                      <c:pt idx="18">
                        <c:v>35388.5</c:v>
                      </c:pt>
                      <c:pt idx="19">
                        <c:v>35388.5</c:v>
                      </c:pt>
                      <c:pt idx="20">
                        <c:v>35388.5</c:v>
                      </c:pt>
                      <c:pt idx="21">
                        <c:v>73890</c:v>
                      </c:pt>
                      <c:pt idx="22">
                        <c:v>73890</c:v>
                      </c:pt>
                      <c:pt idx="23">
                        <c:v>73890</c:v>
                      </c:pt>
                      <c:pt idx="24">
                        <c:v>73890</c:v>
                      </c:pt>
                      <c:pt idx="25">
                        <c:v>73890</c:v>
                      </c:pt>
                      <c:pt idx="26">
                        <c:v>73890</c:v>
                      </c:pt>
                      <c:pt idx="27">
                        <c:v>73890</c:v>
                      </c:pt>
                      <c:pt idx="28">
                        <c:v>73890</c:v>
                      </c:pt>
                      <c:pt idx="29">
                        <c:v>73890</c:v>
                      </c:pt>
                      <c:pt idx="30">
                        <c:v>73890</c:v>
                      </c:pt>
                      <c:pt idx="31">
                        <c:v>73890</c:v>
                      </c:pt>
                      <c:pt idx="32">
                        <c:v>73890</c:v>
                      </c:pt>
                      <c:pt idx="33">
                        <c:v>73890</c:v>
                      </c:pt>
                    </c:numCache>
                  </c:numRef>
                </c:val>
                <c:extLst xmlns:c15="http://schemas.microsoft.com/office/drawing/2012/chart">
                  <c:ext xmlns:c16="http://schemas.microsoft.com/office/drawing/2014/chart" uri="{C3380CC4-5D6E-409C-BE32-E72D297353CC}">
                    <c16:uniqueId val="{00000002-014E-459C-9604-EBFCC36B070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'[Copy of Copy of Copy of Copy of 2yr CLC Discharge data CHANGED final!.xlsx]SS REHAB (2)'!$M$1</c15:sqref>
                        </c15:formulaRef>
                      </c:ext>
                    </c:extLst>
                    <c:strCache>
                      <c:ptCount val="1"/>
                      <c:pt idx="0">
                        <c:v>Estimate Cost ($2,198X days)</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extLst xmlns:c15="http://schemas.microsoft.com/office/drawing/2012/chart">
                      <c:ext xmlns:c15="http://schemas.microsoft.com/office/drawing/2012/chart" uri="{02D57815-91ED-43cb-92C2-25804820EDAC}">
                        <c15:formulaRef>
                          <c15:sqref>'[Copy of Copy of Copy of Copy of 2yr CLC Discharge data CHANGED final!.xlsx]SS REHAB (2)'!$K$2:$K$35</c15:sqref>
                        </c15:formulaRef>
                      </c:ext>
                    </c:extLst>
                    <c:numCache>
                      <c:formatCode>General</c:formatCode>
                      <c:ptCount val="3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31</c:v>
                      </c:pt>
                      <c:pt idx="25">
                        <c:v>32</c:v>
                      </c:pt>
                      <c:pt idx="26">
                        <c:v>33</c:v>
                      </c:pt>
                      <c:pt idx="27">
                        <c:v>34</c:v>
                      </c:pt>
                      <c:pt idx="28">
                        <c:v>35</c:v>
                      </c:pt>
                      <c:pt idx="29">
                        <c:v>36</c:v>
                      </c:pt>
                      <c:pt idx="30">
                        <c:v>37</c:v>
                      </c:pt>
                      <c:pt idx="31">
                        <c:v>38</c:v>
                      </c:pt>
                      <c:pt idx="32">
                        <c:v>39</c:v>
                      </c:pt>
                      <c:pt idx="33">
                        <c:v>40</c:v>
                      </c:pt>
                    </c:numCache>
                  </c:numRef>
                </c:cat>
                <c:val>
                  <c:numRef>
                    <c:extLst xmlns:c15="http://schemas.microsoft.com/office/drawing/2012/chart">
                      <c:ext xmlns:c15="http://schemas.microsoft.com/office/drawing/2012/chart" uri="{02D57815-91ED-43cb-92C2-25804820EDAC}">
                        <c15:formulaRef>
                          <c15:sqref>'[Copy of Copy of Copy of Copy of 2yr CLC Discharge data CHANGED final!.xlsx]SS REHAB (2)'!$M$2:$M$35</c15:sqref>
                        </c15:formulaRef>
                      </c:ext>
                    </c:extLst>
                    <c:numCache>
                      <c:formatCode>General</c:formatCode>
                      <c:ptCount val="34"/>
                      <c:pt idx="0">
                        <c:v>15386</c:v>
                      </c:pt>
                      <c:pt idx="1">
                        <c:v>17584</c:v>
                      </c:pt>
                      <c:pt idx="2">
                        <c:v>19782</c:v>
                      </c:pt>
                      <c:pt idx="3">
                        <c:v>21980</c:v>
                      </c:pt>
                      <c:pt idx="4">
                        <c:v>24178</c:v>
                      </c:pt>
                      <c:pt idx="5">
                        <c:v>26376</c:v>
                      </c:pt>
                      <c:pt idx="6">
                        <c:v>28574</c:v>
                      </c:pt>
                      <c:pt idx="7">
                        <c:v>30772</c:v>
                      </c:pt>
                      <c:pt idx="8">
                        <c:v>32970</c:v>
                      </c:pt>
                      <c:pt idx="9">
                        <c:v>35168</c:v>
                      </c:pt>
                      <c:pt idx="10">
                        <c:v>37366</c:v>
                      </c:pt>
                      <c:pt idx="11">
                        <c:v>39564</c:v>
                      </c:pt>
                      <c:pt idx="12">
                        <c:v>41762</c:v>
                      </c:pt>
                      <c:pt idx="13">
                        <c:v>43960</c:v>
                      </c:pt>
                      <c:pt idx="14">
                        <c:v>46158</c:v>
                      </c:pt>
                      <c:pt idx="15">
                        <c:v>48356</c:v>
                      </c:pt>
                      <c:pt idx="16">
                        <c:v>50554</c:v>
                      </c:pt>
                      <c:pt idx="17">
                        <c:v>52752</c:v>
                      </c:pt>
                      <c:pt idx="18">
                        <c:v>54950</c:v>
                      </c:pt>
                      <c:pt idx="19">
                        <c:v>57148</c:v>
                      </c:pt>
                      <c:pt idx="20">
                        <c:v>59346</c:v>
                      </c:pt>
                      <c:pt idx="21">
                        <c:v>61544</c:v>
                      </c:pt>
                      <c:pt idx="22">
                        <c:v>63742</c:v>
                      </c:pt>
                      <c:pt idx="23">
                        <c:v>65940</c:v>
                      </c:pt>
                      <c:pt idx="24">
                        <c:v>68138</c:v>
                      </c:pt>
                      <c:pt idx="25">
                        <c:v>70336</c:v>
                      </c:pt>
                      <c:pt idx="26">
                        <c:v>72534</c:v>
                      </c:pt>
                      <c:pt idx="27">
                        <c:v>74732</c:v>
                      </c:pt>
                      <c:pt idx="28">
                        <c:v>76930</c:v>
                      </c:pt>
                      <c:pt idx="29">
                        <c:v>79128</c:v>
                      </c:pt>
                      <c:pt idx="30">
                        <c:v>81326</c:v>
                      </c:pt>
                      <c:pt idx="31">
                        <c:v>83524</c:v>
                      </c:pt>
                      <c:pt idx="32">
                        <c:v>85722</c:v>
                      </c:pt>
                      <c:pt idx="33">
                        <c:v>87920</c:v>
                      </c:pt>
                    </c:numCache>
                  </c:numRef>
                </c:val>
                <c:extLst xmlns:c15="http://schemas.microsoft.com/office/drawing/2012/chart">
                  <c:ext xmlns:c16="http://schemas.microsoft.com/office/drawing/2014/chart" uri="{C3380CC4-5D6E-409C-BE32-E72D297353CC}">
                    <c16:uniqueId val="{00000003-014E-459C-9604-EBFCC36B070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'SS REHAB (2)'!#REF!</c15:sqref>
                        </c15:formulaRef>
                      </c:ext>
                    </c:extLst>
                    <c:strCache>
                      <c:ptCount val="1"/>
                      <c:pt idx="0">
                        <c:v>#REF!</c:v>
                      </c:pt>
                    </c:strCache>
                  </c:strRef>
                </c:tx>
                <c:spPr>
                  <a:gradFill rotWithShape="1">
                    <a:gsLst>
                      <a:gs pos="0">
                        <a:schemeClr val="accent3">
                          <a:shade val="53000"/>
                          <a:shade val="51000"/>
                          <a:satMod val="130000"/>
                        </a:schemeClr>
                      </a:gs>
                      <a:gs pos="80000">
                        <a:schemeClr val="accent3">
                          <a:shade val="53000"/>
                          <a:shade val="93000"/>
                          <a:satMod val="130000"/>
                        </a:schemeClr>
                      </a:gs>
                      <a:gs pos="100000">
                        <a:schemeClr val="accent3">
                          <a:shade val="53000"/>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extLst xmlns:c15="http://schemas.microsoft.com/office/drawing/2012/chart">
                      <c:ext xmlns:c15="http://schemas.microsoft.com/office/drawing/2012/chart" uri="{02D57815-91ED-43cb-92C2-25804820EDAC}">
                        <c15:formulaRef>
                          <c15:sqref>'[Copy of Copy of Copy of Copy of 2yr CLC Discharge data CHANGED final!.xlsx]SS REHAB (2)'!$K$2:$K$35</c15:sqref>
                        </c15:formulaRef>
                      </c:ext>
                    </c:extLst>
                    <c:numCache>
                      <c:formatCode>General</c:formatCode>
                      <c:ptCount val="34"/>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31</c:v>
                      </c:pt>
                      <c:pt idx="25">
                        <c:v>32</c:v>
                      </c:pt>
                      <c:pt idx="26">
                        <c:v>33</c:v>
                      </c:pt>
                      <c:pt idx="27">
                        <c:v>34</c:v>
                      </c:pt>
                      <c:pt idx="28">
                        <c:v>35</c:v>
                      </c:pt>
                      <c:pt idx="29">
                        <c:v>36</c:v>
                      </c:pt>
                      <c:pt idx="30">
                        <c:v>37</c:v>
                      </c:pt>
                      <c:pt idx="31">
                        <c:v>38</c:v>
                      </c:pt>
                      <c:pt idx="32">
                        <c:v>39</c:v>
                      </c:pt>
                      <c:pt idx="33">
                        <c:v>40</c:v>
                      </c:pt>
                    </c:numCache>
                  </c:numRef>
                </c:cat>
                <c:val>
                  <c:numLit>
                    <c:formatCode>General</c:formatCode>
                    <c:ptCount val="1"/>
                    <c:pt idx="0">
                      <c:v>1</c:v>
                    </c:pt>
                  </c:numLit>
                </c:val>
                <c:extLst xmlns:c15="http://schemas.microsoft.com/office/drawing/2012/chart">
                  <c:ext xmlns:c16="http://schemas.microsoft.com/office/drawing/2014/chart" uri="{C3380CC4-5D6E-409C-BE32-E72D297353CC}">
                    <c16:uniqueId val="{00000004-014E-459C-9604-EBFCC36B070B}"/>
                  </c:ext>
                </c:extLst>
              </c15:ser>
            </c15:filteredBarSeries>
          </c:ext>
        </c:extLst>
      </c:barChart>
      <c:catAx>
        <c:axId val="688889288"/>
        <c:scaling>
          <c:orientation val="minMax"/>
        </c:scaling>
        <c:delete val="0"/>
        <c:axPos val="b"/>
        <c:numFmt formatCode="General" sourceLinked="1"/>
        <c:majorTickMark val="none"/>
        <c:minorTickMark val="none"/>
        <c:tickLblPos val="nextTo"/>
        <c:spPr>
          <a:solidFill>
            <a:schemeClr val="bg1">
              <a:lumMod val="95000"/>
            </a:schemeClr>
          </a:solid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282876"/>
                </a:solidFill>
                <a:latin typeface="Arial" panose="020B0604020202020204" pitchFamily="34" charset="0"/>
                <a:ea typeface="+mn-ea"/>
                <a:cs typeface="Arial" panose="020B0604020202020204" pitchFamily="34" charset="0"/>
              </a:defRPr>
            </a:pPr>
            <a:endParaRPr lang="en-US"/>
          </a:p>
        </c:txPr>
        <c:crossAx val="688891256"/>
        <c:crosses val="autoZero"/>
        <c:auto val="1"/>
        <c:lblAlgn val="ctr"/>
        <c:lblOffset val="100"/>
        <c:noMultiLvlLbl val="0"/>
      </c:catAx>
      <c:valAx>
        <c:axId val="688891256"/>
        <c:scaling>
          <c:orientation val="minMax"/>
          <c:min val="-25000"/>
        </c:scaling>
        <c:delete val="0"/>
        <c:axPos val="l"/>
        <c:majorGridlines>
          <c:spPr>
            <a:ln w="9525" cap="flat" cmpd="sng" algn="ctr">
              <a:solidFill>
                <a:schemeClr val="tx2">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688889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A8F251-4D0A-4921-9C23-990D2A6D3D6F}"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US"/>
        </a:p>
      </dgm:t>
    </dgm:pt>
    <dgm:pt modelId="{C39888B1-38B9-45A2-820B-53ED2C38EDD5}">
      <dgm:prSet/>
      <dgm:spPr/>
      <dgm:t>
        <a:bodyPr/>
        <a:lstStyle/>
        <a:p>
          <a:r>
            <a:rPr lang="en-US" dirty="0">
              <a:effectLst>
                <a:outerShdw blurRad="38100" dist="38100" dir="2700000" algn="tl">
                  <a:srgbClr val="000000">
                    <a:alpha val="43137"/>
                  </a:srgbClr>
                </a:outerShdw>
              </a:effectLst>
            </a:rPr>
            <a:t>Social Placement</a:t>
          </a:r>
        </a:p>
      </dgm:t>
    </dgm:pt>
    <dgm:pt modelId="{57BF48F2-C466-46B5-9A8D-971D07503F2E}" type="parTrans" cxnId="{C2BB117D-DC85-4FB8-BE43-44932A728CCA}">
      <dgm:prSet/>
      <dgm:spPr/>
      <dgm:t>
        <a:bodyPr/>
        <a:lstStyle/>
        <a:p>
          <a:endParaRPr lang="en-US"/>
        </a:p>
      </dgm:t>
    </dgm:pt>
    <dgm:pt modelId="{E4CA72B3-29A0-4434-9B06-46EDC6F4F81A}" type="sibTrans" cxnId="{C2BB117D-DC85-4FB8-BE43-44932A728CCA}">
      <dgm:prSet/>
      <dgm:spPr/>
      <dgm:t>
        <a:bodyPr/>
        <a:lstStyle/>
        <a:p>
          <a:endParaRPr lang="en-US"/>
        </a:p>
      </dgm:t>
    </dgm:pt>
    <dgm:pt modelId="{723FB8D2-580E-4CA9-8AFB-57102C235EDC}">
      <dgm:prSet/>
      <dgm:spPr/>
      <dgm:t>
        <a:bodyPr/>
        <a:lstStyle/>
        <a:p>
          <a:r>
            <a:rPr lang="en-US" dirty="0"/>
            <a:t>Central Texas Veterans Health Care System has a high number of Veterans in the CLC that qualify as continuing care social placements not meeting CLC admission criteria.</a:t>
          </a:r>
        </a:p>
      </dgm:t>
    </dgm:pt>
    <dgm:pt modelId="{096A9EF7-1D7A-428F-A4E5-67DAFA448F8C}" type="parTrans" cxnId="{B4FE524E-53B3-49FE-8157-C1B38410C082}">
      <dgm:prSet/>
      <dgm:spPr/>
      <dgm:t>
        <a:bodyPr/>
        <a:lstStyle/>
        <a:p>
          <a:endParaRPr lang="en-US"/>
        </a:p>
      </dgm:t>
    </dgm:pt>
    <dgm:pt modelId="{72CF92D7-EC4A-4B95-A3F1-2408813F09F3}" type="sibTrans" cxnId="{B4FE524E-53B3-49FE-8157-C1B38410C082}">
      <dgm:prSet/>
      <dgm:spPr/>
      <dgm:t>
        <a:bodyPr/>
        <a:lstStyle/>
        <a:p>
          <a:endParaRPr lang="en-US"/>
        </a:p>
      </dgm:t>
    </dgm:pt>
    <dgm:pt modelId="{7E9F1BC5-6932-4EF0-8655-9ACE83075485}">
      <dgm:prSet/>
      <dgm:spPr/>
      <dgm:t>
        <a:bodyPr/>
        <a:lstStyle/>
        <a:p>
          <a:r>
            <a:rPr lang="en-US" dirty="0">
              <a:effectLst>
                <a:outerShdw blurRad="38100" dist="38100" dir="2700000" algn="tl">
                  <a:srgbClr val="000000">
                    <a:alpha val="43137"/>
                  </a:srgbClr>
                </a:outerShdw>
              </a:effectLst>
            </a:rPr>
            <a:t>Length of Stay/ Bed Utilization</a:t>
          </a:r>
        </a:p>
      </dgm:t>
    </dgm:pt>
    <dgm:pt modelId="{0FE37C6F-8B47-4169-B70C-0677FC5557B1}" type="parTrans" cxnId="{636A5433-6358-46F4-B64C-D0B7C50EC428}">
      <dgm:prSet/>
      <dgm:spPr/>
      <dgm:t>
        <a:bodyPr/>
        <a:lstStyle/>
        <a:p>
          <a:endParaRPr lang="en-US"/>
        </a:p>
      </dgm:t>
    </dgm:pt>
    <dgm:pt modelId="{90A0BC3C-C059-4041-B843-91968FE9E1E8}" type="sibTrans" cxnId="{636A5433-6358-46F4-B64C-D0B7C50EC428}">
      <dgm:prSet/>
      <dgm:spPr/>
      <dgm:t>
        <a:bodyPr/>
        <a:lstStyle/>
        <a:p>
          <a:endParaRPr lang="en-US"/>
        </a:p>
      </dgm:t>
    </dgm:pt>
    <dgm:pt modelId="{48F307C9-08C4-46D6-AF93-C02338E74EF7}">
      <dgm:prSet/>
      <dgm:spPr/>
      <dgm:t>
        <a:bodyPr/>
        <a:lstStyle/>
        <a:p>
          <a:r>
            <a:rPr lang="en-US" dirty="0"/>
            <a:t>Admission inefficiencies lead to social admissions and placements to the Community Living Center (CLC) increasing the Length of Stay (LOS) to both the hospital and CLC and missed patient care opportunities.</a:t>
          </a:r>
        </a:p>
      </dgm:t>
    </dgm:pt>
    <dgm:pt modelId="{9F3CAB2D-F1CE-4106-B85B-66571506F29B}" type="parTrans" cxnId="{06643AFE-62B5-4535-8BE7-1E23E6001A9E}">
      <dgm:prSet/>
      <dgm:spPr/>
      <dgm:t>
        <a:bodyPr/>
        <a:lstStyle/>
        <a:p>
          <a:endParaRPr lang="en-US"/>
        </a:p>
      </dgm:t>
    </dgm:pt>
    <dgm:pt modelId="{037FBCDA-4DA2-4B1B-B06E-06D0B0EBC104}" type="sibTrans" cxnId="{06643AFE-62B5-4535-8BE7-1E23E6001A9E}">
      <dgm:prSet/>
      <dgm:spPr/>
      <dgm:t>
        <a:bodyPr/>
        <a:lstStyle/>
        <a:p>
          <a:endParaRPr lang="en-US"/>
        </a:p>
      </dgm:t>
    </dgm:pt>
    <dgm:pt modelId="{AD7B6799-4E02-4A6F-8C3D-2E13C3DAF530}">
      <dgm:prSet/>
      <dgm:spPr/>
      <dgm:t>
        <a:bodyPr/>
        <a:lstStyle/>
        <a:p>
          <a:r>
            <a:rPr lang="en-US" dirty="0">
              <a:effectLst>
                <a:outerShdw blurRad="38100" dist="38100" dir="2700000" algn="tl">
                  <a:srgbClr val="000000">
                    <a:alpha val="43137"/>
                  </a:srgbClr>
                </a:outerShdw>
              </a:effectLst>
            </a:rPr>
            <a:t>VERA Disbursements</a:t>
          </a:r>
        </a:p>
      </dgm:t>
    </dgm:pt>
    <dgm:pt modelId="{F38353C2-66B1-4083-B143-5AE4E590A533}" type="parTrans" cxnId="{39827573-1EC7-4CB9-B95A-E692F0278245}">
      <dgm:prSet/>
      <dgm:spPr/>
      <dgm:t>
        <a:bodyPr/>
        <a:lstStyle/>
        <a:p>
          <a:endParaRPr lang="en-US"/>
        </a:p>
      </dgm:t>
    </dgm:pt>
    <dgm:pt modelId="{449D1C43-771E-48AA-8037-9AAAF36E8833}" type="sibTrans" cxnId="{39827573-1EC7-4CB9-B95A-E692F0278245}">
      <dgm:prSet/>
      <dgm:spPr/>
      <dgm:t>
        <a:bodyPr/>
        <a:lstStyle/>
        <a:p>
          <a:endParaRPr lang="en-US"/>
        </a:p>
      </dgm:t>
    </dgm:pt>
    <dgm:pt modelId="{1F2B7458-3830-4571-9151-801C4D6ACEAC}">
      <dgm:prSet/>
      <dgm:spPr/>
      <dgm:t>
        <a:bodyPr/>
        <a:lstStyle/>
        <a:p>
          <a:r>
            <a:rPr lang="en-US" dirty="0"/>
            <a:t>Admission inefficiencies reduce access to beds, continued care and follow-up resulting in reduced Veterans Equitable Resource Allocation (VERA) disbursements</a:t>
          </a:r>
        </a:p>
      </dgm:t>
    </dgm:pt>
    <dgm:pt modelId="{99747783-C95E-4D32-9BB5-B6A609D3D296}" type="parTrans" cxnId="{5A8134D0-EA84-4377-9D48-83875DB314A6}">
      <dgm:prSet/>
      <dgm:spPr/>
      <dgm:t>
        <a:bodyPr/>
        <a:lstStyle/>
        <a:p>
          <a:endParaRPr lang="en-US"/>
        </a:p>
      </dgm:t>
    </dgm:pt>
    <dgm:pt modelId="{F1B07C76-5318-476A-AB50-82EA31D66740}" type="sibTrans" cxnId="{5A8134D0-EA84-4377-9D48-83875DB314A6}">
      <dgm:prSet/>
      <dgm:spPr/>
      <dgm:t>
        <a:bodyPr/>
        <a:lstStyle/>
        <a:p>
          <a:endParaRPr lang="en-US"/>
        </a:p>
      </dgm:t>
    </dgm:pt>
    <dgm:pt modelId="{DD147EDD-3836-4B48-810C-454EDCC5D458}" type="pres">
      <dgm:prSet presAssocID="{DAA8F251-4D0A-4921-9C23-990D2A6D3D6F}" presName="Name0" presStyleCnt="0">
        <dgm:presLayoutVars>
          <dgm:dir/>
          <dgm:animLvl val="lvl"/>
          <dgm:resizeHandles val="exact"/>
        </dgm:presLayoutVars>
      </dgm:prSet>
      <dgm:spPr/>
    </dgm:pt>
    <dgm:pt modelId="{DFDAE14E-289F-45C3-9969-60EE2A05807D}" type="pres">
      <dgm:prSet presAssocID="{C39888B1-38B9-45A2-820B-53ED2C38EDD5}" presName="linNode" presStyleCnt="0"/>
      <dgm:spPr/>
    </dgm:pt>
    <dgm:pt modelId="{25E52BC9-F6A0-45B3-ACA1-51643B01326B}" type="pres">
      <dgm:prSet presAssocID="{C39888B1-38B9-45A2-820B-53ED2C38EDD5}" presName="parentText" presStyleLbl="node1" presStyleIdx="0" presStyleCnt="3" custLinFactY="100000" custLinFactNeighborX="0" custLinFactNeighborY="110152">
        <dgm:presLayoutVars>
          <dgm:chMax val="1"/>
          <dgm:bulletEnabled val="1"/>
        </dgm:presLayoutVars>
      </dgm:prSet>
      <dgm:spPr/>
    </dgm:pt>
    <dgm:pt modelId="{96D967E7-0D37-4CF9-95B1-FD0864725AB9}" type="pres">
      <dgm:prSet presAssocID="{C39888B1-38B9-45A2-820B-53ED2C38EDD5}" presName="descendantText" presStyleLbl="alignAccFollowNode1" presStyleIdx="0" presStyleCnt="3" custLinFactY="100000" custLinFactNeighborX="0" custLinFactNeighborY="156937">
        <dgm:presLayoutVars>
          <dgm:bulletEnabled val="1"/>
        </dgm:presLayoutVars>
      </dgm:prSet>
      <dgm:spPr/>
    </dgm:pt>
    <dgm:pt modelId="{9E20DB8D-4429-436B-AB59-D3683621297E}" type="pres">
      <dgm:prSet presAssocID="{E4CA72B3-29A0-4434-9B06-46EDC6F4F81A}" presName="sp" presStyleCnt="0"/>
      <dgm:spPr/>
    </dgm:pt>
    <dgm:pt modelId="{1418277F-9660-4692-9124-DBB79FB036C6}" type="pres">
      <dgm:prSet presAssocID="{7E9F1BC5-6932-4EF0-8655-9ACE83075485}" presName="linNode" presStyleCnt="0"/>
      <dgm:spPr/>
    </dgm:pt>
    <dgm:pt modelId="{38602F4D-01EF-41EF-AF5A-12039C46D58D}" type="pres">
      <dgm:prSet presAssocID="{7E9F1BC5-6932-4EF0-8655-9ACE83075485}" presName="parentText" presStyleLbl="node1" presStyleIdx="1" presStyleCnt="3" custLinFactY="-5151" custLinFactNeighborY="-100000">
        <dgm:presLayoutVars>
          <dgm:chMax val="1"/>
          <dgm:bulletEnabled val="1"/>
        </dgm:presLayoutVars>
      </dgm:prSet>
      <dgm:spPr/>
    </dgm:pt>
    <dgm:pt modelId="{682A169F-D4B8-4577-A42A-8AEC25612BF8}" type="pres">
      <dgm:prSet presAssocID="{7E9F1BC5-6932-4EF0-8655-9ACE83075485}" presName="descendantText" presStyleLbl="alignAccFollowNode1" presStyleIdx="1" presStyleCnt="3" custLinFactY="-28852" custLinFactNeighborX="0" custLinFactNeighborY="-100000">
        <dgm:presLayoutVars>
          <dgm:bulletEnabled val="1"/>
        </dgm:presLayoutVars>
      </dgm:prSet>
      <dgm:spPr/>
    </dgm:pt>
    <dgm:pt modelId="{A0D6AEF3-EDB0-4096-8970-FAC5B67CD767}" type="pres">
      <dgm:prSet presAssocID="{90A0BC3C-C059-4041-B843-91968FE9E1E8}" presName="sp" presStyleCnt="0"/>
      <dgm:spPr/>
    </dgm:pt>
    <dgm:pt modelId="{8B8C2F8F-BFE5-4B0E-A86F-930D5CAC59A0}" type="pres">
      <dgm:prSet presAssocID="{AD7B6799-4E02-4A6F-8C3D-2E13C3DAF530}" presName="linNode" presStyleCnt="0"/>
      <dgm:spPr/>
    </dgm:pt>
    <dgm:pt modelId="{664CE797-7D80-4E55-8452-4BF4C134FE9E}" type="pres">
      <dgm:prSet presAssocID="{AD7B6799-4E02-4A6F-8C3D-2E13C3DAF530}" presName="parentText" presStyleLbl="node1" presStyleIdx="2" presStyleCnt="3" custLinFactY="-4671" custLinFactNeighborY="-100000">
        <dgm:presLayoutVars>
          <dgm:chMax val="1"/>
          <dgm:bulletEnabled val="1"/>
        </dgm:presLayoutVars>
      </dgm:prSet>
      <dgm:spPr/>
    </dgm:pt>
    <dgm:pt modelId="{27CD700E-C66D-48F8-B6CF-BA1D3F8E228C}" type="pres">
      <dgm:prSet presAssocID="{AD7B6799-4E02-4A6F-8C3D-2E13C3DAF530}" presName="descendantText" presStyleLbl="alignAccFollowNode1" presStyleIdx="2" presStyleCnt="3" custLinFactY="-30558" custLinFactNeighborX="753" custLinFactNeighborY="-100000">
        <dgm:presLayoutVars>
          <dgm:bulletEnabled val="1"/>
        </dgm:presLayoutVars>
      </dgm:prSet>
      <dgm:spPr/>
    </dgm:pt>
  </dgm:ptLst>
  <dgm:cxnLst>
    <dgm:cxn modelId="{4AF69321-3FA8-4910-B368-E89746623AE8}" type="presOf" srcId="{1F2B7458-3830-4571-9151-801C4D6ACEAC}" destId="{27CD700E-C66D-48F8-B6CF-BA1D3F8E228C}" srcOrd="0" destOrd="0" presId="urn:microsoft.com/office/officeart/2005/8/layout/vList5"/>
    <dgm:cxn modelId="{636A5433-6358-46F4-B64C-D0B7C50EC428}" srcId="{DAA8F251-4D0A-4921-9C23-990D2A6D3D6F}" destId="{7E9F1BC5-6932-4EF0-8655-9ACE83075485}" srcOrd="1" destOrd="0" parTransId="{0FE37C6F-8B47-4169-B70C-0677FC5557B1}" sibTransId="{90A0BC3C-C059-4041-B843-91968FE9E1E8}"/>
    <dgm:cxn modelId="{B4FE524E-53B3-49FE-8157-C1B38410C082}" srcId="{C39888B1-38B9-45A2-820B-53ED2C38EDD5}" destId="{723FB8D2-580E-4CA9-8AFB-57102C235EDC}" srcOrd="0" destOrd="0" parTransId="{096A9EF7-1D7A-428F-A4E5-67DAFA448F8C}" sibTransId="{72CF92D7-EC4A-4B95-A3F1-2408813F09F3}"/>
    <dgm:cxn modelId="{39827573-1EC7-4CB9-B95A-E692F0278245}" srcId="{DAA8F251-4D0A-4921-9C23-990D2A6D3D6F}" destId="{AD7B6799-4E02-4A6F-8C3D-2E13C3DAF530}" srcOrd="2" destOrd="0" parTransId="{F38353C2-66B1-4083-B143-5AE4E590A533}" sibTransId="{449D1C43-771E-48AA-8037-9AAAF36E8833}"/>
    <dgm:cxn modelId="{A418C376-7931-40DF-8D87-66DE2ACB6B93}" type="presOf" srcId="{723FB8D2-580E-4CA9-8AFB-57102C235EDC}" destId="{96D967E7-0D37-4CF9-95B1-FD0864725AB9}" srcOrd="0" destOrd="0" presId="urn:microsoft.com/office/officeart/2005/8/layout/vList5"/>
    <dgm:cxn modelId="{C2BB117D-DC85-4FB8-BE43-44932A728CCA}" srcId="{DAA8F251-4D0A-4921-9C23-990D2A6D3D6F}" destId="{C39888B1-38B9-45A2-820B-53ED2C38EDD5}" srcOrd="0" destOrd="0" parTransId="{57BF48F2-C466-46B5-9A8D-971D07503F2E}" sibTransId="{E4CA72B3-29A0-4434-9B06-46EDC6F4F81A}"/>
    <dgm:cxn modelId="{F12CC882-EFB0-45C1-B502-9CD2BCA8A598}" type="presOf" srcId="{AD7B6799-4E02-4A6F-8C3D-2E13C3DAF530}" destId="{664CE797-7D80-4E55-8452-4BF4C134FE9E}" srcOrd="0" destOrd="0" presId="urn:microsoft.com/office/officeart/2005/8/layout/vList5"/>
    <dgm:cxn modelId="{D4926B8D-781D-4859-B7F8-3A9A75F8C2C2}" type="presOf" srcId="{DAA8F251-4D0A-4921-9C23-990D2A6D3D6F}" destId="{DD147EDD-3836-4B48-810C-454EDCC5D458}" srcOrd="0" destOrd="0" presId="urn:microsoft.com/office/officeart/2005/8/layout/vList5"/>
    <dgm:cxn modelId="{1D974C9C-DB7B-44B2-BFD1-99F3A9D90C7B}" type="presOf" srcId="{48F307C9-08C4-46D6-AF93-C02338E74EF7}" destId="{682A169F-D4B8-4577-A42A-8AEC25612BF8}" srcOrd="0" destOrd="0" presId="urn:microsoft.com/office/officeart/2005/8/layout/vList5"/>
    <dgm:cxn modelId="{72C883BD-7820-49A3-952E-6E90AFBD69F3}" type="presOf" srcId="{C39888B1-38B9-45A2-820B-53ED2C38EDD5}" destId="{25E52BC9-F6A0-45B3-ACA1-51643B01326B}" srcOrd="0" destOrd="0" presId="urn:microsoft.com/office/officeart/2005/8/layout/vList5"/>
    <dgm:cxn modelId="{5A8134D0-EA84-4377-9D48-83875DB314A6}" srcId="{AD7B6799-4E02-4A6F-8C3D-2E13C3DAF530}" destId="{1F2B7458-3830-4571-9151-801C4D6ACEAC}" srcOrd="0" destOrd="0" parTransId="{99747783-C95E-4D32-9BB5-B6A609D3D296}" sibTransId="{F1B07C76-5318-476A-AB50-82EA31D66740}"/>
    <dgm:cxn modelId="{60AD7FEF-9E9F-44CD-948E-47AD9BB93B97}" type="presOf" srcId="{7E9F1BC5-6932-4EF0-8655-9ACE83075485}" destId="{38602F4D-01EF-41EF-AF5A-12039C46D58D}" srcOrd="0" destOrd="0" presId="urn:microsoft.com/office/officeart/2005/8/layout/vList5"/>
    <dgm:cxn modelId="{06643AFE-62B5-4535-8BE7-1E23E6001A9E}" srcId="{7E9F1BC5-6932-4EF0-8655-9ACE83075485}" destId="{48F307C9-08C4-46D6-AF93-C02338E74EF7}" srcOrd="0" destOrd="0" parTransId="{9F3CAB2D-F1CE-4106-B85B-66571506F29B}" sibTransId="{037FBCDA-4DA2-4B1B-B06E-06D0B0EBC104}"/>
    <dgm:cxn modelId="{514358A7-8614-4C70-BD39-7E18B342102A}" type="presParOf" srcId="{DD147EDD-3836-4B48-810C-454EDCC5D458}" destId="{DFDAE14E-289F-45C3-9969-60EE2A05807D}" srcOrd="0" destOrd="0" presId="urn:microsoft.com/office/officeart/2005/8/layout/vList5"/>
    <dgm:cxn modelId="{91696BEE-8CDF-43E5-A3BA-06BAEB545AAF}" type="presParOf" srcId="{DFDAE14E-289F-45C3-9969-60EE2A05807D}" destId="{25E52BC9-F6A0-45B3-ACA1-51643B01326B}" srcOrd="0" destOrd="0" presId="urn:microsoft.com/office/officeart/2005/8/layout/vList5"/>
    <dgm:cxn modelId="{9606BCB8-1604-4D03-A154-CA6C0EBCC4A1}" type="presParOf" srcId="{DFDAE14E-289F-45C3-9969-60EE2A05807D}" destId="{96D967E7-0D37-4CF9-95B1-FD0864725AB9}" srcOrd="1" destOrd="0" presId="urn:microsoft.com/office/officeart/2005/8/layout/vList5"/>
    <dgm:cxn modelId="{366295EB-7214-4168-B7C3-07D193A24AF1}" type="presParOf" srcId="{DD147EDD-3836-4B48-810C-454EDCC5D458}" destId="{9E20DB8D-4429-436B-AB59-D3683621297E}" srcOrd="1" destOrd="0" presId="urn:microsoft.com/office/officeart/2005/8/layout/vList5"/>
    <dgm:cxn modelId="{F57C87AC-5062-4CF6-9F37-504445B37EA3}" type="presParOf" srcId="{DD147EDD-3836-4B48-810C-454EDCC5D458}" destId="{1418277F-9660-4692-9124-DBB79FB036C6}" srcOrd="2" destOrd="0" presId="urn:microsoft.com/office/officeart/2005/8/layout/vList5"/>
    <dgm:cxn modelId="{15F16BE2-D186-4A5F-9FD3-5A829F1890E4}" type="presParOf" srcId="{1418277F-9660-4692-9124-DBB79FB036C6}" destId="{38602F4D-01EF-41EF-AF5A-12039C46D58D}" srcOrd="0" destOrd="0" presId="urn:microsoft.com/office/officeart/2005/8/layout/vList5"/>
    <dgm:cxn modelId="{DD88E950-56C1-4F5E-A94C-1B5F004D58D3}" type="presParOf" srcId="{1418277F-9660-4692-9124-DBB79FB036C6}" destId="{682A169F-D4B8-4577-A42A-8AEC25612BF8}" srcOrd="1" destOrd="0" presId="urn:microsoft.com/office/officeart/2005/8/layout/vList5"/>
    <dgm:cxn modelId="{6A19E599-EA41-4C2C-8213-EA4C664D997C}" type="presParOf" srcId="{DD147EDD-3836-4B48-810C-454EDCC5D458}" destId="{A0D6AEF3-EDB0-4096-8970-FAC5B67CD767}" srcOrd="3" destOrd="0" presId="urn:microsoft.com/office/officeart/2005/8/layout/vList5"/>
    <dgm:cxn modelId="{D19B54F1-58C5-4FB9-A2BE-9D66CF20F186}" type="presParOf" srcId="{DD147EDD-3836-4B48-810C-454EDCC5D458}" destId="{8B8C2F8F-BFE5-4B0E-A86F-930D5CAC59A0}" srcOrd="4" destOrd="0" presId="urn:microsoft.com/office/officeart/2005/8/layout/vList5"/>
    <dgm:cxn modelId="{BB459FA2-7623-40F1-ABDE-31A05205B25F}" type="presParOf" srcId="{8B8C2F8F-BFE5-4B0E-A86F-930D5CAC59A0}" destId="{664CE797-7D80-4E55-8452-4BF4C134FE9E}" srcOrd="0" destOrd="0" presId="urn:microsoft.com/office/officeart/2005/8/layout/vList5"/>
    <dgm:cxn modelId="{F6C3120D-29C8-49D7-ACBD-656B22F6A35B}" type="presParOf" srcId="{8B8C2F8F-BFE5-4B0E-A86F-930D5CAC59A0}" destId="{27CD700E-C66D-48F8-B6CF-BA1D3F8E228C}"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238282-5BA2-48D3-9603-9A2CE0CB9F52}"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ABC3F31E-CB9F-431F-87C0-E39C71FCD906}">
      <dgm:prSet phldrT="[Text]" custT="1"/>
      <dgm:spPr/>
      <dgm:t>
        <a:bodyPr/>
        <a:lstStyle/>
        <a:p>
          <a:r>
            <a:rPr lang="en-US" sz="2000" dirty="0"/>
            <a:t>Establish neighborhood specialties and scope for each treating condition for improved access and Quality of Care. </a:t>
          </a:r>
        </a:p>
      </dgm:t>
    </dgm:pt>
    <dgm:pt modelId="{A7B25A7A-6304-4E4A-9E76-0AC90D1AF7DE}" type="parTrans" cxnId="{44E6B56D-214B-4087-98CE-CB6C08C2D6FA}">
      <dgm:prSet/>
      <dgm:spPr/>
      <dgm:t>
        <a:bodyPr/>
        <a:lstStyle/>
        <a:p>
          <a:endParaRPr lang="en-US"/>
        </a:p>
      </dgm:t>
    </dgm:pt>
    <dgm:pt modelId="{52F838DB-6763-4584-B1BE-C5D1EF227697}" type="sibTrans" cxnId="{44E6B56D-214B-4087-98CE-CB6C08C2D6FA}">
      <dgm:prSet/>
      <dgm:spPr/>
      <dgm:t>
        <a:bodyPr/>
        <a:lstStyle/>
        <a:p>
          <a:endParaRPr lang="en-US"/>
        </a:p>
      </dgm:t>
    </dgm:pt>
    <dgm:pt modelId="{ED34A77F-9555-4110-BC41-546D134744AA}">
      <dgm:prSet phldrT="[Text]" custT="1"/>
      <dgm:spPr/>
      <dgm:t>
        <a:bodyPr/>
        <a:lstStyle/>
        <a:p>
          <a:r>
            <a:rPr lang="en-US" sz="2400" dirty="0"/>
            <a:t>VA Strategic Goal 4: </a:t>
          </a:r>
        </a:p>
        <a:p>
          <a:r>
            <a:rPr lang="en-US" sz="2400" dirty="0">
              <a:solidFill>
                <a:srgbClr val="FFC000"/>
              </a:solidFill>
            </a:rPr>
            <a:t>Modernize Systems </a:t>
          </a:r>
          <a:endParaRPr lang="en-US" sz="2000" dirty="0">
            <a:solidFill>
              <a:srgbClr val="FFC000"/>
            </a:solidFill>
          </a:endParaRPr>
        </a:p>
      </dgm:t>
    </dgm:pt>
    <dgm:pt modelId="{3EF449D0-B875-46A9-B72F-0F7849A45E55}" type="parTrans" cxnId="{A6367A7D-85E5-4A6A-AA85-48D6E0F28939}">
      <dgm:prSet/>
      <dgm:spPr/>
      <dgm:t>
        <a:bodyPr/>
        <a:lstStyle/>
        <a:p>
          <a:endParaRPr lang="en-US"/>
        </a:p>
      </dgm:t>
    </dgm:pt>
    <dgm:pt modelId="{5A9CA280-A328-4EF4-89D8-4D793E94CBA1}" type="sibTrans" cxnId="{A6367A7D-85E5-4A6A-AA85-48D6E0F28939}">
      <dgm:prSet/>
      <dgm:spPr/>
      <dgm:t>
        <a:bodyPr/>
        <a:lstStyle/>
        <a:p>
          <a:endParaRPr lang="en-US"/>
        </a:p>
      </dgm:t>
    </dgm:pt>
    <dgm:pt modelId="{5EBD22EF-AD9E-4298-B09D-C120B6EA953E}">
      <dgm:prSet custT="1"/>
      <dgm:spPr/>
      <dgm:t>
        <a:bodyPr/>
        <a:lstStyle/>
        <a:p>
          <a:r>
            <a:rPr lang="en-US" sz="2000" dirty="0"/>
            <a:t>Provide educational intervention for process improvement leading to better Veteran care, access to greater Veterans Equitable Resource Allocation (VERA) disbursement.</a:t>
          </a:r>
        </a:p>
      </dgm:t>
    </dgm:pt>
    <dgm:pt modelId="{44C6F261-E269-43FE-BBE7-2C903ACDF39F}" type="parTrans" cxnId="{40AC6EB5-96A1-4CCB-8F6C-883668C103C6}">
      <dgm:prSet/>
      <dgm:spPr/>
      <dgm:t>
        <a:bodyPr/>
        <a:lstStyle/>
        <a:p>
          <a:endParaRPr lang="en-US"/>
        </a:p>
      </dgm:t>
    </dgm:pt>
    <dgm:pt modelId="{0A730CD3-667D-4AD6-8DB0-0DD754AFDD85}" type="sibTrans" cxnId="{40AC6EB5-96A1-4CCB-8F6C-883668C103C6}">
      <dgm:prSet/>
      <dgm:spPr/>
      <dgm:t>
        <a:bodyPr/>
        <a:lstStyle/>
        <a:p>
          <a:endParaRPr lang="en-US"/>
        </a:p>
      </dgm:t>
    </dgm:pt>
    <dgm:pt modelId="{01E8CBC5-AEC1-4CD6-B39A-251736A99E7E}">
      <dgm:prSet custT="1"/>
      <dgm:spPr/>
      <dgm:t>
        <a:bodyPr/>
        <a:lstStyle/>
        <a:p>
          <a:r>
            <a:rPr lang="it-IT" sz="2400" dirty="0"/>
            <a:t>VA Secretary Priority 4: </a:t>
          </a:r>
        </a:p>
        <a:p>
          <a:r>
            <a:rPr lang="it-IT" sz="2400" dirty="0">
              <a:solidFill>
                <a:srgbClr val="FFC000"/>
              </a:solidFill>
            </a:rPr>
            <a:t>Infrastructure Improvements </a:t>
          </a:r>
        </a:p>
      </dgm:t>
    </dgm:pt>
    <dgm:pt modelId="{BF85BBED-7A6E-4C31-AF0C-B3F76C8EF4B0}" type="parTrans" cxnId="{01FC2824-F99F-4112-A145-7C366DFC1C50}">
      <dgm:prSet/>
      <dgm:spPr/>
      <dgm:t>
        <a:bodyPr/>
        <a:lstStyle/>
        <a:p>
          <a:endParaRPr lang="en-US"/>
        </a:p>
      </dgm:t>
    </dgm:pt>
    <dgm:pt modelId="{24F6B5B0-4AF5-4740-A75E-C30F06BAA1D9}" type="sibTrans" cxnId="{01FC2824-F99F-4112-A145-7C366DFC1C50}">
      <dgm:prSet/>
      <dgm:spPr/>
      <dgm:t>
        <a:bodyPr/>
        <a:lstStyle/>
        <a:p>
          <a:endParaRPr lang="en-US"/>
        </a:p>
      </dgm:t>
    </dgm:pt>
    <dgm:pt modelId="{3611DAD2-7026-4ADF-A822-DCD0FC3C19BA}">
      <dgm:prSet custT="1"/>
      <dgm:spPr/>
      <dgm:t>
        <a:bodyPr/>
        <a:lstStyle/>
        <a:p>
          <a:r>
            <a:rPr lang="en-US" sz="2000" dirty="0"/>
            <a:t>Develop process to review all admission &amp; discharges to ensure that all admissions and discharges meet new defined criteria reducing ineligible admissions, length of stay (LOS) and wait times for beds.</a:t>
          </a:r>
        </a:p>
      </dgm:t>
    </dgm:pt>
    <dgm:pt modelId="{42B1220D-DADB-413D-A970-8DE5ED3E3233}" type="parTrans" cxnId="{532DD987-E74F-4E8C-9826-412925F907F3}">
      <dgm:prSet/>
      <dgm:spPr/>
      <dgm:t>
        <a:bodyPr/>
        <a:lstStyle/>
        <a:p>
          <a:endParaRPr lang="en-US"/>
        </a:p>
      </dgm:t>
    </dgm:pt>
    <dgm:pt modelId="{3F033ABA-6CB4-473A-AB37-E44427B8BE4D}" type="sibTrans" cxnId="{532DD987-E74F-4E8C-9826-412925F907F3}">
      <dgm:prSet/>
      <dgm:spPr/>
      <dgm:t>
        <a:bodyPr/>
        <a:lstStyle/>
        <a:p>
          <a:endParaRPr lang="en-US"/>
        </a:p>
      </dgm:t>
    </dgm:pt>
    <dgm:pt modelId="{B7EEDC92-56F0-4CB8-B612-FE020D2BD6C4}">
      <dgm:prSet custT="1"/>
      <dgm:spPr/>
      <dgm:t>
        <a:bodyPr/>
        <a:lstStyle/>
        <a:p>
          <a:r>
            <a:rPr lang="en-US" sz="2000" dirty="0"/>
            <a:t>Implement the improvement opportunities to ensure access and resources are provided for Veteran Experience. </a:t>
          </a:r>
        </a:p>
      </dgm:t>
    </dgm:pt>
    <dgm:pt modelId="{A1DD3F70-D2CF-4B67-94AC-19DB82087610}" type="parTrans" cxnId="{E0A9E627-3AE2-45E7-84F2-AC983DECA07F}">
      <dgm:prSet/>
      <dgm:spPr/>
      <dgm:t>
        <a:bodyPr/>
        <a:lstStyle/>
        <a:p>
          <a:endParaRPr lang="en-US"/>
        </a:p>
      </dgm:t>
    </dgm:pt>
    <dgm:pt modelId="{8EC0E1DE-8985-41C3-B731-9CCF8BB6E8C5}" type="sibTrans" cxnId="{E0A9E627-3AE2-45E7-84F2-AC983DECA07F}">
      <dgm:prSet/>
      <dgm:spPr/>
      <dgm:t>
        <a:bodyPr/>
        <a:lstStyle/>
        <a:p>
          <a:endParaRPr lang="en-US"/>
        </a:p>
      </dgm:t>
    </dgm:pt>
    <dgm:pt modelId="{5D4D7AC8-D80E-475A-B637-0D32D5E6ED9D}">
      <dgm:prSet phldrT="[Text]" custT="1"/>
      <dgm:spPr/>
      <dgm:t>
        <a:bodyPr/>
        <a:lstStyle/>
        <a:p>
          <a:endParaRPr lang="en-US" sz="2000" dirty="0"/>
        </a:p>
      </dgm:t>
    </dgm:pt>
    <dgm:pt modelId="{984014F9-4494-4C9C-8E2B-1CD64DD4CA4D}" type="parTrans" cxnId="{22298FE6-DF8E-4D07-B4DB-D15BC28940AC}">
      <dgm:prSet/>
      <dgm:spPr/>
      <dgm:t>
        <a:bodyPr/>
        <a:lstStyle/>
        <a:p>
          <a:endParaRPr lang="en-US"/>
        </a:p>
      </dgm:t>
    </dgm:pt>
    <dgm:pt modelId="{C537FADE-7E95-4967-905E-5B1FEEA34A8E}" type="sibTrans" cxnId="{22298FE6-DF8E-4D07-B4DB-D15BC28940AC}">
      <dgm:prSet/>
      <dgm:spPr/>
      <dgm:t>
        <a:bodyPr/>
        <a:lstStyle/>
        <a:p>
          <a:endParaRPr lang="en-US"/>
        </a:p>
      </dgm:t>
    </dgm:pt>
    <dgm:pt modelId="{406094AD-5C29-4138-8D5B-38E0B859081F}">
      <dgm:prSet custT="1"/>
      <dgm:spPr/>
      <dgm:t>
        <a:bodyPr/>
        <a:lstStyle/>
        <a:p>
          <a:endParaRPr lang="en-US" sz="2000" dirty="0"/>
        </a:p>
      </dgm:t>
    </dgm:pt>
    <dgm:pt modelId="{881AB5BB-75D1-4DA0-B870-75B3C79C74FB}" type="parTrans" cxnId="{AEA2D90F-D5E2-4B78-BD0C-937E3A029E2F}">
      <dgm:prSet/>
      <dgm:spPr/>
      <dgm:t>
        <a:bodyPr/>
        <a:lstStyle/>
        <a:p>
          <a:endParaRPr lang="en-US"/>
        </a:p>
      </dgm:t>
    </dgm:pt>
    <dgm:pt modelId="{094A2338-6C30-4682-BF6D-E18475A9D915}" type="sibTrans" cxnId="{AEA2D90F-D5E2-4B78-BD0C-937E3A029E2F}">
      <dgm:prSet/>
      <dgm:spPr/>
      <dgm:t>
        <a:bodyPr/>
        <a:lstStyle/>
        <a:p>
          <a:endParaRPr lang="en-US"/>
        </a:p>
      </dgm:t>
    </dgm:pt>
    <dgm:pt modelId="{62D90C63-3A25-48B7-858F-C989C6986356}" type="pres">
      <dgm:prSet presAssocID="{D5238282-5BA2-48D3-9603-9A2CE0CB9F52}" presName="Name0" presStyleCnt="0">
        <dgm:presLayoutVars>
          <dgm:dir/>
          <dgm:animLvl val="lvl"/>
          <dgm:resizeHandles val="exact"/>
        </dgm:presLayoutVars>
      </dgm:prSet>
      <dgm:spPr/>
    </dgm:pt>
    <dgm:pt modelId="{47CA1CB6-48A6-4A08-94AD-F9C59FFFEC0B}" type="pres">
      <dgm:prSet presAssocID="{ED34A77F-9555-4110-BC41-546D134744AA}" presName="composite" presStyleCnt="0"/>
      <dgm:spPr/>
    </dgm:pt>
    <dgm:pt modelId="{4F4803AC-2C2A-4648-B4BA-369A7A98574C}" type="pres">
      <dgm:prSet presAssocID="{ED34A77F-9555-4110-BC41-546D134744AA}" presName="parTx" presStyleLbl="alignNode1" presStyleIdx="0" presStyleCnt="2">
        <dgm:presLayoutVars>
          <dgm:chMax val="0"/>
          <dgm:chPref val="0"/>
          <dgm:bulletEnabled val="1"/>
        </dgm:presLayoutVars>
      </dgm:prSet>
      <dgm:spPr/>
    </dgm:pt>
    <dgm:pt modelId="{C9A84CF9-A909-417C-80BA-B75C82D8FE45}" type="pres">
      <dgm:prSet presAssocID="{ED34A77F-9555-4110-BC41-546D134744AA}" presName="desTx" presStyleLbl="alignAccFollowNode1" presStyleIdx="0" presStyleCnt="2">
        <dgm:presLayoutVars>
          <dgm:bulletEnabled val="1"/>
        </dgm:presLayoutVars>
      </dgm:prSet>
      <dgm:spPr/>
    </dgm:pt>
    <dgm:pt modelId="{8F7A1448-81BA-4A65-8D27-E6CF5A0B3827}" type="pres">
      <dgm:prSet presAssocID="{5A9CA280-A328-4EF4-89D8-4D793E94CBA1}" presName="space" presStyleCnt="0"/>
      <dgm:spPr/>
    </dgm:pt>
    <dgm:pt modelId="{27273BC8-58C0-48C0-9C9B-CCC64D019C24}" type="pres">
      <dgm:prSet presAssocID="{01E8CBC5-AEC1-4CD6-B39A-251736A99E7E}" presName="composite" presStyleCnt="0"/>
      <dgm:spPr/>
    </dgm:pt>
    <dgm:pt modelId="{05BCDE9D-1AB9-4AB0-AAE9-1795F4356395}" type="pres">
      <dgm:prSet presAssocID="{01E8CBC5-AEC1-4CD6-B39A-251736A99E7E}" presName="parTx" presStyleLbl="alignNode1" presStyleIdx="1" presStyleCnt="2">
        <dgm:presLayoutVars>
          <dgm:chMax val="0"/>
          <dgm:chPref val="0"/>
          <dgm:bulletEnabled val="1"/>
        </dgm:presLayoutVars>
      </dgm:prSet>
      <dgm:spPr/>
    </dgm:pt>
    <dgm:pt modelId="{DD183AF2-DEC3-4509-8CCD-E19545E32B10}" type="pres">
      <dgm:prSet presAssocID="{01E8CBC5-AEC1-4CD6-B39A-251736A99E7E}" presName="desTx" presStyleLbl="alignAccFollowNode1" presStyleIdx="1" presStyleCnt="2">
        <dgm:presLayoutVars>
          <dgm:bulletEnabled val="1"/>
        </dgm:presLayoutVars>
      </dgm:prSet>
      <dgm:spPr/>
    </dgm:pt>
  </dgm:ptLst>
  <dgm:cxnLst>
    <dgm:cxn modelId="{AEA2D90F-D5E2-4B78-BD0C-937E3A029E2F}" srcId="{01E8CBC5-AEC1-4CD6-B39A-251736A99E7E}" destId="{406094AD-5C29-4138-8D5B-38E0B859081F}" srcOrd="1" destOrd="0" parTransId="{881AB5BB-75D1-4DA0-B870-75B3C79C74FB}" sibTransId="{094A2338-6C30-4682-BF6D-E18475A9D915}"/>
    <dgm:cxn modelId="{01FC2824-F99F-4112-A145-7C366DFC1C50}" srcId="{D5238282-5BA2-48D3-9603-9A2CE0CB9F52}" destId="{01E8CBC5-AEC1-4CD6-B39A-251736A99E7E}" srcOrd="1" destOrd="0" parTransId="{BF85BBED-7A6E-4C31-AF0C-B3F76C8EF4B0}" sibTransId="{24F6B5B0-4AF5-4740-A75E-C30F06BAA1D9}"/>
    <dgm:cxn modelId="{E0A9E627-3AE2-45E7-84F2-AC983DECA07F}" srcId="{01E8CBC5-AEC1-4CD6-B39A-251736A99E7E}" destId="{B7EEDC92-56F0-4CB8-B612-FE020D2BD6C4}" srcOrd="2" destOrd="0" parTransId="{A1DD3F70-D2CF-4B67-94AC-19DB82087610}" sibTransId="{8EC0E1DE-8985-41C3-B731-9CCF8BB6E8C5}"/>
    <dgm:cxn modelId="{44C32D68-F8D8-47F1-BACE-4E0E594060B1}" type="presOf" srcId="{3611DAD2-7026-4ADF-A822-DCD0FC3C19BA}" destId="{C9A84CF9-A909-417C-80BA-B75C82D8FE45}" srcOrd="0" destOrd="2" presId="urn:microsoft.com/office/officeart/2005/8/layout/hList1"/>
    <dgm:cxn modelId="{2F729669-B269-4BDE-A99A-E9006377092D}" type="presOf" srcId="{B7EEDC92-56F0-4CB8-B612-FE020D2BD6C4}" destId="{DD183AF2-DEC3-4509-8CCD-E19545E32B10}" srcOrd="0" destOrd="2" presId="urn:microsoft.com/office/officeart/2005/8/layout/hList1"/>
    <dgm:cxn modelId="{1727E04C-05DB-4944-B31B-D34A0FDAA24B}" type="presOf" srcId="{ABC3F31E-CB9F-431F-87C0-E39C71FCD906}" destId="{C9A84CF9-A909-417C-80BA-B75C82D8FE45}" srcOrd="0" destOrd="0" presId="urn:microsoft.com/office/officeart/2005/8/layout/hList1"/>
    <dgm:cxn modelId="{44E6B56D-214B-4087-98CE-CB6C08C2D6FA}" srcId="{ED34A77F-9555-4110-BC41-546D134744AA}" destId="{ABC3F31E-CB9F-431F-87C0-E39C71FCD906}" srcOrd="0" destOrd="0" parTransId="{A7B25A7A-6304-4E4A-9E76-0AC90D1AF7DE}" sibTransId="{52F838DB-6763-4584-B1BE-C5D1EF227697}"/>
    <dgm:cxn modelId="{929B6171-A5CB-4BC5-AE12-386ADB079050}" type="presOf" srcId="{01E8CBC5-AEC1-4CD6-B39A-251736A99E7E}" destId="{05BCDE9D-1AB9-4AB0-AAE9-1795F4356395}" srcOrd="0" destOrd="0" presId="urn:microsoft.com/office/officeart/2005/8/layout/hList1"/>
    <dgm:cxn modelId="{C9955353-D1F4-4D4A-8C05-DE482B39D7BD}" type="presOf" srcId="{5D4D7AC8-D80E-475A-B637-0D32D5E6ED9D}" destId="{C9A84CF9-A909-417C-80BA-B75C82D8FE45}" srcOrd="0" destOrd="1" presId="urn:microsoft.com/office/officeart/2005/8/layout/hList1"/>
    <dgm:cxn modelId="{301A7656-FB59-4C33-B951-1845DC049AEA}" type="presOf" srcId="{5EBD22EF-AD9E-4298-B09D-C120B6EA953E}" destId="{DD183AF2-DEC3-4509-8CCD-E19545E32B10}" srcOrd="0" destOrd="0" presId="urn:microsoft.com/office/officeart/2005/8/layout/hList1"/>
    <dgm:cxn modelId="{A6367A7D-85E5-4A6A-AA85-48D6E0F28939}" srcId="{D5238282-5BA2-48D3-9603-9A2CE0CB9F52}" destId="{ED34A77F-9555-4110-BC41-546D134744AA}" srcOrd="0" destOrd="0" parTransId="{3EF449D0-B875-46A9-B72F-0F7849A45E55}" sibTransId="{5A9CA280-A328-4EF4-89D8-4D793E94CBA1}"/>
    <dgm:cxn modelId="{8F776B86-3B9D-43B5-A27B-92207CF4C81B}" type="presOf" srcId="{ED34A77F-9555-4110-BC41-546D134744AA}" destId="{4F4803AC-2C2A-4648-B4BA-369A7A98574C}" srcOrd="0" destOrd="0" presId="urn:microsoft.com/office/officeart/2005/8/layout/hList1"/>
    <dgm:cxn modelId="{532DD987-E74F-4E8C-9826-412925F907F3}" srcId="{ED34A77F-9555-4110-BC41-546D134744AA}" destId="{3611DAD2-7026-4ADF-A822-DCD0FC3C19BA}" srcOrd="2" destOrd="0" parTransId="{42B1220D-DADB-413D-A970-8DE5ED3E3233}" sibTransId="{3F033ABA-6CB4-473A-AB37-E44427B8BE4D}"/>
    <dgm:cxn modelId="{40AC6EB5-96A1-4CCB-8F6C-883668C103C6}" srcId="{01E8CBC5-AEC1-4CD6-B39A-251736A99E7E}" destId="{5EBD22EF-AD9E-4298-B09D-C120B6EA953E}" srcOrd="0" destOrd="0" parTransId="{44C6F261-E269-43FE-BBE7-2C903ACDF39F}" sibTransId="{0A730CD3-667D-4AD6-8DB0-0DD754AFDD85}"/>
    <dgm:cxn modelId="{03FB89C3-2E1E-46CD-A2C5-0CF2D60EEB88}" type="presOf" srcId="{D5238282-5BA2-48D3-9603-9A2CE0CB9F52}" destId="{62D90C63-3A25-48B7-858F-C989C6986356}" srcOrd="0" destOrd="0" presId="urn:microsoft.com/office/officeart/2005/8/layout/hList1"/>
    <dgm:cxn modelId="{859CAEC8-8368-4E51-9861-0FF093F5D86D}" type="presOf" srcId="{406094AD-5C29-4138-8D5B-38E0B859081F}" destId="{DD183AF2-DEC3-4509-8CCD-E19545E32B10}" srcOrd="0" destOrd="1" presId="urn:microsoft.com/office/officeart/2005/8/layout/hList1"/>
    <dgm:cxn modelId="{22298FE6-DF8E-4D07-B4DB-D15BC28940AC}" srcId="{ED34A77F-9555-4110-BC41-546D134744AA}" destId="{5D4D7AC8-D80E-475A-B637-0D32D5E6ED9D}" srcOrd="1" destOrd="0" parTransId="{984014F9-4494-4C9C-8E2B-1CD64DD4CA4D}" sibTransId="{C537FADE-7E95-4967-905E-5B1FEEA34A8E}"/>
    <dgm:cxn modelId="{A4A14160-A09D-4210-9424-7D7932B2E0BA}" type="presParOf" srcId="{62D90C63-3A25-48B7-858F-C989C6986356}" destId="{47CA1CB6-48A6-4A08-94AD-F9C59FFFEC0B}" srcOrd="0" destOrd="0" presId="urn:microsoft.com/office/officeart/2005/8/layout/hList1"/>
    <dgm:cxn modelId="{20A9AB58-F4B8-4A36-AFEE-08E690EEAAF4}" type="presParOf" srcId="{47CA1CB6-48A6-4A08-94AD-F9C59FFFEC0B}" destId="{4F4803AC-2C2A-4648-B4BA-369A7A98574C}" srcOrd="0" destOrd="0" presId="urn:microsoft.com/office/officeart/2005/8/layout/hList1"/>
    <dgm:cxn modelId="{D128458F-AC7A-40AB-80D5-4F32DC20BFD0}" type="presParOf" srcId="{47CA1CB6-48A6-4A08-94AD-F9C59FFFEC0B}" destId="{C9A84CF9-A909-417C-80BA-B75C82D8FE45}" srcOrd="1" destOrd="0" presId="urn:microsoft.com/office/officeart/2005/8/layout/hList1"/>
    <dgm:cxn modelId="{BC063D46-FCFD-4B95-835C-095A693F0ECD}" type="presParOf" srcId="{62D90C63-3A25-48B7-858F-C989C6986356}" destId="{8F7A1448-81BA-4A65-8D27-E6CF5A0B3827}" srcOrd="1" destOrd="0" presId="urn:microsoft.com/office/officeart/2005/8/layout/hList1"/>
    <dgm:cxn modelId="{6009B9F8-57BF-4EAE-905C-8FC1D6B14ACF}" type="presParOf" srcId="{62D90C63-3A25-48B7-858F-C989C6986356}" destId="{27273BC8-58C0-48C0-9C9B-CCC64D019C24}" srcOrd="2" destOrd="0" presId="urn:microsoft.com/office/officeart/2005/8/layout/hList1"/>
    <dgm:cxn modelId="{91C68043-CE09-40DE-8DA9-A01365275F74}" type="presParOf" srcId="{27273BC8-58C0-48C0-9C9B-CCC64D019C24}" destId="{05BCDE9D-1AB9-4AB0-AAE9-1795F4356395}" srcOrd="0" destOrd="0" presId="urn:microsoft.com/office/officeart/2005/8/layout/hList1"/>
    <dgm:cxn modelId="{F65EDF4F-A7F7-45D4-B307-1ACB8C31B2FC}" type="presParOf" srcId="{27273BC8-58C0-48C0-9C9B-CCC64D019C24}" destId="{DD183AF2-DEC3-4509-8CCD-E19545E32B10}"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2A92B5-4A0F-4655-BF90-5A90388F4D20}" type="doc">
      <dgm:prSet loTypeId="urn:microsoft.com/office/officeart/2005/8/layout/process2" loCatId="process" qsTypeId="urn:microsoft.com/office/officeart/2005/8/quickstyle/simple2" qsCatId="simple" csTypeId="urn:microsoft.com/office/officeart/2005/8/colors/accent1_1" csCatId="accent1" phldr="1"/>
      <dgm:spPr/>
    </dgm:pt>
    <dgm:pt modelId="{5B78AAC5-D60C-497F-A305-EA3BF6BC6C0B}">
      <dgm:prSet phldrT="[Text]"/>
      <dgm:spPr/>
      <dgm:t>
        <a:bodyPr/>
        <a:lstStyle/>
        <a:p>
          <a:r>
            <a:rPr lang="en-US" dirty="0"/>
            <a:t>Get the Root Causes</a:t>
          </a:r>
        </a:p>
      </dgm:t>
    </dgm:pt>
    <dgm:pt modelId="{2161D250-FE63-45B9-B1B0-4A7509E4A946}" type="parTrans" cxnId="{34CC495F-433E-4B5B-A892-9F8A3F741340}">
      <dgm:prSet/>
      <dgm:spPr/>
      <dgm:t>
        <a:bodyPr/>
        <a:lstStyle/>
        <a:p>
          <a:endParaRPr lang="en-US"/>
        </a:p>
      </dgm:t>
    </dgm:pt>
    <dgm:pt modelId="{A4A59118-E818-4588-9F94-7A9855E3ACF9}" type="sibTrans" cxnId="{34CC495F-433E-4B5B-A892-9F8A3F741340}">
      <dgm:prSet/>
      <dgm:spPr/>
      <dgm:t>
        <a:bodyPr/>
        <a:lstStyle/>
        <a:p>
          <a:endParaRPr lang="en-US"/>
        </a:p>
      </dgm:t>
    </dgm:pt>
    <dgm:pt modelId="{12C863D0-75E5-404A-BD40-F7AFE07BC531}">
      <dgm:prSet phldrT="[Text]"/>
      <dgm:spPr/>
      <dgm:t>
        <a:bodyPr/>
        <a:lstStyle/>
        <a:p>
          <a:r>
            <a:rPr lang="en-US" dirty="0"/>
            <a:t>Focus Resources More Efficiently</a:t>
          </a:r>
        </a:p>
      </dgm:t>
    </dgm:pt>
    <dgm:pt modelId="{0D9C891F-4B15-4DFB-883B-194EBE97FF57}" type="parTrans" cxnId="{7AC36F4D-8177-4D9E-9617-65B1EDBB1468}">
      <dgm:prSet/>
      <dgm:spPr/>
      <dgm:t>
        <a:bodyPr/>
        <a:lstStyle/>
        <a:p>
          <a:endParaRPr lang="en-US"/>
        </a:p>
      </dgm:t>
    </dgm:pt>
    <dgm:pt modelId="{9EF53F24-A95A-4497-805B-CC3FB8E4453D}" type="sibTrans" cxnId="{7AC36F4D-8177-4D9E-9617-65B1EDBB1468}">
      <dgm:prSet/>
      <dgm:spPr/>
      <dgm:t>
        <a:bodyPr/>
        <a:lstStyle/>
        <a:p>
          <a:endParaRPr lang="en-US"/>
        </a:p>
      </dgm:t>
    </dgm:pt>
    <dgm:pt modelId="{9DAFCFEA-2969-407B-A922-CE6486774DC0}" type="pres">
      <dgm:prSet presAssocID="{992A92B5-4A0F-4655-BF90-5A90388F4D20}" presName="linearFlow" presStyleCnt="0">
        <dgm:presLayoutVars>
          <dgm:resizeHandles val="exact"/>
        </dgm:presLayoutVars>
      </dgm:prSet>
      <dgm:spPr/>
    </dgm:pt>
    <dgm:pt modelId="{C5F07A2A-C58B-4D60-B02F-59FD683C6079}" type="pres">
      <dgm:prSet presAssocID="{5B78AAC5-D60C-497F-A305-EA3BF6BC6C0B}" presName="node" presStyleLbl="node1" presStyleIdx="0" presStyleCnt="2">
        <dgm:presLayoutVars>
          <dgm:bulletEnabled val="1"/>
        </dgm:presLayoutVars>
      </dgm:prSet>
      <dgm:spPr/>
    </dgm:pt>
    <dgm:pt modelId="{B05D88C2-EE58-47F1-860C-CF332ECE5382}" type="pres">
      <dgm:prSet presAssocID="{A4A59118-E818-4588-9F94-7A9855E3ACF9}" presName="sibTrans" presStyleLbl="sibTrans2D1" presStyleIdx="0" presStyleCnt="1"/>
      <dgm:spPr/>
    </dgm:pt>
    <dgm:pt modelId="{3C892FD2-7729-4D72-B082-3456FBEAA963}" type="pres">
      <dgm:prSet presAssocID="{A4A59118-E818-4588-9F94-7A9855E3ACF9}" presName="connectorText" presStyleLbl="sibTrans2D1" presStyleIdx="0" presStyleCnt="1"/>
      <dgm:spPr/>
    </dgm:pt>
    <dgm:pt modelId="{97755665-3B54-4911-A298-219E75F367EC}" type="pres">
      <dgm:prSet presAssocID="{12C863D0-75E5-404A-BD40-F7AFE07BC531}" presName="node" presStyleLbl="node1" presStyleIdx="1" presStyleCnt="2">
        <dgm:presLayoutVars>
          <dgm:bulletEnabled val="1"/>
        </dgm:presLayoutVars>
      </dgm:prSet>
      <dgm:spPr/>
    </dgm:pt>
  </dgm:ptLst>
  <dgm:cxnLst>
    <dgm:cxn modelId="{E9A77C26-A4B1-4F54-B891-F2F62D407964}" type="presOf" srcId="{992A92B5-4A0F-4655-BF90-5A90388F4D20}" destId="{9DAFCFEA-2969-407B-A922-CE6486774DC0}" srcOrd="0" destOrd="0" presId="urn:microsoft.com/office/officeart/2005/8/layout/process2"/>
    <dgm:cxn modelId="{34CC495F-433E-4B5B-A892-9F8A3F741340}" srcId="{992A92B5-4A0F-4655-BF90-5A90388F4D20}" destId="{5B78AAC5-D60C-497F-A305-EA3BF6BC6C0B}" srcOrd="0" destOrd="0" parTransId="{2161D250-FE63-45B9-B1B0-4A7509E4A946}" sibTransId="{A4A59118-E818-4588-9F94-7A9855E3ACF9}"/>
    <dgm:cxn modelId="{7AC36F4D-8177-4D9E-9617-65B1EDBB1468}" srcId="{992A92B5-4A0F-4655-BF90-5A90388F4D20}" destId="{12C863D0-75E5-404A-BD40-F7AFE07BC531}" srcOrd="1" destOrd="0" parTransId="{0D9C891F-4B15-4DFB-883B-194EBE97FF57}" sibTransId="{9EF53F24-A95A-4497-805B-CC3FB8E4453D}"/>
    <dgm:cxn modelId="{5916519D-3A3B-4180-8DC6-EBFD4206B689}" type="presOf" srcId="{12C863D0-75E5-404A-BD40-F7AFE07BC531}" destId="{97755665-3B54-4911-A298-219E75F367EC}" srcOrd="0" destOrd="0" presId="urn:microsoft.com/office/officeart/2005/8/layout/process2"/>
    <dgm:cxn modelId="{7A1136CD-B897-4692-AA12-6A7074C8562A}" type="presOf" srcId="{5B78AAC5-D60C-497F-A305-EA3BF6BC6C0B}" destId="{C5F07A2A-C58B-4D60-B02F-59FD683C6079}" srcOrd="0" destOrd="0" presId="urn:microsoft.com/office/officeart/2005/8/layout/process2"/>
    <dgm:cxn modelId="{FEA98ADC-88AE-4B7F-9C4D-3CC63D8F2D28}" type="presOf" srcId="{A4A59118-E818-4588-9F94-7A9855E3ACF9}" destId="{3C892FD2-7729-4D72-B082-3456FBEAA963}" srcOrd="1" destOrd="0" presId="urn:microsoft.com/office/officeart/2005/8/layout/process2"/>
    <dgm:cxn modelId="{20F0D5F8-ADBA-43AA-995F-52B4A9C9C1A9}" type="presOf" srcId="{A4A59118-E818-4588-9F94-7A9855E3ACF9}" destId="{B05D88C2-EE58-47F1-860C-CF332ECE5382}" srcOrd="0" destOrd="0" presId="urn:microsoft.com/office/officeart/2005/8/layout/process2"/>
    <dgm:cxn modelId="{C3FE0BA8-B17D-413E-A044-4E364C3F8C3F}" type="presParOf" srcId="{9DAFCFEA-2969-407B-A922-CE6486774DC0}" destId="{C5F07A2A-C58B-4D60-B02F-59FD683C6079}" srcOrd="0" destOrd="0" presId="urn:microsoft.com/office/officeart/2005/8/layout/process2"/>
    <dgm:cxn modelId="{6CE75022-BE04-449F-8B20-37F86E9A6D19}" type="presParOf" srcId="{9DAFCFEA-2969-407B-A922-CE6486774DC0}" destId="{B05D88C2-EE58-47F1-860C-CF332ECE5382}" srcOrd="1" destOrd="0" presId="urn:microsoft.com/office/officeart/2005/8/layout/process2"/>
    <dgm:cxn modelId="{A0FC880E-8E24-49BB-BE2F-DF4D32B2B1AF}" type="presParOf" srcId="{B05D88C2-EE58-47F1-860C-CF332ECE5382}" destId="{3C892FD2-7729-4D72-B082-3456FBEAA963}" srcOrd="0" destOrd="0" presId="urn:microsoft.com/office/officeart/2005/8/layout/process2"/>
    <dgm:cxn modelId="{8B6542A1-61FD-4BC5-88B9-6744473E9B56}" type="presParOf" srcId="{9DAFCFEA-2969-407B-A922-CE6486774DC0}" destId="{97755665-3B54-4911-A298-219E75F367EC}" srcOrd="2" destOrd="0" presId="urn:microsoft.com/office/officeart/2005/8/layout/process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D967E7-0D37-4CF9-95B1-FD0864725AB9}">
      <dsp:nvSpPr>
        <dsp:cNvPr id="0" name=""/>
        <dsp:cNvSpPr/>
      </dsp:nvSpPr>
      <dsp:spPr>
        <a:xfrm rot="5400000">
          <a:off x="7124407" y="177856"/>
          <a:ext cx="1192352" cy="726643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Central Texas Veterans Health Care System has a high number of Veterans in the CLC that qualify as continuing care social placements not meeting CLC admission criteria.</a:t>
          </a:r>
        </a:p>
      </dsp:txBody>
      <dsp:txXfrm rot="-5400000">
        <a:off x="4087367" y="3273102"/>
        <a:ext cx="7208226" cy="1075940"/>
      </dsp:txXfrm>
    </dsp:sp>
    <dsp:sp modelId="{25E52BC9-F6A0-45B3-ACA1-51643B01326B}">
      <dsp:nvSpPr>
        <dsp:cNvPr id="0" name=""/>
        <dsp:cNvSpPr/>
      </dsp:nvSpPr>
      <dsp:spPr>
        <a:xfrm>
          <a:off x="0" y="3134441"/>
          <a:ext cx="4087368" cy="14904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dirty="0">
              <a:effectLst>
                <a:outerShdw blurRad="38100" dist="38100" dir="2700000" algn="tl">
                  <a:srgbClr val="000000">
                    <a:alpha val="43137"/>
                  </a:srgbClr>
                </a:outerShdw>
              </a:effectLst>
            </a:rPr>
            <a:t>Social Placement</a:t>
          </a:r>
        </a:p>
      </dsp:txBody>
      <dsp:txXfrm>
        <a:off x="72757" y="3207198"/>
        <a:ext cx="3941854" cy="1344926"/>
      </dsp:txXfrm>
    </dsp:sp>
    <dsp:sp modelId="{682A169F-D4B8-4577-A42A-8AEC25612BF8}">
      <dsp:nvSpPr>
        <dsp:cNvPr id="0" name=""/>
        <dsp:cNvSpPr/>
      </dsp:nvSpPr>
      <dsp:spPr>
        <a:xfrm rot="5400000">
          <a:off x="7124407" y="-2857144"/>
          <a:ext cx="1192352" cy="726643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Admission inefficiencies lead to social admissions and placements to the Community Living Center (CLC) increasing the Length of Stay (LOS) to both the hospital and CLC and missed patient care opportunities.</a:t>
          </a:r>
        </a:p>
      </dsp:txBody>
      <dsp:txXfrm rot="-5400000">
        <a:off x="4087367" y="238102"/>
        <a:ext cx="7208226" cy="1075940"/>
      </dsp:txXfrm>
    </dsp:sp>
    <dsp:sp modelId="{38602F4D-01EF-41EF-AF5A-12039C46D58D}">
      <dsp:nvSpPr>
        <dsp:cNvPr id="0" name=""/>
        <dsp:cNvSpPr/>
      </dsp:nvSpPr>
      <dsp:spPr>
        <a:xfrm>
          <a:off x="0" y="7"/>
          <a:ext cx="4087368" cy="14904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dirty="0">
              <a:effectLst>
                <a:outerShdw blurRad="38100" dist="38100" dir="2700000" algn="tl">
                  <a:srgbClr val="000000">
                    <a:alpha val="43137"/>
                  </a:srgbClr>
                </a:outerShdw>
              </a:effectLst>
            </a:rPr>
            <a:t>Length of Stay/ Bed Utilization</a:t>
          </a:r>
        </a:p>
      </dsp:txBody>
      <dsp:txXfrm>
        <a:off x="72757" y="72764"/>
        <a:ext cx="3941854" cy="1344926"/>
      </dsp:txXfrm>
    </dsp:sp>
    <dsp:sp modelId="{27CD700E-C66D-48F8-B6CF-BA1D3F8E228C}">
      <dsp:nvSpPr>
        <dsp:cNvPr id="0" name=""/>
        <dsp:cNvSpPr/>
      </dsp:nvSpPr>
      <dsp:spPr>
        <a:xfrm rot="5400000">
          <a:off x="7124407" y="-1312523"/>
          <a:ext cx="1192352" cy="726643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Admission inefficiencies reduce access to beds, continued care and follow-up resulting in reduced Veterans Equitable Resource Allocation (VERA) disbursements</a:t>
          </a:r>
        </a:p>
      </dsp:txBody>
      <dsp:txXfrm rot="-5400000">
        <a:off x="4087367" y="1782723"/>
        <a:ext cx="7208226" cy="1075940"/>
      </dsp:txXfrm>
    </dsp:sp>
    <dsp:sp modelId="{664CE797-7D80-4E55-8452-4BF4C134FE9E}">
      <dsp:nvSpPr>
        <dsp:cNvPr id="0" name=""/>
        <dsp:cNvSpPr/>
      </dsp:nvSpPr>
      <dsp:spPr>
        <a:xfrm>
          <a:off x="0" y="1572124"/>
          <a:ext cx="4087368" cy="14904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dirty="0">
              <a:effectLst>
                <a:outerShdw blurRad="38100" dist="38100" dir="2700000" algn="tl">
                  <a:srgbClr val="000000">
                    <a:alpha val="43137"/>
                  </a:srgbClr>
                </a:outerShdw>
              </a:effectLst>
            </a:rPr>
            <a:t>VERA Disbursements</a:t>
          </a:r>
        </a:p>
      </dsp:txBody>
      <dsp:txXfrm>
        <a:off x="72757" y="1644881"/>
        <a:ext cx="3941854" cy="13449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803AC-2C2A-4648-B4BA-369A7A98574C}">
      <dsp:nvSpPr>
        <dsp:cNvPr id="0" name=""/>
        <dsp:cNvSpPr/>
      </dsp:nvSpPr>
      <dsp:spPr>
        <a:xfrm>
          <a:off x="45" y="150695"/>
          <a:ext cx="4355938" cy="174237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VA Strategic Goal 4: </a:t>
          </a:r>
        </a:p>
        <a:p>
          <a:pPr marL="0" lvl="0" indent="0" algn="ctr" defTabSz="1066800">
            <a:lnSpc>
              <a:spcPct val="90000"/>
            </a:lnSpc>
            <a:spcBef>
              <a:spcPct val="0"/>
            </a:spcBef>
            <a:spcAft>
              <a:spcPct val="35000"/>
            </a:spcAft>
            <a:buNone/>
          </a:pPr>
          <a:r>
            <a:rPr lang="en-US" sz="2400" kern="1200" dirty="0">
              <a:solidFill>
                <a:srgbClr val="FFC000"/>
              </a:solidFill>
            </a:rPr>
            <a:t>Modernize Systems </a:t>
          </a:r>
          <a:endParaRPr lang="en-US" sz="2000" kern="1200" dirty="0">
            <a:solidFill>
              <a:srgbClr val="FFC000"/>
            </a:solidFill>
          </a:endParaRPr>
        </a:p>
      </dsp:txBody>
      <dsp:txXfrm>
        <a:off x="45" y="150695"/>
        <a:ext cx="4355938" cy="1742375"/>
      </dsp:txXfrm>
    </dsp:sp>
    <dsp:sp modelId="{C9A84CF9-A909-417C-80BA-B75C82D8FE45}">
      <dsp:nvSpPr>
        <dsp:cNvPr id="0" name=""/>
        <dsp:cNvSpPr/>
      </dsp:nvSpPr>
      <dsp:spPr>
        <a:xfrm>
          <a:off x="45" y="1893071"/>
          <a:ext cx="4355938" cy="321164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Establish neighborhood specialties and scope for each treating condition for improved access and Quality of Care. </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Develop process to review all admission &amp; discharges to ensure that all admissions and discharges meet new defined criteria reducing ineligible admissions, length of stay (LOS) and wait times for beds.</a:t>
          </a:r>
        </a:p>
      </dsp:txBody>
      <dsp:txXfrm>
        <a:off x="45" y="1893071"/>
        <a:ext cx="4355938" cy="3211649"/>
      </dsp:txXfrm>
    </dsp:sp>
    <dsp:sp modelId="{05BCDE9D-1AB9-4AB0-AAE9-1795F4356395}">
      <dsp:nvSpPr>
        <dsp:cNvPr id="0" name=""/>
        <dsp:cNvSpPr/>
      </dsp:nvSpPr>
      <dsp:spPr>
        <a:xfrm>
          <a:off x="4965815" y="150695"/>
          <a:ext cx="4355938" cy="174237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it-IT" sz="2400" kern="1200" dirty="0"/>
            <a:t>VA Secretary Priority 4: </a:t>
          </a:r>
        </a:p>
        <a:p>
          <a:pPr marL="0" lvl="0" indent="0" algn="ctr" defTabSz="1066800">
            <a:lnSpc>
              <a:spcPct val="90000"/>
            </a:lnSpc>
            <a:spcBef>
              <a:spcPct val="0"/>
            </a:spcBef>
            <a:spcAft>
              <a:spcPct val="35000"/>
            </a:spcAft>
            <a:buNone/>
          </a:pPr>
          <a:r>
            <a:rPr lang="it-IT" sz="2400" kern="1200" dirty="0">
              <a:solidFill>
                <a:srgbClr val="FFC000"/>
              </a:solidFill>
            </a:rPr>
            <a:t>Infrastructure Improvements </a:t>
          </a:r>
        </a:p>
      </dsp:txBody>
      <dsp:txXfrm>
        <a:off x="4965815" y="150695"/>
        <a:ext cx="4355938" cy="1742375"/>
      </dsp:txXfrm>
    </dsp:sp>
    <dsp:sp modelId="{DD183AF2-DEC3-4509-8CCD-E19545E32B10}">
      <dsp:nvSpPr>
        <dsp:cNvPr id="0" name=""/>
        <dsp:cNvSpPr/>
      </dsp:nvSpPr>
      <dsp:spPr>
        <a:xfrm>
          <a:off x="4965815" y="1893071"/>
          <a:ext cx="4355938" cy="321164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Provide educational intervention for process improvement leading to better Veteran care, access to greater Veterans Equitable Resource Allocation (VERA) disbursement.</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Implement the improvement opportunities to ensure access and resources are provided for Veteran Experience. </a:t>
          </a:r>
        </a:p>
      </dsp:txBody>
      <dsp:txXfrm>
        <a:off x="4965815" y="1893071"/>
        <a:ext cx="4355938" cy="32116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07A2A-C58B-4D60-B02F-59FD683C6079}">
      <dsp:nvSpPr>
        <dsp:cNvPr id="0" name=""/>
        <dsp:cNvSpPr/>
      </dsp:nvSpPr>
      <dsp:spPr>
        <a:xfrm>
          <a:off x="0" y="349"/>
          <a:ext cx="1547942" cy="1143460"/>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Get the Root Causes</a:t>
          </a:r>
        </a:p>
      </dsp:txBody>
      <dsp:txXfrm>
        <a:off x="33491" y="33840"/>
        <a:ext cx="1480960" cy="1076478"/>
      </dsp:txXfrm>
    </dsp:sp>
    <dsp:sp modelId="{B05D88C2-EE58-47F1-860C-CF332ECE5382}">
      <dsp:nvSpPr>
        <dsp:cNvPr id="0" name=""/>
        <dsp:cNvSpPr/>
      </dsp:nvSpPr>
      <dsp:spPr>
        <a:xfrm rot="5400000">
          <a:off x="559572" y="1172396"/>
          <a:ext cx="428797" cy="51455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619604" y="1215276"/>
        <a:ext cx="308735" cy="300158"/>
      </dsp:txXfrm>
    </dsp:sp>
    <dsp:sp modelId="{97755665-3B54-4911-A298-219E75F367EC}">
      <dsp:nvSpPr>
        <dsp:cNvPr id="0" name=""/>
        <dsp:cNvSpPr/>
      </dsp:nvSpPr>
      <dsp:spPr>
        <a:xfrm>
          <a:off x="0" y="1715540"/>
          <a:ext cx="1547942" cy="1143460"/>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Focus Resources More Efficiently</a:t>
          </a:r>
        </a:p>
      </dsp:txBody>
      <dsp:txXfrm>
        <a:off x="33491" y="1749031"/>
        <a:ext cx="1480960" cy="107647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3B725B-653D-4166-A8E9-72A38A1847CF}" type="datetimeFigureOut">
              <a:rPr lang="en-US"/>
              <a:t>3/15/2021</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861E8E-D392-497B-BB21-122DD7C27CF3}" type="slidenum">
              <a:rPr/>
              <a:t>‹#›</a:t>
            </a:fld>
            <a:endParaRPr dirty="0"/>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F64CD-0576-4A9A-BD06-7889D6E60BDC}" type="datetimeFigureOut">
              <a:rPr lang="en-US"/>
              <a:t>3/15/2021</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5D449-B875-4B8D-8E66-224D27E54C9A}" type="slidenum">
              <a:rPr/>
              <a:t>‹#›</a:t>
            </a:fld>
            <a:endParaRPr dirty="0"/>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Hello, my name is Andrew Okemwa, and I am the GHATPs at Central Texas Veterans Health Care System (CTVHCS) located in Temple, Texas, VISN 17.</a:t>
            </a:r>
          </a:p>
          <a:p>
            <a:r>
              <a:rPr lang="en-US" sz="1200" kern="1200" dirty="0">
                <a:solidFill>
                  <a:schemeClr val="tx1"/>
                </a:solidFill>
                <a:effectLst/>
                <a:latin typeface="+mn-lt"/>
                <a:ea typeface="+mn-ea"/>
                <a:cs typeface="+mn-cs"/>
              </a:rPr>
              <a:t>This project shall look at the admission and discharge process to the Community Living Center (CLC), examine the Length of Stay (LOS) and a way to streamline and improve the process. </a:t>
            </a:r>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1</a:t>
            </a:fld>
            <a:endParaRPr lang="en-US" dirty="0"/>
          </a:p>
        </p:txBody>
      </p:sp>
    </p:spTree>
    <p:extLst>
      <p:ext uri="{BB962C8B-B14F-4D97-AF65-F5344CB8AC3E}">
        <p14:creationId xmlns:p14="http://schemas.microsoft.com/office/powerpoint/2010/main" val="3894874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several factors that increase the length of stay (LOS), minimize access to beds, care, including staffing ratios contributing to inefficient Veteran Equitable Resource Allocation (VERA) disbursements which can differ dramatically as 1 day could make $35,000 difference in the reimbursement for a patient. </a:t>
            </a:r>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2</a:t>
            </a:fld>
            <a:endParaRPr lang="en-US" dirty="0"/>
          </a:p>
        </p:txBody>
      </p:sp>
    </p:spTree>
    <p:extLst>
      <p:ext uri="{BB962C8B-B14F-4D97-AF65-F5344CB8AC3E}">
        <p14:creationId xmlns:p14="http://schemas.microsoft.com/office/powerpoint/2010/main" val="2914779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My objective is to establish neighborhood specialties for each treating condition, optimize access to care, streamline the (LOS), wait times for beds and increase Quality of Care.  </a:t>
            </a:r>
          </a:p>
          <a:p>
            <a:r>
              <a:rPr lang="en-US" sz="1200" kern="1200" dirty="0">
                <a:solidFill>
                  <a:schemeClr val="tx1"/>
                </a:solidFill>
                <a:effectLst/>
                <a:latin typeface="+mn-lt"/>
                <a:ea typeface="+mn-ea"/>
                <a:cs typeface="+mn-cs"/>
              </a:rPr>
              <a:t>Veterans’ Health Administration (VHA) Strategic Goal 4 highlights the importance of Modernization and infrastructure improvements for better access and quality of care.</a:t>
            </a:r>
          </a:p>
          <a:p>
            <a:r>
              <a:rPr lang="en-US" sz="1200" kern="1200" dirty="0">
                <a:solidFill>
                  <a:schemeClr val="tx1"/>
                </a:solidFill>
                <a:effectLst/>
                <a:latin typeface="+mn-lt"/>
                <a:ea typeface="+mn-ea"/>
                <a:cs typeface="+mn-cs"/>
              </a:rPr>
              <a:t>135 Community Living Centers (CLC), provide care to more than 13,000 Veterans costing $8 billion per year. </a:t>
            </a:r>
          </a:p>
          <a:p>
            <a:r>
              <a:rPr lang="en-US" sz="1200" kern="1200" dirty="0">
                <a:solidFill>
                  <a:schemeClr val="tx1"/>
                </a:solidFill>
                <a:effectLst/>
                <a:latin typeface="+mn-lt"/>
                <a:ea typeface="+mn-ea"/>
                <a:cs typeface="+mn-cs"/>
              </a:rPr>
              <a:t>With 45% over the age of 65 and users over age 85 expected to exceed 1.2 million by 2034.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5D449-B875-4B8D-8E66-224D27E54C9A}" type="slidenum">
              <a:rPr kumimoji="0" lang="en-US" sz="1200" b="0" i="0" u="none" strike="noStrike" kern="1200" cap="none" spc="0" normalizeH="0" baseline="0" noProof="0" smtClean="0">
                <a:ln>
                  <a:noFill/>
                </a:ln>
                <a:solidFill>
                  <a:prstClr val="black"/>
                </a:solidFill>
                <a:effectLst/>
                <a:uLnTx/>
                <a:uFillTx/>
                <a:latin typeface="Franklin Gothic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Franklin Gothic Medium"/>
              <a:ea typeface="+mn-ea"/>
              <a:cs typeface="+mn-cs"/>
            </a:endParaRPr>
          </a:p>
        </p:txBody>
      </p:sp>
    </p:spTree>
    <p:extLst>
      <p:ext uri="{BB962C8B-B14F-4D97-AF65-F5344CB8AC3E}">
        <p14:creationId xmlns:p14="http://schemas.microsoft.com/office/powerpoint/2010/main" val="3539857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Using High Reliability Organization (HRO) techniques, getting to the root cause, knowing that it is all about the Veteran, a Short Stay Rehabilitation patient’s Veteran Equitable Resource Allocation (VERA) disbursement show a, $35,000 difference between day 27 and day 28, showing the wrong Resource Utilization Group (RUG) applied or the patient is in the wrong treating specialty.</a:t>
            </a:r>
          </a:p>
          <a:p>
            <a:r>
              <a:rPr lang="en-US" sz="1200" kern="1200" dirty="0">
                <a:solidFill>
                  <a:schemeClr val="tx1"/>
                </a:solidFill>
                <a:effectLst/>
                <a:latin typeface="+mn-lt"/>
                <a:ea typeface="+mn-ea"/>
                <a:cs typeface="+mn-cs"/>
              </a:rPr>
              <a:t>This tipping point may indicate inefficient resources from inadequate staffing to poor quality of care, can trigger adverse events such as infections or falls, needing additional resources to repair damages. </a:t>
            </a:r>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4</a:t>
            </a:fld>
            <a:endParaRPr lang="en-US" dirty="0"/>
          </a:p>
        </p:txBody>
      </p:sp>
    </p:spTree>
    <p:extLst>
      <p:ext uri="{BB962C8B-B14F-4D97-AF65-F5344CB8AC3E}">
        <p14:creationId xmlns:p14="http://schemas.microsoft.com/office/powerpoint/2010/main" val="1051047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reviewed 656 admissions from FY18Q4 to FY20 finding 330 Veterans did not stay more than 28 days, revealed Short Stay Continuing Care patient staffing ratio higher at 11.5% compared to Veterans Health Administration (VHA) averages of 4.30%.  </a:t>
            </a:r>
          </a:p>
          <a:p>
            <a:r>
              <a:rPr lang="en-US" sz="1200" kern="1200" dirty="0">
                <a:solidFill>
                  <a:schemeClr val="tx1"/>
                </a:solidFill>
                <a:effectLst/>
                <a:latin typeface="+mn-lt"/>
                <a:ea typeface="+mn-ea"/>
                <a:cs typeface="+mn-cs"/>
              </a:rPr>
              <a:t>Length of Stay (LOS) averages were double the Veterans Health Administration (VHA) averages at 4 specialty and triple at one.  </a:t>
            </a:r>
          </a:p>
          <a:p>
            <a:r>
              <a:rPr lang="en-US" sz="1200" kern="1200" dirty="0">
                <a:solidFill>
                  <a:schemeClr val="tx1"/>
                </a:solidFill>
                <a:effectLst/>
                <a:latin typeface="+mn-lt"/>
                <a:ea typeface="+mn-ea"/>
                <a:cs typeface="+mn-cs"/>
              </a:rPr>
              <a:t>With an Average Cost per Bed day of $1727, these specialty care potential cost exceeds the Veteran Equitable Resource Allocation (VERA) disbursements indicating Veterans in the wrong specialty, or more likely, social placements.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5D449-B875-4B8D-8E66-224D27E54C9A}" type="slidenum">
              <a:rPr kumimoji="0" lang="en-US" sz="1200" b="0" i="0" u="none" strike="noStrike" kern="1200" cap="none" spc="0" normalizeH="0" baseline="0" noProof="0" smtClean="0">
                <a:ln>
                  <a:noFill/>
                </a:ln>
                <a:solidFill>
                  <a:prstClr val="black"/>
                </a:solidFill>
                <a:effectLst/>
                <a:uLnTx/>
                <a:uFillTx/>
                <a:latin typeface="Franklin Gothic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Franklin Gothic Medium"/>
              <a:ea typeface="+mn-ea"/>
              <a:cs typeface="+mn-cs"/>
            </a:endParaRPr>
          </a:p>
        </p:txBody>
      </p:sp>
    </p:spTree>
    <p:extLst>
      <p:ext uri="{BB962C8B-B14F-4D97-AF65-F5344CB8AC3E}">
        <p14:creationId xmlns:p14="http://schemas.microsoft.com/office/powerpoint/2010/main" val="4097188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propose establishment of specialty neighborhoods to facilitate in providing Veteran-centered care, minimizing poor resource utilization based on severity, appropriate staffing embracing VHA Strategic goal 4 on focusing resources.</a:t>
            </a:r>
          </a:p>
          <a:p>
            <a:r>
              <a:rPr lang="en-US" sz="1200" kern="1200" dirty="0">
                <a:solidFill>
                  <a:schemeClr val="tx1"/>
                </a:solidFill>
                <a:effectLst/>
                <a:latin typeface="+mn-lt"/>
                <a:ea typeface="+mn-ea"/>
                <a:cs typeface="+mn-cs"/>
              </a:rPr>
              <a:t>This would realign those Veterans that may be in the wrong specialties access need services, slenderize the Length of Stay (LOS) and maximize Veteran Equitable Resource Allocation (VERA) disbursements while increasing customer service as well, one of the VA Priorities. </a:t>
            </a:r>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6</a:t>
            </a:fld>
            <a:endParaRPr lang="en-US" dirty="0"/>
          </a:p>
        </p:txBody>
      </p:sp>
    </p:spTree>
    <p:extLst>
      <p:ext uri="{BB962C8B-B14F-4D97-AF65-F5344CB8AC3E}">
        <p14:creationId xmlns:p14="http://schemas.microsoft.com/office/powerpoint/2010/main" val="379852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Interventions to implement include: </a:t>
            </a:r>
          </a:p>
          <a:p>
            <a:r>
              <a:rPr lang="en-US" sz="1200" kern="1200" dirty="0">
                <a:solidFill>
                  <a:schemeClr val="tx1"/>
                </a:solidFill>
                <a:effectLst/>
                <a:latin typeface="+mn-lt"/>
                <a:ea typeface="+mn-ea"/>
                <a:cs typeface="+mn-cs"/>
              </a:rPr>
              <a:t>Adding Functional Assessment Staging of Alzheimer’s Disease (FAST) score and the Resource Utilization Group (RUG) to Discharge process aiding family </a:t>
            </a:r>
            <a:r>
              <a:rPr lang="en-US" sz="1200" kern="1200">
                <a:solidFill>
                  <a:schemeClr val="tx1"/>
                </a:solidFill>
                <a:effectLst/>
                <a:latin typeface="+mn-lt"/>
                <a:ea typeface="+mn-ea"/>
                <a:cs typeface="+mn-cs"/>
              </a:rPr>
              <a:t>members to continue </a:t>
            </a:r>
            <a:r>
              <a:rPr lang="en-US" sz="1200" kern="1200" dirty="0">
                <a:solidFill>
                  <a:schemeClr val="tx1"/>
                </a:solidFill>
                <a:effectLst/>
                <a:latin typeface="+mn-lt"/>
                <a:ea typeface="+mn-ea"/>
                <a:cs typeface="+mn-cs"/>
              </a:rPr>
              <a:t>treatment after discharge and track decline of loved ones supporting VHA Strategy 2 emphasizing support to caregivers and care of aging Veterans</a:t>
            </a:r>
          </a:p>
          <a:p>
            <a:r>
              <a:rPr lang="en-US" sz="1200" kern="1200" dirty="0">
                <a:solidFill>
                  <a:schemeClr val="tx1"/>
                </a:solidFill>
                <a:effectLst/>
                <a:latin typeface="+mn-lt"/>
                <a:ea typeface="+mn-ea"/>
                <a:cs typeface="+mn-cs"/>
              </a:rPr>
              <a:t>Modernizing the length of stay (LOS) requires reducing:</a:t>
            </a:r>
          </a:p>
          <a:p>
            <a:r>
              <a:rPr lang="en-US" sz="1200" kern="1200" dirty="0">
                <a:solidFill>
                  <a:schemeClr val="tx1"/>
                </a:solidFill>
                <a:effectLst/>
                <a:latin typeface="+mn-lt"/>
                <a:ea typeface="+mn-ea"/>
                <a:cs typeface="+mn-cs"/>
              </a:rPr>
              <a:t>Communication gaps between providers, nurses, case workers and transportation services as patients not discharged by Friday, would still be in the hospital the following Monday. </a:t>
            </a:r>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7</a:t>
            </a:fld>
            <a:endParaRPr lang="en-US" dirty="0"/>
          </a:p>
        </p:txBody>
      </p:sp>
    </p:spTree>
    <p:extLst>
      <p:ext uri="{BB962C8B-B14F-4D97-AF65-F5344CB8AC3E}">
        <p14:creationId xmlns:p14="http://schemas.microsoft.com/office/powerpoint/2010/main" val="3704412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designed an admission and discharge flowchart pamphlet for providers, staff and caregivers.   </a:t>
            </a:r>
          </a:p>
          <a:p>
            <a:r>
              <a:rPr lang="en-US" sz="1200" kern="1200" dirty="0">
                <a:solidFill>
                  <a:schemeClr val="tx1"/>
                </a:solidFill>
                <a:effectLst/>
                <a:latin typeface="+mn-lt"/>
                <a:ea typeface="+mn-ea"/>
                <a:cs typeface="+mn-cs"/>
              </a:rPr>
              <a:t>Applicable to the other 135 Community Living Centers (CLCs), designed to optimizing resource allocation, reducing total cost of care by refining admission through discharge steps incorporating Functional Assessment Staging of Alzheimer’s Disease (FAST) score,  Minimum Data Set (MDS) and Resource Utilization Group (RUG) diminishing length of stay (LOS), have significant financial impact to VHA resources such as staffing and VERA disbursement emphasizing Veteran centered priorities, placing the focus on customer service and Veteran-centered care.</a:t>
            </a:r>
          </a:p>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8</a:t>
            </a:fld>
            <a:endParaRPr lang="en-US" dirty="0"/>
          </a:p>
        </p:txBody>
      </p:sp>
    </p:spTree>
    <p:extLst>
      <p:ext uri="{BB962C8B-B14F-4D97-AF65-F5344CB8AC3E}">
        <p14:creationId xmlns:p14="http://schemas.microsoft.com/office/powerpoint/2010/main" val="35705628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6225" y="1828800"/>
            <a:ext cx="4098175" cy="3177380"/>
          </a:xfrm>
        </p:spPr>
        <p:txBody>
          <a:bodyPr anchor="b">
            <a:normAutofit/>
          </a:bodyPr>
          <a:lstStyle>
            <a:lvl1pPr algn="l">
              <a:lnSpc>
                <a:spcPct val="80000"/>
              </a:lnSpc>
              <a:defRPr sz="5400">
                <a:solidFill>
                  <a:schemeClr val="accent1"/>
                </a:solidFill>
              </a:defRPr>
            </a:lvl1pPr>
          </a:lstStyle>
          <a:p>
            <a:r>
              <a:rPr lang="en-US"/>
              <a:t>Click to edit Master title style</a:t>
            </a:r>
            <a:endParaRPr/>
          </a:p>
        </p:txBody>
      </p:sp>
      <p:sp>
        <p:nvSpPr>
          <p:cNvPr id="3" name="Subtitle 2"/>
          <p:cNvSpPr>
            <a:spLocks noGrp="1"/>
          </p:cNvSpPr>
          <p:nvPr>
            <p:ph type="subTitle" idx="1"/>
          </p:nvPr>
        </p:nvSpPr>
        <p:spPr>
          <a:xfrm>
            <a:off x="626225" y="5181600"/>
            <a:ext cx="4098175"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7" name="Picture 6" descr="EKG lin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8" y="-1"/>
            <a:ext cx="7000137" cy="6858001"/>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E7EF2DF0-5C79-4F48-B02B-A8313F65D6BF}" type="datetime1">
              <a:rPr lang="en-US" smtClean="0"/>
              <a:t>3/15/2021</a:t>
            </a:fld>
            <a:endParaRPr dirty="0"/>
          </a:p>
        </p:txBody>
      </p:sp>
      <p:sp>
        <p:nvSpPr>
          <p:cNvPr id="6" name="Slide Number Placeholder 5"/>
          <p:cNvSpPr>
            <a:spLocks noGrp="1"/>
          </p:cNvSpPr>
          <p:nvPr>
            <p:ph type="sldNum" sz="quarter" idx="12"/>
          </p:nvPr>
        </p:nvSpPr>
        <p:spPr/>
        <p:txBody>
          <a:bodyPr/>
          <a:lstStyle/>
          <a:p>
            <a:fld id="{E31375A4-56A4-47D6-9801-1991572033F7}" type="slidenum">
              <a:rPr/>
              <a:t>‹#›</a:t>
            </a:fld>
            <a:endParaRPr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descr="Rectangle"/>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Vertical Title 1"/>
          <p:cNvSpPr>
            <a:spLocks noGrp="1"/>
          </p:cNvSpPr>
          <p:nvPr>
            <p:ph type="title" orient="vert"/>
          </p:nvPr>
        </p:nvSpPr>
        <p:spPr>
          <a:xfrm>
            <a:off x="10058399" y="457201"/>
            <a:ext cx="2057401" cy="59436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9600" y="457200"/>
            <a:ext cx="9067800" cy="5943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53278D7E-3AD6-455E-800C-68AD75DF816B}" type="datetime1">
              <a:rPr lang="en-US" smtClean="0"/>
              <a:t>3/15/2021</a:t>
            </a:fld>
            <a:endParaRPr dirty="0"/>
          </a:p>
        </p:txBody>
      </p:sp>
      <p:sp>
        <p:nvSpPr>
          <p:cNvPr id="6" name="Slide Number Placeholder 5"/>
          <p:cNvSpPr>
            <a:spLocks noGrp="1"/>
          </p:cNvSpPr>
          <p:nvPr>
            <p:ph type="sldNum" sz="quarter" idx="12"/>
          </p:nvPr>
        </p:nvSpPr>
        <p:spPr/>
        <p:txBody>
          <a:bodyPr/>
          <a:lstStyle/>
          <a:p>
            <a:fld id="{E31375A4-56A4-47D6-9801-1991572033F7}" type="slidenum">
              <a:rPr/>
              <a:t>‹#›</a:t>
            </a:fld>
            <a:endParaRPr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707AB124-90DD-4A4D-AAAD-9E406B6B734A}" type="datetime1">
              <a:rPr lang="en-US" smtClean="0"/>
              <a:t>3/15/2021</a:t>
            </a:fld>
            <a:endParaRPr dirty="0"/>
          </a:p>
        </p:txBody>
      </p:sp>
      <p:sp>
        <p:nvSpPr>
          <p:cNvPr id="6" name="Slide Number Placeholder 5"/>
          <p:cNvSpPr>
            <a:spLocks noGrp="1"/>
          </p:cNvSpPr>
          <p:nvPr>
            <p:ph type="sldNum" sz="quarter" idx="12"/>
          </p:nvPr>
        </p:nvSpPr>
        <p:spPr/>
        <p:txBody>
          <a:bodyPr/>
          <a:lstStyle/>
          <a:p>
            <a:fld id="{E31375A4-56A4-47D6-9801-1991572033F7}" type="slidenum">
              <a:rPr/>
              <a:t>‹#›</a:t>
            </a:fld>
            <a:endParaRPr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ctangle 6" descr="Rectangle"/>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066800" y="1828800"/>
            <a:ext cx="7772400" cy="3177380"/>
          </a:xfrm>
        </p:spPr>
        <p:txBody>
          <a:bodyPr anchor="b">
            <a:normAutofit/>
          </a:bodyPr>
          <a:lstStyle>
            <a:lvl1pPr>
              <a:lnSpc>
                <a:spcPct val="80000"/>
              </a:lnSpc>
              <a:defRPr sz="5400"/>
            </a:lvl1pPr>
          </a:lstStyle>
          <a:p>
            <a:r>
              <a:rPr lang="en-US"/>
              <a:t>Click to edit Master title style</a:t>
            </a:r>
            <a:endParaRPr/>
          </a:p>
        </p:txBody>
      </p:sp>
      <p:sp>
        <p:nvSpPr>
          <p:cNvPr id="3" name="Text Placeholder 2"/>
          <p:cNvSpPr>
            <a:spLocks noGrp="1"/>
          </p:cNvSpPr>
          <p:nvPr>
            <p:ph type="body" idx="1"/>
          </p:nvPr>
        </p:nvSpPr>
        <p:spPr>
          <a:xfrm>
            <a:off x="1066800" y="5181600"/>
            <a:ext cx="77724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68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246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3E421068-E7CF-4F90-9D7B-054951AE5B13}" type="datetime1">
              <a:rPr lang="en-US" smtClean="0"/>
              <a:t>3/15/2021</a:t>
            </a:fld>
            <a:endParaRPr dirty="0"/>
          </a:p>
        </p:txBody>
      </p:sp>
      <p:sp>
        <p:nvSpPr>
          <p:cNvPr id="7" name="Slide Number Placeholder 6"/>
          <p:cNvSpPr>
            <a:spLocks noGrp="1"/>
          </p:cNvSpPr>
          <p:nvPr>
            <p:ph type="sldNum" sz="quarter" idx="12"/>
          </p:nvPr>
        </p:nvSpPr>
        <p:spPr/>
        <p:txBody>
          <a:bodyPr/>
          <a:lstStyle/>
          <a:p>
            <a:fld id="{E31375A4-56A4-47D6-9801-1991572033F7}" type="slidenum">
              <a:rPr/>
              <a:t>‹#›</a:t>
            </a:fld>
            <a:endParaRPr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68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246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BB3314FE-12C6-4B8C-8977-7D1BC851CF69}" type="datetime1">
              <a:rPr lang="en-US" smtClean="0"/>
              <a:t>3/15/2021</a:t>
            </a:fld>
            <a:endParaRPr dirty="0"/>
          </a:p>
        </p:txBody>
      </p:sp>
      <p:sp>
        <p:nvSpPr>
          <p:cNvPr id="9" name="Slide Number Placeholder 8"/>
          <p:cNvSpPr>
            <a:spLocks noGrp="1"/>
          </p:cNvSpPr>
          <p:nvPr>
            <p:ph type="sldNum" sz="quarter" idx="12"/>
          </p:nvPr>
        </p:nvSpPr>
        <p:spPr/>
        <p:txBody>
          <a:bodyPr/>
          <a:lstStyle/>
          <a:p>
            <a:fld id="{E31375A4-56A4-47D6-9801-1991572033F7}" type="slidenum">
              <a:rPr/>
              <a:t>‹#›</a:t>
            </a:fld>
            <a:endParaRPr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fld id="{FF18E5CC-10BE-4F57-91CA-E7265F15A6CD}" type="datetime1">
              <a:rPr lang="en-US" smtClean="0"/>
              <a:t>3/15/2021</a:t>
            </a:fld>
            <a:endParaRPr dirty="0"/>
          </a:p>
        </p:txBody>
      </p:sp>
      <p:sp>
        <p:nvSpPr>
          <p:cNvPr id="5" name="Slide Number Placeholder 4"/>
          <p:cNvSpPr>
            <a:spLocks noGrp="1"/>
          </p:cNvSpPr>
          <p:nvPr>
            <p:ph type="sldNum" sz="quarter" idx="12"/>
          </p:nvPr>
        </p:nvSpPr>
        <p:spPr/>
        <p:txBody>
          <a:bodyPr/>
          <a:lstStyle/>
          <a:p>
            <a:fld id="{E31375A4-56A4-47D6-9801-1991572033F7}" type="slidenum">
              <a:rPr/>
              <a:t>‹#›</a:t>
            </a:fld>
            <a:endParaRPr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fld id="{B73F26FC-55F1-4BB5-8144-E8646B35ACD1}" type="datetime1">
              <a:rPr lang="en-US" smtClean="0"/>
              <a:t>3/15/2021</a:t>
            </a:fld>
            <a:endParaRPr dirty="0"/>
          </a:p>
        </p:txBody>
      </p:sp>
      <p:sp>
        <p:nvSpPr>
          <p:cNvPr id="4" name="Slide Number Placeholder 3"/>
          <p:cNvSpPr>
            <a:spLocks noGrp="1"/>
          </p:cNvSpPr>
          <p:nvPr>
            <p:ph type="sldNum" sz="quarter" idx="12"/>
          </p:nvPr>
        </p:nvSpPr>
        <p:spPr/>
        <p:txBody>
          <a:bodyPr/>
          <a:lstStyle/>
          <a:p>
            <a:fld id="{E31375A4-56A4-47D6-9801-1991572033F7}" type="slidenum">
              <a:rPr/>
              <a:t>‹#›</a:t>
            </a:fld>
            <a:endParaRPr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7632700" y="3200400"/>
            <a:ext cx="3932237" cy="1752600"/>
          </a:xfrm>
        </p:spPr>
        <p:txBody>
          <a:bodyPr anchor="b">
            <a:normAutofit/>
          </a:bodyPr>
          <a:lstStyle>
            <a:lvl1pPr>
              <a:defRPr sz="3600"/>
            </a:lvl1pPr>
          </a:lstStyle>
          <a:p>
            <a:r>
              <a:rPr lang="en-US"/>
              <a:t>Click to edit Master title style</a:t>
            </a:r>
            <a:endParaRPr/>
          </a:p>
        </p:txBody>
      </p:sp>
      <p:sp>
        <p:nvSpPr>
          <p:cNvPr id="3" name="Content Placeholder 2"/>
          <p:cNvSpPr>
            <a:spLocks noGrp="1"/>
          </p:cNvSpPr>
          <p:nvPr>
            <p:ph idx="1"/>
          </p:nvPr>
        </p:nvSpPr>
        <p:spPr>
          <a:xfrm>
            <a:off x="609600" y="457201"/>
            <a:ext cx="59436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632699" y="5029200"/>
            <a:ext cx="3932237"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7635240" y="3200400"/>
            <a:ext cx="3932237" cy="1752600"/>
          </a:xfrm>
        </p:spPr>
        <p:txBody>
          <a:bodyPr anchor="b">
            <a:normAutofit/>
          </a:bodyPr>
          <a:lstStyle>
            <a:lvl1pPr>
              <a:defRPr sz="360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 y="0"/>
            <a:ext cx="7008810" cy="6857999"/>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635240" y="5029200"/>
            <a:ext cx="3932237"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d bar" descr="Red bar"/>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Placeholder 1"/>
          <p:cNvSpPr>
            <a:spLocks noGrp="1"/>
          </p:cNvSpPr>
          <p:nvPr>
            <p:ph type="title"/>
          </p:nvPr>
        </p:nvSpPr>
        <p:spPr>
          <a:xfrm>
            <a:off x="1066800" y="99220"/>
            <a:ext cx="10058400" cy="132556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524000" y="1828799"/>
            <a:ext cx="9144000" cy="4572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066800" y="6481760"/>
            <a:ext cx="7848600" cy="239715"/>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9067800" y="6465885"/>
            <a:ext cx="1066800" cy="239715"/>
          </a:xfrm>
          <a:prstGeom prst="rect">
            <a:avLst/>
          </a:prstGeom>
        </p:spPr>
        <p:txBody>
          <a:bodyPr vert="horz" lIns="91440" tIns="45720" rIns="91440" bIns="45720" rtlCol="0" anchor="ctr"/>
          <a:lstStyle>
            <a:lvl1pPr algn="r">
              <a:defRPr sz="1100">
                <a:solidFill>
                  <a:schemeClr val="tx1"/>
                </a:solidFill>
              </a:defRPr>
            </a:lvl1pPr>
          </a:lstStyle>
          <a:p>
            <a:fld id="{1F2C2605-7B6F-45C6-8038-72D19E420972}" type="datetime1">
              <a:rPr lang="en-US" smtClean="0"/>
              <a:t>3/15/2021</a:t>
            </a:fld>
            <a:endParaRPr lang="en-US" dirty="0"/>
          </a:p>
        </p:txBody>
      </p:sp>
      <p:sp>
        <p:nvSpPr>
          <p:cNvPr id="6" name="Slide Number Placeholder 5"/>
          <p:cNvSpPr>
            <a:spLocks noGrp="1"/>
          </p:cNvSpPr>
          <p:nvPr>
            <p:ph type="sldNum" sz="quarter" idx="4"/>
          </p:nvPr>
        </p:nvSpPr>
        <p:spPr>
          <a:xfrm>
            <a:off x="10287000" y="6481760"/>
            <a:ext cx="838200" cy="239715"/>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12" Type="http://schemas.openxmlformats.org/officeDocument/2006/relationships/image" Target="../media/image5.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Layout" Target="../diagrams/layout1.xml"/><Relationship Id="rId11" Type="http://schemas.openxmlformats.org/officeDocument/2006/relationships/image" Target="../media/image4.png"/><Relationship Id="rId5" Type="http://schemas.openxmlformats.org/officeDocument/2006/relationships/diagramData" Target="../diagrams/data1.xml"/><Relationship Id="rId10" Type="http://schemas.openxmlformats.org/officeDocument/2006/relationships/image" Target="../media/image3.png"/><Relationship Id="rId4" Type="http://schemas.openxmlformats.org/officeDocument/2006/relationships/notesSlide" Target="../notesSlides/notesSlide2.xm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slideLayout" Target="../slideLayouts/slideLayout2.xml"/><Relationship Id="rId7" Type="http://schemas.openxmlformats.org/officeDocument/2006/relationships/diagramLayout" Target="../diagrams/layout2.xml"/><Relationship Id="rId12" Type="http://schemas.openxmlformats.org/officeDocument/2006/relationships/image" Target="../media/image5.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diagramData" Target="../diagrams/data2.xml"/><Relationship Id="rId11" Type="http://schemas.openxmlformats.org/officeDocument/2006/relationships/image" Target="../media/image4.png"/><Relationship Id="rId5" Type="http://schemas.openxmlformats.org/officeDocument/2006/relationships/image" Target="../media/image3.png"/><Relationship Id="rId10" Type="http://schemas.microsoft.com/office/2007/relationships/diagramDrawing" Target="../diagrams/drawing2.xml"/><Relationship Id="rId4" Type="http://schemas.openxmlformats.org/officeDocument/2006/relationships/notesSlide" Target="../notesSlides/notesSlide3.xml"/><Relationship Id="rId9" Type="http://schemas.openxmlformats.org/officeDocument/2006/relationships/diagramColors" Target="../diagrams/colors2.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diagramDrawing" Target="../diagrams/drawing3.xml"/><Relationship Id="rId3" Type="http://schemas.openxmlformats.org/officeDocument/2006/relationships/slideLayout" Target="../slideLayouts/slideLayout2.xml"/><Relationship Id="rId7" Type="http://schemas.openxmlformats.org/officeDocument/2006/relationships/image" Target="../media/image4.png"/><Relationship Id="rId12" Type="http://schemas.openxmlformats.org/officeDocument/2006/relationships/diagramColors" Target="../diagrams/colors3.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11" Type="http://schemas.openxmlformats.org/officeDocument/2006/relationships/diagramQuickStyle" Target="../diagrams/quickStyle3.xml"/><Relationship Id="rId5" Type="http://schemas.openxmlformats.org/officeDocument/2006/relationships/chart" Target="../charts/chart1.xml"/><Relationship Id="rId10" Type="http://schemas.openxmlformats.org/officeDocument/2006/relationships/diagramLayout" Target="../diagrams/layout3.xml"/><Relationship Id="rId4" Type="http://schemas.openxmlformats.org/officeDocument/2006/relationships/notesSlide" Target="../notesSlides/notesSlide4.xml"/><Relationship Id="rId9"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hyperlink" Target="file:///C:\Users\VHACTXOkemwA\AppData\Local\Temp\1\MicrosoftEdgeDownloads\58fa8f77-913d-4538-9a70-36c5e3c26543\1142_03_HK_2013-01-04.pdf" TargetMode="External"/><Relationship Id="rId5" Type="http://schemas.openxmlformats.org/officeDocument/2006/relationships/hyperlink" Target="https://mcareports.va.gov/rug/clcrug.aspx" TargetMode="External"/><Relationship Id="rId4" Type="http://schemas.openxmlformats.org/officeDocument/2006/relationships/notesSlide" Target="../notesSlides/notesSlide5.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2958" y="152400"/>
            <a:ext cx="4098175" cy="3829050"/>
          </a:xfrm>
        </p:spPr>
        <p:txBody>
          <a:bodyPr>
            <a:noAutofit/>
          </a:bodyPr>
          <a:lstStyle/>
          <a:p>
            <a:pPr>
              <a:spcAft>
                <a:spcPts val="1800"/>
              </a:spcAft>
            </a:pPr>
            <a:r>
              <a:rPr lang="en-US" sz="4400" b="1" dirty="0"/>
              <a:t>Optimizing the Community Living Center (CLC) Practices:</a:t>
            </a:r>
            <a:r>
              <a:rPr lang="en-US" sz="4000" dirty="0"/>
              <a:t> </a:t>
            </a:r>
            <a:br>
              <a:rPr lang="en-US" sz="4400" dirty="0">
                <a:effectLst>
                  <a:outerShdw blurRad="38100" dist="38100" dir="2700000" algn="tl">
                    <a:srgbClr val="000000">
                      <a:alpha val="43137"/>
                    </a:srgbClr>
                  </a:outerShdw>
                </a:effectLst>
              </a:rPr>
            </a:br>
            <a:br>
              <a:rPr lang="en-US" sz="2400" i="1" dirty="0">
                <a:effectLst>
                  <a:outerShdw blurRad="38100" dist="38100" dir="2700000" algn="tl">
                    <a:srgbClr val="000000">
                      <a:alpha val="43137"/>
                    </a:srgbClr>
                  </a:outerShdw>
                </a:effectLst>
              </a:rPr>
            </a:br>
            <a:r>
              <a:rPr lang="en-US" sz="2400" i="1" dirty="0"/>
              <a:t>To optimize the Length of Stay and achieve High-Reliability outcomes</a:t>
            </a:r>
            <a:endParaRPr lang="en-US" sz="4400" i="1" dirty="0"/>
          </a:p>
        </p:txBody>
      </p:sp>
      <p:sp>
        <p:nvSpPr>
          <p:cNvPr id="9" name="TextBox 8">
            <a:extLst>
              <a:ext uri="{FF2B5EF4-FFF2-40B4-BE49-F238E27FC236}">
                <a16:creationId xmlns:a16="http://schemas.microsoft.com/office/drawing/2014/main" id="{4D726F54-DE76-4C7D-933D-D4983E788764}"/>
              </a:ext>
            </a:extLst>
          </p:cNvPr>
          <p:cNvSpPr txBox="1"/>
          <p:nvPr/>
        </p:nvSpPr>
        <p:spPr>
          <a:xfrm>
            <a:off x="672957" y="4029075"/>
            <a:ext cx="4098175" cy="2492990"/>
          </a:xfrm>
          <a:prstGeom prst="rect">
            <a:avLst/>
          </a:prstGeom>
          <a:noFill/>
        </p:spPr>
        <p:txBody>
          <a:bodyPr wrap="square" rtlCol="0" anchor="ctr">
            <a:spAutoFit/>
          </a:bodyPr>
          <a:lstStyle/>
          <a:p>
            <a:r>
              <a:rPr lang="en-US" sz="2400" b="1" dirty="0">
                <a:solidFill>
                  <a:schemeClr val="tx1">
                    <a:lumMod val="85000"/>
                    <a:lumOff val="15000"/>
                  </a:schemeClr>
                </a:solidFill>
              </a:rPr>
              <a:t>Andrew E. Okemwa, MPH,  </a:t>
            </a:r>
          </a:p>
          <a:p>
            <a:r>
              <a:rPr lang="en-US" sz="2400" dirty="0">
                <a:solidFill>
                  <a:schemeClr val="tx1">
                    <a:lumMod val="85000"/>
                    <a:lumOff val="15000"/>
                  </a:schemeClr>
                </a:solidFill>
              </a:rPr>
              <a:t>GHATP Administrative Fellow</a:t>
            </a:r>
          </a:p>
          <a:p>
            <a:endParaRPr lang="en-US" dirty="0">
              <a:solidFill>
                <a:schemeClr val="tx1">
                  <a:lumMod val="85000"/>
                  <a:lumOff val="15000"/>
                </a:schemeClr>
              </a:solidFill>
            </a:endParaRPr>
          </a:p>
          <a:p>
            <a:r>
              <a:rPr lang="en-US" dirty="0">
                <a:solidFill>
                  <a:schemeClr val="tx1">
                    <a:lumMod val="85000"/>
                    <a:lumOff val="15000"/>
                  </a:schemeClr>
                </a:solidFill>
              </a:rPr>
              <a:t>PRECEPTORS: </a:t>
            </a:r>
          </a:p>
          <a:p>
            <a:r>
              <a:rPr lang="en-US" dirty="0">
                <a:solidFill>
                  <a:schemeClr val="tx1">
                    <a:lumMod val="85000"/>
                    <a:lumOff val="15000"/>
                  </a:schemeClr>
                </a:solidFill>
              </a:rPr>
              <a:t>Michael L. Kiefer, MHA, FACHE,  </a:t>
            </a:r>
          </a:p>
          <a:p>
            <a:r>
              <a:rPr lang="en-US" dirty="0">
                <a:solidFill>
                  <a:schemeClr val="tx1">
                    <a:lumMod val="85000"/>
                    <a:lumOff val="15000"/>
                  </a:schemeClr>
                </a:solidFill>
              </a:rPr>
              <a:t>Director, CTVHCS</a:t>
            </a:r>
          </a:p>
          <a:p>
            <a:r>
              <a:rPr lang="en-US" dirty="0">
                <a:solidFill>
                  <a:schemeClr val="tx1">
                    <a:lumMod val="85000"/>
                    <a:lumOff val="15000"/>
                  </a:schemeClr>
                </a:solidFill>
              </a:rPr>
              <a:t>Robert A. Farias, MHA,   </a:t>
            </a:r>
          </a:p>
          <a:p>
            <a:r>
              <a:rPr lang="en-US" dirty="0">
                <a:solidFill>
                  <a:schemeClr val="tx1">
                    <a:lumMod val="85000"/>
                    <a:lumOff val="15000"/>
                  </a:schemeClr>
                </a:solidFill>
              </a:rPr>
              <a:t>Executive Assistant to the Director</a:t>
            </a:r>
          </a:p>
        </p:txBody>
      </p:sp>
      <p:sp>
        <p:nvSpPr>
          <p:cNvPr id="3" name="Rectangle 2">
            <a:extLst>
              <a:ext uri="{FF2B5EF4-FFF2-40B4-BE49-F238E27FC236}">
                <a16:creationId xmlns:a16="http://schemas.microsoft.com/office/drawing/2014/main" id="{F66D3BBF-05F9-4D06-86DA-F35E03DED9CE}"/>
              </a:ext>
            </a:extLst>
          </p:cNvPr>
          <p:cNvSpPr/>
          <p:nvPr/>
        </p:nvSpPr>
        <p:spPr>
          <a:xfrm>
            <a:off x="5180887" y="0"/>
            <a:ext cx="70104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021216D-AAD6-48C6-8BB8-39A48589EA3F}"/>
              </a:ext>
            </a:extLst>
          </p:cNvPr>
          <p:cNvSpPr/>
          <p:nvPr/>
        </p:nvSpPr>
        <p:spPr>
          <a:xfrm>
            <a:off x="5418663" y="6012411"/>
            <a:ext cx="6534848" cy="769441"/>
          </a:xfrm>
          <a:prstGeom prst="rect">
            <a:avLst/>
          </a:prstGeom>
        </p:spPr>
        <p:txBody>
          <a:bodyPr wrap="square">
            <a:spAutoFit/>
          </a:bodyPr>
          <a:lstStyle/>
          <a:p>
            <a:pPr algn="ctr"/>
            <a:r>
              <a:rPr lang="en-US" sz="2200" dirty="0">
                <a:solidFill>
                  <a:srgbClr val="FFFFCC"/>
                </a:solidFill>
                <a:effectLst>
                  <a:outerShdw blurRad="38100" dist="38100" dir="2700000" algn="tl">
                    <a:srgbClr val="000000">
                      <a:alpha val="43137"/>
                    </a:srgbClr>
                  </a:outerShdw>
                </a:effectLst>
              </a:rPr>
              <a:t>Central Texas Veterans Health Care System </a:t>
            </a:r>
          </a:p>
          <a:p>
            <a:pPr algn="ctr"/>
            <a:r>
              <a:rPr lang="en-US" sz="2200" dirty="0">
                <a:solidFill>
                  <a:srgbClr val="FFFFCC"/>
                </a:solidFill>
                <a:effectLst>
                  <a:outerShdw blurRad="38100" dist="38100" dir="2700000" algn="tl">
                    <a:srgbClr val="000000">
                      <a:alpha val="43137"/>
                    </a:srgbClr>
                  </a:outerShdw>
                </a:effectLst>
              </a:rPr>
              <a:t>(CTVHCS) VISN 17</a:t>
            </a:r>
          </a:p>
        </p:txBody>
      </p:sp>
      <p:pic>
        <p:nvPicPr>
          <p:cNvPr id="4098" name="Picture 2" descr="Central Texas VA announces changes to Veterans' food pantry truck services">
            <a:extLst>
              <a:ext uri="{FF2B5EF4-FFF2-40B4-BE49-F238E27FC236}">
                <a16:creationId xmlns:a16="http://schemas.microsoft.com/office/drawing/2014/main" id="{E1B205C6-1480-48C8-9753-C64969A53E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4599" y="304800"/>
            <a:ext cx="6022977" cy="57905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D1D21F2-8E88-4A76-98A4-836F983CC2B4}"/>
              </a:ext>
            </a:extLst>
          </p:cNvPr>
          <p:cNvPicPr>
            <a:picLocks noChangeAspect="1"/>
          </p:cNvPicPr>
          <p:nvPr/>
        </p:nvPicPr>
        <p:blipFill>
          <a:blip r:embed="rId6"/>
          <a:stretch>
            <a:fillRect/>
          </a:stretch>
        </p:blipFill>
        <p:spPr>
          <a:xfrm>
            <a:off x="9268663" y="381000"/>
            <a:ext cx="2231329" cy="603556"/>
          </a:xfrm>
          <a:prstGeom prst="rect">
            <a:avLst/>
          </a:prstGeom>
        </p:spPr>
      </p:pic>
      <p:pic>
        <p:nvPicPr>
          <p:cNvPr id="24" name="Audio 23">
            <a:hlinkClick r:id="" action="ppaction://media"/>
            <a:extLst>
              <a:ext uri="{FF2B5EF4-FFF2-40B4-BE49-F238E27FC236}">
                <a16:creationId xmlns:a16="http://schemas.microsoft.com/office/drawing/2014/main" id="{A4753CF1-CB9E-4ABE-9907-82080CB886E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33200" y="6299200"/>
            <a:ext cx="406400" cy="406400"/>
          </a:xfrm>
          <a:prstGeom prst="rect">
            <a:avLst/>
          </a:prstGeom>
        </p:spPr>
      </p:pic>
      <p:pic>
        <p:nvPicPr>
          <p:cNvPr id="15" name="Picture 14">
            <a:extLst>
              <a:ext uri="{FF2B5EF4-FFF2-40B4-BE49-F238E27FC236}">
                <a16:creationId xmlns:a16="http://schemas.microsoft.com/office/drawing/2014/main" id="{DD3967FC-C88A-4067-BD9D-80EF2F4C706E}"/>
              </a:ext>
            </a:extLst>
          </p:cNvPr>
          <p:cNvPicPr>
            <a:picLocks noChangeAspect="1"/>
          </p:cNvPicPr>
          <p:nvPr/>
        </p:nvPicPr>
        <p:blipFill rotWithShape="1">
          <a:blip r:embed="rId8">
            <a:extLst>
              <a:ext uri="{28A0092B-C50C-407E-A947-70E740481C1C}">
                <a14:useLocalDpi xmlns:a14="http://schemas.microsoft.com/office/drawing/2010/main" val="0"/>
              </a:ext>
            </a:extLst>
          </a:blip>
          <a:srcRect l="36875" t="-2363" r="6875" b="-2"/>
          <a:stretch/>
        </p:blipFill>
        <p:spPr>
          <a:xfrm rot="5400000">
            <a:off x="1831970" y="3321233"/>
            <a:ext cx="6858001" cy="215535"/>
          </a:xfrm>
          <a:prstGeom prst="rect">
            <a:avLst/>
          </a:prstGeom>
        </p:spPr>
      </p:pic>
    </p:spTree>
    <p:extLst>
      <p:ext uri="{BB962C8B-B14F-4D97-AF65-F5344CB8AC3E}">
        <p14:creationId xmlns:p14="http://schemas.microsoft.com/office/powerpoint/2010/main" val="151443629"/>
      </p:ext>
    </p:extLst>
  </p:cSld>
  <p:clrMapOvr>
    <a:masterClrMapping/>
  </p:clrMapOvr>
  <mc:AlternateContent xmlns:mc="http://schemas.openxmlformats.org/markup-compatibility/2006" xmlns:p14="http://schemas.microsoft.com/office/powerpoint/2010/main">
    <mc:Choice Requires="p14">
      <p:transition spd="med" p14:dur="700" advTm="12519">
        <p:fade/>
      </p:transition>
    </mc:Choice>
    <mc:Fallback xmlns="">
      <p:transition spd="med" advTm="1251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6735" showWhenStopped="0">
                <p:cTn id="7" fill="hold" display="0">
                  <p:stCondLst>
                    <p:cond delay="indefinite"/>
                  </p:stCondLst>
                  <p:endCondLst>
                    <p:cond evt="onStopAudio" delay="0">
                      <p:tgtEl>
                        <p:sldTgt/>
                      </p:tgtEl>
                    </p:cond>
                  </p:endCondLst>
                </p:cTn>
                <p:tgtEl>
                  <p:spTgt spid="2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93873"/>
            <a:ext cx="11049000" cy="701528"/>
          </a:xfrm>
        </p:spPr>
        <p:txBody>
          <a:bodyPr>
            <a:normAutofit fontScale="90000"/>
          </a:bodyPr>
          <a:lstStyle/>
          <a:p>
            <a:r>
              <a:rPr lang="en-US" sz="4400" b="1" dirty="0">
                <a:effectLst>
                  <a:outerShdw blurRad="38100" dist="38100" dir="2700000" algn="tl">
                    <a:srgbClr val="000000">
                      <a:alpha val="43137"/>
                    </a:srgbClr>
                  </a:outerShdw>
                </a:effectLst>
              </a:rPr>
              <a:t>   The Optimization Procedure in CTVHCS</a:t>
            </a:r>
            <a:br>
              <a:rPr lang="en-US" dirty="0"/>
            </a:br>
            <a:r>
              <a:rPr lang="en-US" dirty="0"/>
              <a:t>	</a:t>
            </a:r>
            <a:r>
              <a:rPr lang="en-US" sz="2200" dirty="0">
                <a:solidFill>
                  <a:srgbClr val="FFFFCC"/>
                </a:solidFill>
                <a:effectLst>
                  <a:outerShdw blurRad="38100" dist="38100" dir="2700000" algn="tl">
                    <a:srgbClr val="000000">
                      <a:alpha val="43137"/>
                    </a:srgbClr>
                  </a:outerShdw>
                </a:effectLst>
              </a:rPr>
              <a:t> Examine admission &amp; discharge standards for process improvement and efficiency</a:t>
            </a:r>
            <a:br>
              <a:rPr lang="en-US" dirty="0"/>
            </a:br>
            <a:endParaRPr lang="en-US" dirty="0"/>
          </a:p>
        </p:txBody>
      </p:sp>
      <p:graphicFrame>
        <p:nvGraphicFramePr>
          <p:cNvPr id="6" name="Content Placeholder 5">
            <a:extLst>
              <a:ext uri="{FF2B5EF4-FFF2-40B4-BE49-F238E27FC236}">
                <a16:creationId xmlns:a16="http://schemas.microsoft.com/office/drawing/2014/main" id="{9156057D-8F46-483C-B1EA-5A77C76F465C}"/>
              </a:ext>
            </a:extLst>
          </p:cNvPr>
          <p:cNvGraphicFramePr>
            <a:graphicFrameLocks noGrp="1"/>
          </p:cNvGraphicFramePr>
          <p:nvPr>
            <p:ph idx="1"/>
            <p:extLst>
              <p:ext uri="{D42A27DB-BD31-4B8C-83A1-F6EECF244321}">
                <p14:modId xmlns:p14="http://schemas.microsoft.com/office/powerpoint/2010/main" val="1235598127"/>
              </p:ext>
            </p:extLst>
          </p:nvPr>
        </p:nvGraphicFramePr>
        <p:xfrm>
          <a:off x="457200" y="1856878"/>
          <a:ext cx="11353800" cy="462488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Slide Number Placeholder 3">
            <a:extLst>
              <a:ext uri="{FF2B5EF4-FFF2-40B4-BE49-F238E27FC236}">
                <a16:creationId xmlns:a16="http://schemas.microsoft.com/office/drawing/2014/main" id="{38EFD061-B7FB-4173-B74E-BB9F8165BF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100" b="0" i="0" u="none" strike="noStrike" kern="1200" cap="none" spc="0" normalizeH="0" baseline="0" noProof="0" smtClean="0">
                <a:ln>
                  <a:noFill/>
                </a:ln>
                <a:solidFill>
                  <a:prstClr val="black"/>
                </a:solidFill>
                <a:effectLst/>
                <a:uLnTx/>
                <a:uFillTx/>
                <a:latin typeface="Franklin Gothic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dirty="0">
              <a:ln>
                <a:noFill/>
              </a:ln>
              <a:solidFill>
                <a:prstClr val="black"/>
              </a:solidFill>
              <a:effectLst/>
              <a:uLnTx/>
              <a:uFillTx/>
              <a:latin typeface="Franklin Gothic Medium"/>
              <a:ea typeface="+mn-ea"/>
              <a:cs typeface="+mn-cs"/>
            </a:endParaRPr>
          </a:p>
        </p:txBody>
      </p:sp>
      <p:pic>
        <p:nvPicPr>
          <p:cNvPr id="5" name="Picture 4">
            <a:extLst>
              <a:ext uri="{FF2B5EF4-FFF2-40B4-BE49-F238E27FC236}">
                <a16:creationId xmlns:a16="http://schemas.microsoft.com/office/drawing/2014/main" id="{D8DC94E6-C9CA-4126-B02C-197FC2E756EB}"/>
              </a:ext>
            </a:extLst>
          </p:cNvPr>
          <p:cNvPicPr>
            <a:picLocks noChangeAspect="1"/>
          </p:cNvPicPr>
          <p:nvPr/>
        </p:nvPicPr>
        <p:blipFill>
          <a:blip r:embed="rId10"/>
          <a:stretch>
            <a:fillRect/>
          </a:stretch>
        </p:blipFill>
        <p:spPr>
          <a:xfrm>
            <a:off x="9942626" y="32396"/>
            <a:ext cx="2231329" cy="603556"/>
          </a:xfrm>
          <a:prstGeom prst="rect">
            <a:avLst/>
          </a:prstGeom>
        </p:spPr>
      </p:pic>
      <p:pic>
        <p:nvPicPr>
          <p:cNvPr id="20" name="Audio 19">
            <a:hlinkClick r:id="" action="ppaction://media"/>
            <a:extLst>
              <a:ext uri="{FF2B5EF4-FFF2-40B4-BE49-F238E27FC236}">
                <a16:creationId xmlns:a16="http://schemas.microsoft.com/office/drawing/2014/main" id="{75F2C414-9C13-400E-BCB0-9B279950D55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633200" y="6299200"/>
            <a:ext cx="406400" cy="406400"/>
          </a:xfrm>
          <a:prstGeom prst="rect">
            <a:avLst/>
          </a:prstGeom>
        </p:spPr>
      </p:pic>
      <p:pic>
        <p:nvPicPr>
          <p:cNvPr id="7" name="Picture 6">
            <a:extLst>
              <a:ext uri="{FF2B5EF4-FFF2-40B4-BE49-F238E27FC236}">
                <a16:creationId xmlns:a16="http://schemas.microsoft.com/office/drawing/2014/main" id="{D73F399A-A244-487E-A239-44171F9786C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1321092"/>
            <a:ext cx="12192000" cy="210558"/>
          </a:xfrm>
          <a:prstGeom prst="rect">
            <a:avLst/>
          </a:prstGeom>
        </p:spPr>
      </p:pic>
    </p:spTree>
    <p:extLst>
      <p:ext uri="{BB962C8B-B14F-4D97-AF65-F5344CB8AC3E}">
        <p14:creationId xmlns:p14="http://schemas.microsoft.com/office/powerpoint/2010/main" val="472657224"/>
      </p:ext>
    </p:extLst>
  </p:cSld>
  <p:clrMapOvr>
    <a:masterClrMapping/>
  </p:clrMapOvr>
  <mc:AlternateContent xmlns:mc="http://schemas.openxmlformats.org/markup-compatibility/2006" xmlns:p14="http://schemas.microsoft.com/office/powerpoint/2010/main">
    <mc:Choice Requires="p14">
      <p:transition spd="med" p14:dur="700" advTm="13417">
        <p:fade/>
      </p:transition>
    </mc:Choice>
    <mc:Fallback xmlns="">
      <p:transition spd="med" advTm="1341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5CDB0-93DD-4BEA-8533-606F2CFB8E70}"/>
              </a:ext>
            </a:extLst>
          </p:cNvPr>
          <p:cNvSpPr>
            <a:spLocks noGrp="1"/>
          </p:cNvSpPr>
          <p:nvPr>
            <p:ph type="title"/>
          </p:nvPr>
        </p:nvSpPr>
        <p:spPr>
          <a:xfrm>
            <a:off x="3086100" y="152400"/>
            <a:ext cx="6629400" cy="1288258"/>
          </a:xfrm>
        </p:spPr>
        <p:txBody>
          <a:bodyPr>
            <a:normAutofit/>
          </a:bodyPr>
          <a:lstStyle/>
          <a:p>
            <a:r>
              <a:rPr lang="en-US" sz="4800" b="1" dirty="0">
                <a:effectLst>
                  <a:outerShdw blurRad="38100" dist="38100" dir="2700000" algn="tl">
                    <a:srgbClr val="000000">
                      <a:alpha val="43137"/>
                    </a:srgbClr>
                  </a:outerShdw>
                </a:effectLst>
              </a:rPr>
              <a:t>Goal and Objectives</a:t>
            </a:r>
            <a:endParaRPr lang="en-US" sz="4800" dirty="0"/>
          </a:p>
        </p:txBody>
      </p:sp>
      <p:sp>
        <p:nvSpPr>
          <p:cNvPr id="4" name="Slide Number Placeholder 3">
            <a:extLst>
              <a:ext uri="{FF2B5EF4-FFF2-40B4-BE49-F238E27FC236}">
                <a16:creationId xmlns:a16="http://schemas.microsoft.com/office/drawing/2014/main" id="{A3C5C04A-C4A2-4AAD-9A5F-C26EAAE7E6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100" b="0" i="0" u="none" strike="noStrike" kern="1200" cap="none" spc="0" normalizeH="0" baseline="0" noProof="0" smtClean="0">
                <a:ln>
                  <a:noFill/>
                </a:ln>
                <a:solidFill>
                  <a:prstClr val="black"/>
                </a:solidFill>
                <a:effectLst/>
                <a:uLnTx/>
                <a:uFillTx/>
                <a:latin typeface="Franklin Gothic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dirty="0">
              <a:ln>
                <a:noFill/>
              </a:ln>
              <a:solidFill>
                <a:prstClr val="black"/>
              </a:solidFill>
              <a:effectLst/>
              <a:uLnTx/>
              <a:uFillTx/>
              <a:latin typeface="Franklin Gothic Medium"/>
              <a:ea typeface="+mn-ea"/>
              <a:cs typeface="+mn-cs"/>
            </a:endParaRPr>
          </a:p>
        </p:txBody>
      </p:sp>
      <p:pic>
        <p:nvPicPr>
          <p:cNvPr id="5" name="Picture 4">
            <a:extLst>
              <a:ext uri="{FF2B5EF4-FFF2-40B4-BE49-F238E27FC236}">
                <a16:creationId xmlns:a16="http://schemas.microsoft.com/office/drawing/2014/main" id="{3DB62279-83D1-4065-ACB9-8953338904F6}"/>
              </a:ext>
            </a:extLst>
          </p:cNvPr>
          <p:cNvPicPr>
            <a:picLocks noChangeAspect="1"/>
          </p:cNvPicPr>
          <p:nvPr/>
        </p:nvPicPr>
        <p:blipFill>
          <a:blip r:embed="rId5"/>
          <a:stretch>
            <a:fillRect/>
          </a:stretch>
        </p:blipFill>
        <p:spPr>
          <a:xfrm>
            <a:off x="9851350" y="4194"/>
            <a:ext cx="2231329" cy="603556"/>
          </a:xfrm>
          <a:prstGeom prst="rect">
            <a:avLst/>
          </a:prstGeom>
        </p:spPr>
      </p:pic>
      <p:sp>
        <p:nvSpPr>
          <p:cNvPr id="9" name="Rectangle 8">
            <a:extLst>
              <a:ext uri="{FF2B5EF4-FFF2-40B4-BE49-F238E27FC236}">
                <a16:creationId xmlns:a16="http://schemas.microsoft.com/office/drawing/2014/main" id="{E1A1FC4B-D1A9-4E03-AF8B-BA16C816DECC}"/>
              </a:ext>
            </a:extLst>
          </p:cNvPr>
          <p:cNvSpPr/>
          <p:nvPr/>
        </p:nvSpPr>
        <p:spPr>
          <a:xfrm>
            <a:off x="9970629" y="4725072"/>
            <a:ext cx="1992772"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B050"/>
              </a:solidFill>
              <a:effectLst/>
              <a:uLnTx/>
              <a:uFillTx/>
              <a:latin typeface="Franklin Gothic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B050"/>
              </a:solidFill>
              <a:effectLst/>
              <a:uLnTx/>
              <a:uFillTx/>
              <a:latin typeface="Franklin Gothic Medium"/>
              <a:ea typeface="+mn-ea"/>
              <a:cs typeface="+mn-cs"/>
            </a:endParaRPr>
          </a:p>
        </p:txBody>
      </p:sp>
      <p:sp>
        <p:nvSpPr>
          <p:cNvPr id="10" name="Rectangle 9">
            <a:extLst>
              <a:ext uri="{FF2B5EF4-FFF2-40B4-BE49-F238E27FC236}">
                <a16:creationId xmlns:a16="http://schemas.microsoft.com/office/drawing/2014/main" id="{0ED65AA0-AC27-42AC-AA42-5A3B39452231}"/>
              </a:ext>
            </a:extLst>
          </p:cNvPr>
          <p:cNvSpPr/>
          <p:nvPr/>
        </p:nvSpPr>
        <p:spPr>
          <a:xfrm>
            <a:off x="10058400" y="5792114"/>
            <a:ext cx="1904999" cy="8002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Franklin Gothic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B050"/>
              </a:solidFill>
              <a:effectLst/>
              <a:uLnTx/>
              <a:uFillTx/>
              <a:latin typeface="Franklin Gothic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Medium"/>
              <a:ea typeface="+mn-ea"/>
              <a:cs typeface="+mn-cs"/>
            </a:endParaRPr>
          </a:p>
        </p:txBody>
      </p:sp>
      <p:graphicFrame>
        <p:nvGraphicFramePr>
          <p:cNvPr id="7" name="Diagram 6">
            <a:extLst>
              <a:ext uri="{FF2B5EF4-FFF2-40B4-BE49-F238E27FC236}">
                <a16:creationId xmlns:a16="http://schemas.microsoft.com/office/drawing/2014/main" id="{893C6BAA-2A77-40D0-A833-849F193AAF8E}"/>
              </a:ext>
            </a:extLst>
          </p:cNvPr>
          <p:cNvGraphicFramePr/>
          <p:nvPr>
            <p:extLst>
              <p:ext uri="{D42A27DB-BD31-4B8C-83A1-F6EECF244321}">
                <p14:modId xmlns:p14="http://schemas.microsoft.com/office/powerpoint/2010/main" val="4073438071"/>
              </p:ext>
            </p:extLst>
          </p:nvPr>
        </p:nvGraphicFramePr>
        <p:xfrm>
          <a:off x="1384300" y="1531650"/>
          <a:ext cx="9321800" cy="525541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8" name="Audio 17">
            <a:hlinkClick r:id="" action="ppaction://media"/>
            <a:extLst>
              <a:ext uri="{FF2B5EF4-FFF2-40B4-BE49-F238E27FC236}">
                <a16:creationId xmlns:a16="http://schemas.microsoft.com/office/drawing/2014/main" id="{CB445F49-1158-4F29-A357-9B23A52FD2F3}"/>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633200" y="6299200"/>
            <a:ext cx="406400" cy="406400"/>
          </a:xfrm>
          <a:prstGeom prst="rect">
            <a:avLst/>
          </a:prstGeom>
        </p:spPr>
      </p:pic>
      <p:pic>
        <p:nvPicPr>
          <p:cNvPr id="12" name="Picture 11">
            <a:extLst>
              <a:ext uri="{FF2B5EF4-FFF2-40B4-BE49-F238E27FC236}">
                <a16:creationId xmlns:a16="http://schemas.microsoft.com/office/drawing/2014/main" id="{0FD768CF-D7FD-4568-8577-97FAC45E700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1321092"/>
            <a:ext cx="12192000" cy="210558"/>
          </a:xfrm>
          <a:prstGeom prst="rect">
            <a:avLst/>
          </a:prstGeom>
        </p:spPr>
      </p:pic>
    </p:spTree>
    <p:extLst>
      <p:ext uri="{BB962C8B-B14F-4D97-AF65-F5344CB8AC3E}">
        <p14:creationId xmlns:p14="http://schemas.microsoft.com/office/powerpoint/2010/main" val="3312395708"/>
      </p:ext>
    </p:extLst>
  </p:cSld>
  <p:clrMapOvr>
    <a:masterClrMapping/>
  </p:clrMapOvr>
  <mc:AlternateContent xmlns:mc="http://schemas.openxmlformats.org/markup-compatibility/2006" xmlns:p14="http://schemas.microsoft.com/office/powerpoint/2010/main">
    <mc:Choice Requires="p14">
      <p:transition spd="med" p14:dur="700" advTm="25528">
        <p:fade/>
      </p:transition>
    </mc:Choice>
    <mc:Fallback xmlns="">
      <p:transition spd="med" advTm="2552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ontent Placeholder 11">
            <a:extLst>
              <a:ext uri="{FF2B5EF4-FFF2-40B4-BE49-F238E27FC236}">
                <a16:creationId xmlns:a16="http://schemas.microsoft.com/office/drawing/2014/main" id="{F0BF08D1-8023-4062-BF9A-3EFD0D686265}"/>
              </a:ext>
            </a:extLst>
          </p:cNvPr>
          <p:cNvGraphicFramePr>
            <a:graphicFrameLocks noGrp="1"/>
          </p:cNvGraphicFramePr>
          <p:nvPr>
            <p:ph idx="1"/>
            <p:extLst>
              <p:ext uri="{D42A27DB-BD31-4B8C-83A1-F6EECF244321}">
                <p14:modId xmlns:p14="http://schemas.microsoft.com/office/powerpoint/2010/main" val="2946407075"/>
              </p:ext>
            </p:extLst>
          </p:nvPr>
        </p:nvGraphicFramePr>
        <p:xfrm>
          <a:off x="2240444" y="1688427"/>
          <a:ext cx="9570556" cy="4864773"/>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a:extLst>
              <a:ext uri="{FF2B5EF4-FFF2-40B4-BE49-F238E27FC236}">
                <a16:creationId xmlns:a16="http://schemas.microsoft.com/office/drawing/2014/main" id="{C5B51398-B3A0-47DA-9559-8BA5BD5DCC91}"/>
              </a:ext>
            </a:extLst>
          </p:cNvPr>
          <p:cNvSpPr>
            <a:spLocks noGrp="1"/>
          </p:cNvSpPr>
          <p:nvPr>
            <p:ph type="title"/>
          </p:nvPr>
        </p:nvSpPr>
        <p:spPr>
          <a:xfrm>
            <a:off x="221416" y="99220"/>
            <a:ext cx="10903784" cy="1325563"/>
          </a:xfrm>
        </p:spPr>
        <p:txBody>
          <a:bodyPr>
            <a:normAutofit/>
          </a:bodyPr>
          <a:lstStyle/>
          <a:p>
            <a:r>
              <a:rPr lang="en-US" sz="4400" b="1" dirty="0">
                <a:effectLst>
                  <a:outerShdw blurRad="38100" dist="38100" dir="2700000" algn="tl">
                    <a:srgbClr val="000000">
                      <a:alpha val="43137"/>
                    </a:srgbClr>
                  </a:outerShdw>
                </a:effectLst>
              </a:rPr>
              <a:t>Data Collected: </a:t>
            </a:r>
            <a:r>
              <a:rPr lang="en-US" sz="2400" dirty="0"/>
              <a:t>Example of CTX Gains/Loss applying all principles</a:t>
            </a:r>
            <a:endParaRPr lang="en-US" dirty="0"/>
          </a:p>
        </p:txBody>
      </p:sp>
      <p:sp>
        <p:nvSpPr>
          <p:cNvPr id="4" name="Oval 3">
            <a:extLst>
              <a:ext uri="{FF2B5EF4-FFF2-40B4-BE49-F238E27FC236}">
                <a16:creationId xmlns:a16="http://schemas.microsoft.com/office/drawing/2014/main" id="{2426C505-EAB4-4170-86EA-40E7DC5A7145}"/>
              </a:ext>
            </a:extLst>
          </p:cNvPr>
          <p:cNvSpPr/>
          <p:nvPr/>
        </p:nvSpPr>
        <p:spPr>
          <a:xfrm>
            <a:off x="2263904" y="2658279"/>
            <a:ext cx="3520112" cy="198992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FD43183-15A4-4308-AF75-0B0D48ADBE37}"/>
              </a:ext>
            </a:extLst>
          </p:cNvPr>
          <p:cNvSpPr/>
          <p:nvPr/>
        </p:nvSpPr>
        <p:spPr>
          <a:xfrm>
            <a:off x="7744916" y="2658280"/>
            <a:ext cx="2502545" cy="182880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E41E7E5-761B-45F8-B0FF-335C41564931}"/>
              </a:ext>
            </a:extLst>
          </p:cNvPr>
          <p:cNvSpPr/>
          <p:nvPr/>
        </p:nvSpPr>
        <p:spPr>
          <a:xfrm>
            <a:off x="2348752" y="6502400"/>
            <a:ext cx="8991601" cy="40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tx1">
                    <a:lumMod val="75000"/>
                    <a:lumOff val="25000"/>
                  </a:schemeClr>
                </a:solidFill>
                <a:latin typeface="Arial" panose="020B0604020202020204" pitchFamily="34" charset="0"/>
                <a:cs typeface="Arial" panose="020B0604020202020204" pitchFamily="34" charset="0"/>
              </a:rPr>
              <a:t>Veteran Equitable Resource Allocation (VERA) disbursement per patient by Length of Stay (LOS) </a:t>
            </a:r>
          </a:p>
        </p:txBody>
      </p:sp>
      <p:pic>
        <p:nvPicPr>
          <p:cNvPr id="17" name="Picture 16">
            <a:extLst>
              <a:ext uri="{FF2B5EF4-FFF2-40B4-BE49-F238E27FC236}">
                <a16:creationId xmlns:a16="http://schemas.microsoft.com/office/drawing/2014/main" id="{63E4449D-7F38-4476-8B54-974BF6DF3344}"/>
              </a:ext>
            </a:extLst>
          </p:cNvPr>
          <p:cNvPicPr>
            <a:picLocks noChangeAspect="1"/>
          </p:cNvPicPr>
          <p:nvPr/>
        </p:nvPicPr>
        <p:blipFill>
          <a:blip r:embed="rId6"/>
          <a:stretch>
            <a:fillRect/>
          </a:stretch>
        </p:blipFill>
        <p:spPr>
          <a:xfrm>
            <a:off x="10363200" y="4813"/>
            <a:ext cx="1707047" cy="461742"/>
          </a:xfrm>
          <a:prstGeom prst="rect">
            <a:avLst/>
          </a:prstGeom>
        </p:spPr>
      </p:pic>
      <p:sp>
        <p:nvSpPr>
          <p:cNvPr id="19" name="Slide Number Placeholder 2">
            <a:extLst>
              <a:ext uri="{FF2B5EF4-FFF2-40B4-BE49-F238E27FC236}">
                <a16:creationId xmlns:a16="http://schemas.microsoft.com/office/drawing/2014/main" id="{5F342E80-4F05-4B65-8877-4A318EFAC603}"/>
              </a:ext>
            </a:extLst>
          </p:cNvPr>
          <p:cNvSpPr txBox="1">
            <a:spLocks/>
          </p:cNvSpPr>
          <p:nvPr/>
        </p:nvSpPr>
        <p:spPr>
          <a:xfrm>
            <a:off x="11340353" y="6600025"/>
            <a:ext cx="838200" cy="23971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1375A4-56A4-47D6-9801-1991572033F7}" type="slidenum">
              <a:rPr lang="en-US" smtClean="0">
                <a:latin typeface="Arial" panose="020B0604020202020204" pitchFamily="34" charset="0"/>
                <a:cs typeface="Arial" panose="020B0604020202020204" pitchFamily="34" charset="0"/>
              </a:rPr>
              <a:pPr/>
              <a:t>4</a:t>
            </a:fld>
            <a:endParaRPr lang="en-US" dirty="0">
              <a:latin typeface="Arial" panose="020B0604020202020204" pitchFamily="34" charset="0"/>
              <a:cs typeface="Arial" panose="020B0604020202020204" pitchFamily="34" charset="0"/>
            </a:endParaRPr>
          </a:p>
        </p:txBody>
      </p:sp>
      <p:pic>
        <p:nvPicPr>
          <p:cNvPr id="28" name="Audio 27">
            <a:hlinkClick r:id="" action="ppaction://media"/>
            <a:extLst>
              <a:ext uri="{FF2B5EF4-FFF2-40B4-BE49-F238E27FC236}">
                <a16:creationId xmlns:a16="http://schemas.microsoft.com/office/drawing/2014/main" id="{9FCEEEC9-042E-4C0E-9A81-5B2FDA7DC8F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33200" y="6299200"/>
            <a:ext cx="406400" cy="406400"/>
          </a:xfrm>
          <a:prstGeom prst="rect">
            <a:avLst/>
          </a:prstGeom>
        </p:spPr>
      </p:pic>
      <p:pic>
        <p:nvPicPr>
          <p:cNvPr id="20" name="Picture 19">
            <a:extLst>
              <a:ext uri="{FF2B5EF4-FFF2-40B4-BE49-F238E27FC236}">
                <a16:creationId xmlns:a16="http://schemas.microsoft.com/office/drawing/2014/main" id="{554DC523-CDA8-44DD-AC4E-833D96B6DD4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321092"/>
            <a:ext cx="12192000" cy="210558"/>
          </a:xfrm>
          <a:prstGeom prst="rect">
            <a:avLst/>
          </a:prstGeom>
        </p:spPr>
      </p:pic>
      <p:sp>
        <p:nvSpPr>
          <p:cNvPr id="11" name="Rectangle 10">
            <a:extLst>
              <a:ext uri="{FF2B5EF4-FFF2-40B4-BE49-F238E27FC236}">
                <a16:creationId xmlns:a16="http://schemas.microsoft.com/office/drawing/2014/main" id="{D38D7650-E389-481F-89FB-2DF17A63F005}"/>
              </a:ext>
            </a:extLst>
          </p:cNvPr>
          <p:cNvSpPr/>
          <p:nvPr/>
        </p:nvSpPr>
        <p:spPr>
          <a:xfrm>
            <a:off x="3124200" y="4331565"/>
            <a:ext cx="464976" cy="174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rgbClr val="282876"/>
                </a:solidFill>
                <a:latin typeface="Arial" panose="020B0604020202020204" pitchFamily="34" charset="0"/>
                <a:cs typeface="Arial" panose="020B0604020202020204" pitchFamily="34" charset="0"/>
              </a:rPr>
              <a:t>(Days)</a:t>
            </a:r>
          </a:p>
        </p:txBody>
      </p:sp>
      <p:graphicFrame>
        <p:nvGraphicFramePr>
          <p:cNvPr id="10" name="Diagram 9">
            <a:extLst>
              <a:ext uri="{FF2B5EF4-FFF2-40B4-BE49-F238E27FC236}">
                <a16:creationId xmlns:a16="http://schemas.microsoft.com/office/drawing/2014/main" id="{C9D05F7B-DC5D-4DCC-AFFA-CD6853809389}"/>
              </a:ext>
            </a:extLst>
          </p:cNvPr>
          <p:cNvGraphicFramePr/>
          <p:nvPr>
            <p:extLst>
              <p:ext uri="{D42A27DB-BD31-4B8C-83A1-F6EECF244321}">
                <p14:modId xmlns:p14="http://schemas.microsoft.com/office/powerpoint/2010/main" val="452578744"/>
              </p:ext>
            </p:extLst>
          </p:nvPr>
        </p:nvGraphicFramePr>
        <p:xfrm>
          <a:off x="361950" y="2989173"/>
          <a:ext cx="1547943" cy="285935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2" name="TextBox 11">
            <a:extLst>
              <a:ext uri="{FF2B5EF4-FFF2-40B4-BE49-F238E27FC236}">
                <a16:creationId xmlns:a16="http://schemas.microsoft.com/office/drawing/2014/main" id="{C05DCC8C-6079-4D3B-9043-1DAFC8F5BBEB}"/>
              </a:ext>
            </a:extLst>
          </p:cNvPr>
          <p:cNvSpPr txBox="1"/>
          <p:nvPr/>
        </p:nvSpPr>
        <p:spPr>
          <a:xfrm>
            <a:off x="285688" y="2272640"/>
            <a:ext cx="1700466" cy="707886"/>
          </a:xfrm>
          <a:prstGeom prst="rect">
            <a:avLst/>
          </a:prstGeom>
          <a:noFill/>
        </p:spPr>
        <p:txBody>
          <a:bodyPr wrap="none" rtlCol="0">
            <a:spAutoFit/>
          </a:bodyPr>
          <a:lstStyle/>
          <a:p>
            <a:pPr algn="ctr"/>
            <a:r>
              <a:rPr lang="en-US" sz="2000" b="1" dirty="0"/>
              <a:t>Apply </a:t>
            </a:r>
          </a:p>
          <a:p>
            <a:pPr algn="ctr"/>
            <a:r>
              <a:rPr lang="en-US" sz="2000" b="1" dirty="0"/>
              <a:t>HRO Principle</a:t>
            </a:r>
          </a:p>
        </p:txBody>
      </p:sp>
    </p:spTree>
    <p:extLst>
      <p:ext uri="{BB962C8B-B14F-4D97-AF65-F5344CB8AC3E}">
        <p14:creationId xmlns:p14="http://schemas.microsoft.com/office/powerpoint/2010/main" val="2724862910"/>
      </p:ext>
    </p:extLst>
  </p:cSld>
  <p:clrMapOvr>
    <a:masterClrMapping/>
  </p:clrMapOvr>
  <mc:AlternateContent xmlns:mc="http://schemas.openxmlformats.org/markup-compatibility/2006" xmlns:p14="http://schemas.microsoft.com/office/powerpoint/2010/main">
    <mc:Choice Requires="p14">
      <p:transition spd="med" p14:dur="700" advTm="24331">
        <p:fade/>
      </p:transition>
    </mc:Choice>
    <mc:Fallback xmlns="">
      <p:transition spd="med" advTm="2433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5CDB0-93DD-4BEA-8533-606F2CFB8E70}"/>
              </a:ext>
            </a:extLst>
          </p:cNvPr>
          <p:cNvSpPr>
            <a:spLocks noGrp="1"/>
          </p:cNvSpPr>
          <p:nvPr>
            <p:ph type="title"/>
          </p:nvPr>
        </p:nvSpPr>
        <p:spPr>
          <a:xfrm>
            <a:off x="304800" y="522929"/>
            <a:ext cx="10820400" cy="929682"/>
          </a:xfrm>
        </p:spPr>
        <p:txBody>
          <a:bodyPr>
            <a:normAutofit fontScale="90000"/>
          </a:bodyPr>
          <a:lstStyle/>
          <a:p>
            <a:pPr lvl="0"/>
            <a:r>
              <a:rPr lang="en-US" sz="4900" b="1" dirty="0">
                <a:effectLst>
                  <a:outerShdw blurRad="38100" dist="38100" dir="2700000" algn="tl">
                    <a:srgbClr val="000000">
                      <a:alpha val="43137"/>
                    </a:srgbClr>
                  </a:outerShdw>
                </a:effectLst>
              </a:rPr>
              <a:t>Data Collected: </a:t>
            </a:r>
            <a:r>
              <a:rPr lang="en-US" sz="2700" dirty="0">
                <a:effectLst>
                  <a:outerShdw blurRad="38100" dist="38100" dir="2700000" algn="tl">
                    <a:srgbClr val="000000">
                      <a:alpha val="43137"/>
                    </a:srgbClr>
                  </a:outerShdw>
                </a:effectLst>
              </a:rPr>
              <a:t>Review of 656 admissions from FY18Q4 – FY20</a:t>
            </a:r>
            <a:br>
              <a:rPr lang="en-US" sz="3100" dirty="0"/>
            </a:br>
            <a:r>
              <a:rPr lang="en-US" dirty="0">
                <a:solidFill>
                  <a:srgbClr val="FFFFCC"/>
                </a:solidFill>
                <a:effectLst>
                  <a:outerShdw blurRad="38100" dist="38100" dir="2700000" algn="tl">
                    <a:srgbClr val="000000">
                      <a:alpha val="43137"/>
                    </a:srgbClr>
                  </a:outerShdw>
                </a:effectLst>
              </a:rPr>
              <a:t>330 Veterans did not stay more than 28 days </a:t>
            </a:r>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12" name="Slide Number Placeholder 2">
            <a:extLst>
              <a:ext uri="{FF2B5EF4-FFF2-40B4-BE49-F238E27FC236}">
                <a16:creationId xmlns:a16="http://schemas.microsoft.com/office/drawing/2014/main" id="{94C53AB7-3A92-4FD8-8119-C1B697E66E6F}"/>
              </a:ext>
            </a:extLst>
          </p:cNvPr>
          <p:cNvSpPr>
            <a:spLocks noGrp="1"/>
          </p:cNvSpPr>
          <p:nvPr>
            <p:ph type="sldNum" sz="quarter" idx="12"/>
          </p:nvPr>
        </p:nvSpPr>
        <p:spPr>
          <a:xfrm>
            <a:off x="11340353" y="6600025"/>
            <a:ext cx="838200" cy="23971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029096CA-22D5-46F7-AE79-76F45B3603BA}"/>
              </a:ext>
            </a:extLst>
          </p:cNvPr>
          <p:cNvSpPr/>
          <p:nvPr/>
        </p:nvSpPr>
        <p:spPr>
          <a:xfrm>
            <a:off x="11368" y="6488668"/>
            <a:ext cx="43434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Community Living Centers RUG Score and Treating Specialty (TRT) (va.gov)</a:t>
            </a:r>
            <a:endParaRPr kumimoji="0" lang="en-US" sz="9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VHA Handbook 1143.03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1142_03_HK_2013-01-04.pdf</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5" name="Table 4">
            <a:extLst>
              <a:ext uri="{FF2B5EF4-FFF2-40B4-BE49-F238E27FC236}">
                <a16:creationId xmlns:a16="http://schemas.microsoft.com/office/drawing/2014/main" id="{9CB9466D-64D5-4EC1-90F3-E5EA69EF7027}"/>
              </a:ext>
            </a:extLst>
          </p:cNvPr>
          <p:cNvGraphicFramePr>
            <a:graphicFrameLocks noGrp="1"/>
          </p:cNvGraphicFramePr>
          <p:nvPr>
            <p:extLst>
              <p:ext uri="{D42A27DB-BD31-4B8C-83A1-F6EECF244321}">
                <p14:modId xmlns:p14="http://schemas.microsoft.com/office/powerpoint/2010/main" val="2067892453"/>
              </p:ext>
            </p:extLst>
          </p:nvPr>
        </p:nvGraphicFramePr>
        <p:xfrm>
          <a:off x="2024855" y="1613193"/>
          <a:ext cx="8142289" cy="4729158"/>
        </p:xfrm>
        <a:graphic>
          <a:graphicData uri="http://schemas.openxmlformats.org/drawingml/2006/table">
            <a:tbl>
              <a:tblPr firstRow="1" firstCol="1" bandRow="1">
                <a:tableStyleId>{5C22544A-7EE6-4342-B048-85BDC9FD1C3A}</a:tableStyleId>
              </a:tblPr>
              <a:tblGrid>
                <a:gridCol w="2904824">
                  <a:extLst>
                    <a:ext uri="{9D8B030D-6E8A-4147-A177-3AD203B41FA5}">
                      <a16:colId xmlns:a16="http://schemas.microsoft.com/office/drawing/2014/main" val="488751540"/>
                    </a:ext>
                  </a:extLst>
                </a:gridCol>
                <a:gridCol w="728229">
                  <a:extLst>
                    <a:ext uri="{9D8B030D-6E8A-4147-A177-3AD203B41FA5}">
                      <a16:colId xmlns:a16="http://schemas.microsoft.com/office/drawing/2014/main" val="134889496"/>
                    </a:ext>
                  </a:extLst>
                </a:gridCol>
                <a:gridCol w="650012">
                  <a:extLst>
                    <a:ext uri="{9D8B030D-6E8A-4147-A177-3AD203B41FA5}">
                      <a16:colId xmlns:a16="http://schemas.microsoft.com/office/drawing/2014/main" val="64941799"/>
                    </a:ext>
                  </a:extLst>
                </a:gridCol>
                <a:gridCol w="1847544">
                  <a:extLst>
                    <a:ext uri="{9D8B030D-6E8A-4147-A177-3AD203B41FA5}">
                      <a16:colId xmlns:a16="http://schemas.microsoft.com/office/drawing/2014/main" val="3425835792"/>
                    </a:ext>
                  </a:extLst>
                </a:gridCol>
                <a:gridCol w="1005840">
                  <a:extLst>
                    <a:ext uri="{9D8B030D-6E8A-4147-A177-3AD203B41FA5}">
                      <a16:colId xmlns:a16="http://schemas.microsoft.com/office/drawing/2014/main" val="203228069"/>
                    </a:ext>
                  </a:extLst>
                </a:gridCol>
                <a:gridCol w="1005840">
                  <a:extLst>
                    <a:ext uri="{9D8B030D-6E8A-4147-A177-3AD203B41FA5}">
                      <a16:colId xmlns:a16="http://schemas.microsoft.com/office/drawing/2014/main" val="949266986"/>
                    </a:ext>
                  </a:extLst>
                </a:gridCol>
              </a:tblGrid>
              <a:tr h="944408">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 CLC Specialty Data Comparison</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CTX</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VHA</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Average Cost </a:t>
                      </a:r>
                    </a:p>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per Bed Day</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solidFill>
                            <a:srgbClr val="FFC000"/>
                          </a:solidFill>
                          <a:effectLst/>
                          <a:latin typeface="Arial" panose="020B0604020202020204" pitchFamily="34" charset="0"/>
                          <a:cs typeface="Arial" panose="020B0604020202020204" pitchFamily="34" charset="0"/>
                        </a:rPr>
                        <a:t>CTX Average Length of Stay</a:t>
                      </a:r>
                      <a:endParaRPr lang="en-US" sz="1200" dirty="0">
                        <a:solidFill>
                          <a:srgbClr val="FFC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200" dirty="0">
                          <a:solidFill>
                            <a:srgbClr val="FFC000"/>
                          </a:solidFill>
                          <a:effectLst/>
                          <a:latin typeface="Arial" panose="020B0604020202020204" pitchFamily="34" charset="0"/>
                          <a:cs typeface="Arial" panose="020B0604020202020204" pitchFamily="34" charset="0"/>
                        </a:rPr>
                        <a:t>VHA Average </a:t>
                      </a:r>
                    </a:p>
                    <a:p>
                      <a:pPr marL="0" marR="0" algn="ctr">
                        <a:spcBef>
                          <a:spcPts val="0"/>
                        </a:spcBef>
                        <a:spcAft>
                          <a:spcPts val="0"/>
                        </a:spcAft>
                      </a:pPr>
                      <a:r>
                        <a:rPr lang="en-US" sz="1200" dirty="0">
                          <a:solidFill>
                            <a:srgbClr val="FFC000"/>
                          </a:solidFill>
                          <a:effectLst/>
                          <a:latin typeface="Arial" panose="020B0604020202020204" pitchFamily="34" charset="0"/>
                          <a:cs typeface="Arial" panose="020B0604020202020204" pitchFamily="34" charset="0"/>
                        </a:rPr>
                        <a:t>Length of Stay</a:t>
                      </a:r>
                      <a:endParaRPr lang="en-US" sz="1200" dirty="0">
                        <a:solidFill>
                          <a:srgbClr val="FFC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12221977"/>
                  </a:ext>
                </a:extLst>
              </a:tr>
              <a:tr h="378475">
                <a:tc>
                  <a:txBody>
                    <a:bodyPr/>
                    <a:lstStyle/>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HOSPICE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27.8%</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16.90%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$1,873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31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33</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24126632"/>
                  </a:ext>
                </a:extLst>
              </a:tr>
              <a:tr h="378475">
                <a:tc>
                  <a:txBody>
                    <a:bodyPr/>
                    <a:lstStyle/>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NH GEM NURSING HOME CARE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0.5%</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1.50%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$1,950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highlight>
                            <a:srgbClr val="FFFFCC"/>
                          </a:highlight>
                          <a:latin typeface="Arial" panose="020B0604020202020204" pitchFamily="34" charset="0"/>
                          <a:cs typeface="Arial" panose="020B0604020202020204" pitchFamily="34" charset="0"/>
                        </a:rPr>
                        <a:t>34</a:t>
                      </a:r>
                      <a:endParaRPr lang="en-US" sz="1100" dirty="0">
                        <a:effectLst/>
                        <a:highlight>
                          <a:srgbClr val="FFFFCC"/>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highlight>
                            <a:srgbClr val="FFFFCC"/>
                          </a:highlight>
                          <a:latin typeface="Arial" panose="020B0604020202020204" pitchFamily="34" charset="0"/>
                          <a:cs typeface="Arial" panose="020B0604020202020204" pitchFamily="34" charset="0"/>
                        </a:rPr>
                        <a:t>19</a:t>
                      </a:r>
                      <a:endParaRPr lang="en-US" sz="1100" dirty="0">
                        <a:effectLst/>
                        <a:highlight>
                          <a:srgbClr val="FFFFCC"/>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76263305"/>
                  </a:ext>
                </a:extLst>
              </a:tr>
              <a:tr h="378475">
                <a:tc>
                  <a:txBody>
                    <a:bodyPr/>
                    <a:lstStyle/>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NH LONG STAY DEMENTIA CARE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6.0%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5.10%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$1,368 </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highlight>
                            <a:srgbClr val="FFFFCC"/>
                          </a:highlight>
                          <a:latin typeface="Arial" panose="020B0604020202020204" pitchFamily="34" charset="0"/>
                          <a:cs typeface="Arial" panose="020B0604020202020204" pitchFamily="34" charset="0"/>
                        </a:rPr>
                        <a:t>352</a:t>
                      </a:r>
                      <a:endParaRPr lang="en-US" sz="1100" dirty="0">
                        <a:effectLst/>
                        <a:highlight>
                          <a:srgbClr val="FFFFCC"/>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highlight>
                            <a:srgbClr val="FFFFCC"/>
                          </a:highlight>
                          <a:latin typeface="Arial" panose="020B0604020202020204" pitchFamily="34" charset="0"/>
                          <a:cs typeface="Arial" panose="020B0604020202020204" pitchFamily="34" charset="0"/>
                        </a:rPr>
                        <a:t>110</a:t>
                      </a:r>
                      <a:endParaRPr lang="en-US" sz="1100" dirty="0">
                        <a:effectLst/>
                        <a:highlight>
                          <a:srgbClr val="FFFFCC"/>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922583459"/>
                  </a:ext>
                </a:extLst>
              </a:tr>
              <a:tr h="378475">
                <a:tc>
                  <a:txBody>
                    <a:bodyPr/>
                    <a:lstStyle/>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NH LONG-STAY CONTINUING CARE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12.5%</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21.90%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$1,470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highlight>
                            <a:srgbClr val="FFFFCC"/>
                          </a:highlight>
                          <a:latin typeface="Arial" panose="020B0604020202020204" pitchFamily="34" charset="0"/>
                          <a:cs typeface="Arial" panose="020B0604020202020204" pitchFamily="34" charset="0"/>
                        </a:rPr>
                        <a:t>226</a:t>
                      </a:r>
                      <a:endParaRPr lang="en-US" sz="1100" dirty="0">
                        <a:effectLst/>
                        <a:highlight>
                          <a:srgbClr val="FFFFCC"/>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highlight>
                            <a:srgbClr val="FFFFCC"/>
                          </a:highlight>
                          <a:latin typeface="Arial" panose="020B0604020202020204" pitchFamily="34" charset="0"/>
                          <a:cs typeface="Arial" panose="020B0604020202020204" pitchFamily="34" charset="0"/>
                        </a:rPr>
                        <a:t>105</a:t>
                      </a:r>
                      <a:endParaRPr lang="en-US" sz="1100" dirty="0">
                        <a:effectLst/>
                        <a:highlight>
                          <a:srgbClr val="FFFFCC"/>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58689805"/>
                  </a:ext>
                </a:extLst>
              </a:tr>
              <a:tr h="378475">
                <a:tc>
                  <a:txBody>
                    <a:bodyPr/>
                    <a:lstStyle/>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NH LONG-STAY MH RECOVERY</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1.2%</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1.50%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$1,242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125</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129</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34667497"/>
                  </a:ext>
                </a:extLst>
              </a:tr>
              <a:tr h="378475">
                <a:tc>
                  <a:txBody>
                    <a:bodyPr/>
                    <a:lstStyle/>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NH SHORT STAY DEMENTIA CARE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1.8%</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0.70%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$1,429 </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53</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65</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98337732"/>
                  </a:ext>
                </a:extLst>
              </a:tr>
              <a:tr h="378475">
                <a:tc>
                  <a:txBody>
                    <a:bodyPr/>
                    <a:lstStyle/>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NH SHORT STAY REHABILITATION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23.2%</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28.00%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$2,198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highlight>
                            <a:srgbClr val="FFFFCC"/>
                          </a:highlight>
                          <a:latin typeface="Arial" panose="020B0604020202020204" pitchFamily="34" charset="0"/>
                          <a:cs typeface="Arial" panose="020B0604020202020204" pitchFamily="34" charset="0"/>
                        </a:rPr>
                        <a:t>37</a:t>
                      </a:r>
                      <a:endParaRPr lang="en-US" sz="1100" dirty="0">
                        <a:effectLst/>
                        <a:highlight>
                          <a:srgbClr val="FFFFCC"/>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highlight>
                            <a:srgbClr val="FFFFCC"/>
                          </a:highlight>
                          <a:latin typeface="Arial" panose="020B0604020202020204" pitchFamily="34" charset="0"/>
                          <a:cs typeface="Arial" panose="020B0604020202020204" pitchFamily="34" charset="0"/>
                        </a:rPr>
                        <a:t>18</a:t>
                      </a:r>
                      <a:endParaRPr lang="en-US" sz="1100" dirty="0">
                        <a:effectLst/>
                        <a:highlight>
                          <a:srgbClr val="FFFFCC"/>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53668224"/>
                  </a:ext>
                </a:extLst>
              </a:tr>
              <a:tr h="378475">
                <a:tc>
                  <a:txBody>
                    <a:bodyPr/>
                    <a:lstStyle/>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NH SHORT STAY SKILLED NURSING</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15.3%</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15.00%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$2,209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highlight>
                            <a:srgbClr val="FFFFCC"/>
                          </a:highlight>
                          <a:latin typeface="Arial" panose="020B0604020202020204" pitchFamily="34" charset="0"/>
                          <a:cs typeface="Arial" panose="020B0604020202020204" pitchFamily="34" charset="0"/>
                        </a:rPr>
                        <a:t>32</a:t>
                      </a:r>
                      <a:endParaRPr lang="en-US" sz="1100" dirty="0">
                        <a:effectLst/>
                        <a:highlight>
                          <a:srgbClr val="FFFFCC"/>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highlight>
                            <a:srgbClr val="FFFFCC"/>
                          </a:highlight>
                          <a:latin typeface="Arial" panose="020B0604020202020204" pitchFamily="34" charset="0"/>
                          <a:cs typeface="Arial" panose="020B0604020202020204" pitchFamily="34" charset="0"/>
                        </a:rPr>
                        <a:t>24</a:t>
                      </a:r>
                      <a:endParaRPr lang="en-US" sz="1100" dirty="0">
                        <a:effectLst/>
                        <a:highlight>
                          <a:srgbClr val="FFFFCC"/>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99523318"/>
                  </a:ext>
                </a:extLst>
              </a:tr>
              <a:tr h="378475">
                <a:tc>
                  <a:txBody>
                    <a:bodyPr/>
                    <a:lstStyle/>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NH SHORT-STAY CONTINUING CARE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11.5%</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4.30%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$1,652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52</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41</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53732675"/>
                  </a:ext>
                </a:extLst>
              </a:tr>
              <a:tr h="378475">
                <a:tc>
                  <a:txBody>
                    <a:bodyPr/>
                    <a:lstStyle/>
                    <a:p>
                      <a:pPr marL="0" marR="0" algn="ctr">
                        <a:spcBef>
                          <a:spcPts val="0"/>
                        </a:spcBef>
                        <a:spcAft>
                          <a:spcPts val="0"/>
                        </a:spcAft>
                      </a:pPr>
                      <a:r>
                        <a:rPr lang="en-US" sz="1200" dirty="0">
                          <a:effectLst/>
                          <a:latin typeface="Arial" panose="020B0604020202020204" pitchFamily="34" charset="0"/>
                          <a:cs typeface="Arial" panose="020B0604020202020204" pitchFamily="34" charset="0"/>
                        </a:rPr>
                        <a:t>NH SHORT-STAY MH RECOVERY</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0.3%</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$1,889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cs typeface="Arial" panose="020B0604020202020204" pitchFamily="34" charset="0"/>
                        </a:rPr>
                        <a:t>50</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41</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87180515"/>
                  </a:ext>
                </a:extLst>
              </a:tr>
            </a:tbl>
          </a:graphicData>
        </a:graphic>
      </p:graphicFrame>
      <p:sp>
        <p:nvSpPr>
          <p:cNvPr id="13" name="Oval 12">
            <a:extLst>
              <a:ext uri="{FF2B5EF4-FFF2-40B4-BE49-F238E27FC236}">
                <a16:creationId xmlns:a16="http://schemas.microsoft.com/office/drawing/2014/main" id="{599A08A5-AB2F-462B-97D8-E6E6AFF72CA7}"/>
              </a:ext>
            </a:extLst>
          </p:cNvPr>
          <p:cNvSpPr/>
          <p:nvPr/>
        </p:nvSpPr>
        <p:spPr>
          <a:xfrm>
            <a:off x="4953000" y="5536908"/>
            <a:ext cx="1371600" cy="52548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Medium"/>
              <a:ea typeface="+mn-ea"/>
              <a:cs typeface="+mn-cs"/>
            </a:endParaRPr>
          </a:p>
        </p:txBody>
      </p:sp>
      <p:sp>
        <p:nvSpPr>
          <p:cNvPr id="14" name="TextBox 13">
            <a:extLst>
              <a:ext uri="{FF2B5EF4-FFF2-40B4-BE49-F238E27FC236}">
                <a16:creationId xmlns:a16="http://schemas.microsoft.com/office/drawing/2014/main" id="{8B6954AE-6325-43F2-BF40-DD597659AA3D}"/>
              </a:ext>
            </a:extLst>
          </p:cNvPr>
          <p:cNvSpPr txBox="1"/>
          <p:nvPr/>
        </p:nvSpPr>
        <p:spPr>
          <a:xfrm>
            <a:off x="122010" y="2617193"/>
            <a:ext cx="2024466" cy="27392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Franklin Gothic Medium"/>
                <a:ea typeface="+mn-ea"/>
                <a:cs typeface="+mn-cs"/>
              </a:rPr>
              <a:t>Resource Utilization Group (RUG) help determine: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Franklin Gothic Medium"/>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Franklin Gothic Medium"/>
                <a:ea typeface="+mn-ea"/>
                <a:cs typeface="+mn-cs"/>
              </a:rPr>
              <a:t>Staffing Methodology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Franklin Gothic Medium"/>
                <a:ea typeface="+mn-ea"/>
                <a:cs typeface="+mn-cs"/>
              </a:rPr>
              <a:t>Change of Treatment Specialty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Franklin Gothic Medium"/>
                <a:ea typeface="+mn-ea"/>
                <a:cs typeface="+mn-cs"/>
              </a:rPr>
              <a:t>Discharge Planning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Franklin Gothic Medium"/>
                <a:ea typeface="+mn-ea"/>
                <a:cs typeface="+mn-cs"/>
              </a:rPr>
              <a:t>VERA Resource Allocation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Franklin Gothic Medium"/>
              <a:ea typeface="+mn-ea"/>
              <a:cs typeface="+mn-cs"/>
            </a:endParaRPr>
          </a:p>
        </p:txBody>
      </p:sp>
      <p:sp>
        <p:nvSpPr>
          <p:cNvPr id="15" name="Arrow: Left 14">
            <a:extLst>
              <a:ext uri="{FF2B5EF4-FFF2-40B4-BE49-F238E27FC236}">
                <a16:creationId xmlns:a16="http://schemas.microsoft.com/office/drawing/2014/main" id="{7085035F-0F19-459B-9E95-3CEBFAE6A72F}"/>
              </a:ext>
            </a:extLst>
          </p:cNvPr>
          <p:cNvSpPr/>
          <p:nvPr/>
        </p:nvSpPr>
        <p:spPr>
          <a:xfrm rot="820640">
            <a:off x="6007322" y="5890053"/>
            <a:ext cx="1751412" cy="961363"/>
          </a:xfrm>
          <a:prstGeom prst="leftArrow">
            <a:avLst>
              <a:gd name="adj1" fmla="val 50000"/>
              <a:gd name="adj2" fmla="val 47299"/>
            </a:avLst>
          </a:prstGeom>
          <a:solidFill>
            <a:schemeClr val="accent1"/>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Franklin Gothic Medium"/>
                <a:ea typeface="+mn-ea"/>
                <a:cs typeface="+mn-cs"/>
              </a:rPr>
              <a:t> </a:t>
            </a: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May Indicate not in Correct Treating Specialty</a:t>
            </a:r>
            <a:endParaRPr kumimoji="0" lang="en-US"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E44DC49F-3952-40A4-BC7B-837CD36374E6}"/>
              </a:ext>
            </a:extLst>
          </p:cNvPr>
          <p:cNvPicPr>
            <a:picLocks noChangeAspect="1"/>
          </p:cNvPicPr>
          <p:nvPr/>
        </p:nvPicPr>
        <p:blipFill>
          <a:blip r:embed="rId7"/>
          <a:stretch>
            <a:fillRect/>
          </a:stretch>
        </p:blipFill>
        <p:spPr>
          <a:xfrm>
            <a:off x="10363200" y="4813"/>
            <a:ext cx="1707047" cy="461742"/>
          </a:xfrm>
          <a:prstGeom prst="rect">
            <a:avLst/>
          </a:prstGeom>
        </p:spPr>
      </p:pic>
      <p:sp>
        <p:nvSpPr>
          <p:cNvPr id="8" name="Oval 7">
            <a:extLst>
              <a:ext uri="{FF2B5EF4-FFF2-40B4-BE49-F238E27FC236}">
                <a16:creationId xmlns:a16="http://schemas.microsoft.com/office/drawing/2014/main" id="{C4ADF5EA-9084-4878-A0CB-882A5335AF55}"/>
              </a:ext>
            </a:extLst>
          </p:cNvPr>
          <p:cNvSpPr/>
          <p:nvPr/>
        </p:nvSpPr>
        <p:spPr>
          <a:xfrm>
            <a:off x="4953000" y="3638550"/>
            <a:ext cx="1371600" cy="47056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23" name="Audio 22">
            <a:hlinkClick r:id="" action="ppaction://media"/>
            <a:extLst>
              <a:ext uri="{FF2B5EF4-FFF2-40B4-BE49-F238E27FC236}">
                <a16:creationId xmlns:a16="http://schemas.microsoft.com/office/drawing/2014/main" id="{D4324DD7-B60B-4A4B-A2EB-BF639137FD6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633200" y="6299200"/>
            <a:ext cx="406400" cy="406400"/>
          </a:xfrm>
          <a:prstGeom prst="rect">
            <a:avLst/>
          </a:prstGeom>
        </p:spPr>
      </p:pic>
      <p:pic>
        <p:nvPicPr>
          <p:cNvPr id="18" name="Picture 17">
            <a:extLst>
              <a:ext uri="{FF2B5EF4-FFF2-40B4-BE49-F238E27FC236}">
                <a16:creationId xmlns:a16="http://schemas.microsoft.com/office/drawing/2014/main" id="{11328299-7EBE-4FCD-83D7-F7691E6A341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321092"/>
            <a:ext cx="12192000" cy="210558"/>
          </a:xfrm>
          <a:prstGeom prst="rect">
            <a:avLst/>
          </a:prstGeom>
        </p:spPr>
      </p:pic>
      <p:sp>
        <p:nvSpPr>
          <p:cNvPr id="19" name="Arrow: Left 18">
            <a:extLst>
              <a:ext uri="{FF2B5EF4-FFF2-40B4-BE49-F238E27FC236}">
                <a16:creationId xmlns:a16="http://schemas.microsoft.com/office/drawing/2014/main" id="{30F89E59-590E-4DC5-948A-5857F5CF82A8}"/>
              </a:ext>
            </a:extLst>
          </p:cNvPr>
          <p:cNvSpPr/>
          <p:nvPr/>
        </p:nvSpPr>
        <p:spPr>
          <a:xfrm rot="820640">
            <a:off x="9785448" y="3837488"/>
            <a:ext cx="2281370" cy="961363"/>
          </a:xfrm>
          <a:prstGeom prst="leftArrow">
            <a:avLst>
              <a:gd name="adj1" fmla="val 50000"/>
              <a:gd name="adj2" fmla="val 47299"/>
            </a:avLst>
          </a:prstGeom>
          <a:solidFill>
            <a:schemeClr val="accent1"/>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Franklin Gothic Medium"/>
                <a:ea typeface="+mn-ea"/>
                <a:cs typeface="+mn-cs"/>
              </a:rPr>
              <a:t> </a:t>
            </a:r>
            <a:r>
              <a:rPr lang="en-US" sz="1100" b="1" u="sng"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Length of Stay (LOS)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These gaps indicate the Opportunities for optimization</a:t>
            </a:r>
            <a:endParaRPr kumimoji="0" lang="en-US"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69586701"/>
      </p:ext>
    </p:extLst>
  </p:cSld>
  <p:clrMapOvr>
    <a:masterClrMapping/>
  </p:clrMapOvr>
  <mc:AlternateContent xmlns:mc="http://schemas.openxmlformats.org/markup-compatibility/2006" xmlns:p14="http://schemas.microsoft.com/office/powerpoint/2010/main">
    <mc:Choice Requires="p14">
      <p:transition spd="med" p14:dur="700" advTm="27370">
        <p:fade/>
      </p:transition>
    </mc:Choice>
    <mc:Fallback xmlns="">
      <p:transition spd="med" advTm="2737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effectLst>
                  <a:outerShdw blurRad="38100" dist="38100" dir="2700000" algn="tl">
                    <a:srgbClr val="000000">
                      <a:alpha val="43137"/>
                    </a:srgbClr>
                  </a:outerShdw>
                </a:effectLst>
              </a:rPr>
              <a:t>Recommended Neighborhood Specialties  Designations to Maximize Utilization</a:t>
            </a:r>
          </a:p>
        </p:txBody>
      </p:sp>
      <p:sp>
        <p:nvSpPr>
          <p:cNvPr id="17" name="Slide Number Placeholder 2">
            <a:extLst>
              <a:ext uri="{FF2B5EF4-FFF2-40B4-BE49-F238E27FC236}">
                <a16:creationId xmlns:a16="http://schemas.microsoft.com/office/drawing/2014/main" id="{57D061BC-7AB6-432A-9F2B-3F307488D7AA}"/>
              </a:ext>
            </a:extLst>
          </p:cNvPr>
          <p:cNvSpPr>
            <a:spLocks noGrp="1"/>
          </p:cNvSpPr>
          <p:nvPr>
            <p:ph type="sldNum" sz="quarter" idx="12"/>
          </p:nvPr>
        </p:nvSpPr>
        <p:spPr>
          <a:xfrm>
            <a:off x="11340353" y="6600025"/>
            <a:ext cx="838200" cy="239715"/>
          </a:xfrm>
        </p:spPr>
        <p:txBody>
          <a:bodyPr/>
          <a:lstStyle/>
          <a:p>
            <a:fld id="{E31375A4-56A4-47D6-9801-1991572033F7}" type="slidenum">
              <a:rPr lang="en-US" smtClean="0">
                <a:latin typeface="Arial" panose="020B0604020202020204" pitchFamily="34" charset="0"/>
                <a:cs typeface="Arial" panose="020B0604020202020204" pitchFamily="34" charset="0"/>
              </a:rPr>
              <a:t>6</a:t>
            </a:fld>
            <a:endParaRPr lang="en-US" dirty="0">
              <a:latin typeface="Arial" panose="020B0604020202020204" pitchFamily="34" charset="0"/>
              <a:cs typeface="Arial" panose="020B0604020202020204" pitchFamily="34" charset="0"/>
            </a:endParaRPr>
          </a:p>
        </p:txBody>
      </p:sp>
      <p:pic>
        <p:nvPicPr>
          <p:cNvPr id="3074" name="Picture 2" descr="Doris Miller Department of Veterans Affairs Medical Center - Central Texas  Veterans Health Care System">
            <a:extLst>
              <a:ext uri="{FF2B5EF4-FFF2-40B4-BE49-F238E27FC236}">
                <a16:creationId xmlns:a16="http://schemas.microsoft.com/office/drawing/2014/main" id="{3202FA40-2D2D-4457-9FB2-9B2DE59ED4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646655"/>
            <a:ext cx="2438400" cy="32757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765F75B3-5323-475A-86D5-DC6050A5581D}"/>
              </a:ext>
            </a:extLst>
          </p:cNvPr>
          <p:cNvPicPr>
            <a:picLocks noChangeAspect="1"/>
          </p:cNvPicPr>
          <p:nvPr/>
        </p:nvPicPr>
        <p:blipFill>
          <a:blip r:embed="rId6"/>
          <a:stretch>
            <a:fillRect/>
          </a:stretch>
        </p:blipFill>
        <p:spPr>
          <a:xfrm>
            <a:off x="10363200" y="4813"/>
            <a:ext cx="1707047" cy="461742"/>
          </a:xfrm>
          <a:prstGeom prst="rect">
            <a:avLst/>
          </a:prstGeom>
        </p:spPr>
      </p:pic>
      <p:sp>
        <p:nvSpPr>
          <p:cNvPr id="13" name="Rectangle 12">
            <a:extLst>
              <a:ext uri="{FF2B5EF4-FFF2-40B4-BE49-F238E27FC236}">
                <a16:creationId xmlns:a16="http://schemas.microsoft.com/office/drawing/2014/main" id="{38F84B2A-9039-453F-9BFF-DF46CF27DEB0}"/>
              </a:ext>
            </a:extLst>
          </p:cNvPr>
          <p:cNvSpPr/>
          <p:nvPr/>
        </p:nvSpPr>
        <p:spPr>
          <a:xfrm>
            <a:off x="2771015" y="1587097"/>
            <a:ext cx="8868823" cy="421103"/>
          </a:xfrm>
          <a:prstGeom prst="rect">
            <a:avLst/>
          </a:prstGeom>
          <a:solidFill>
            <a:schemeClr val="accent1"/>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chemeClr val="bg1"/>
                </a:solidFill>
                <a:effectLst>
                  <a:outerShdw blurRad="38100" dist="38100" dir="2700000" algn="tl">
                    <a:srgbClr val="000000">
                      <a:alpha val="43137"/>
                    </a:srgbClr>
                  </a:outerShdw>
                </a:effectLst>
              </a:rPr>
              <a:t>Waco, TX</a:t>
            </a:r>
          </a:p>
        </p:txBody>
      </p:sp>
      <p:graphicFrame>
        <p:nvGraphicFramePr>
          <p:cNvPr id="3" name="Table 4">
            <a:extLst>
              <a:ext uri="{FF2B5EF4-FFF2-40B4-BE49-F238E27FC236}">
                <a16:creationId xmlns:a16="http://schemas.microsoft.com/office/drawing/2014/main" id="{D2164860-A8B6-48EC-940D-8F8790C5D205}"/>
              </a:ext>
            </a:extLst>
          </p:cNvPr>
          <p:cNvGraphicFramePr>
            <a:graphicFrameLocks noGrp="1"/>
          </p:cNvGraphicFramePr>
          <p:nvPr>
            <p:extLst>
              <p:ext uri="{D42A27DB-BD31-4B8C-83A1-F6EECF244321}">
                <p14:modId xmlns:p14="http://schemas.microsoft.com/office/powerpoint/2010/main" val="1185244924"/>
              </p:ext>
            </p:extLst>
          </p:nvPr>
        </p:nvGraphicFramePr>
        <p:xfrm>
          <a:off x="2771015" y="2079844"/>
          <a:ext cx="8868823" cy="4591826"/>
        </p:xfrm>
        <a:graphic>
          <a:graphicData uri="http://schemas.openxmlformats.org/drawingml/2006/table">
            <a:tbl>
              <a:tblPr firstRow="1" bandRow="1">
                <a:tableStyleId>{5C22544A-7EE6-4342-B048-85BDC9FD1C3A}</a:tableStyleId>
              </a:tblPr>
              <a:tblGrid>
                <a:gridCol w="1914237">
                  <a:extLst>
                    <a:ext uri="{9D8B030D-6E8A-4147-A177-3AD203B41FA5}">
                      <a16:colId xmlns:a16="http://schemas.microsoft.com/office/drawing/2014/main" val="3993283698"/>
                    </a:ext>
                  </a:extLst>
                </a:gridCol>
                <a:gridCol w="6954586">
                  <a:extLst>
                    <a:ext uri="{9D8B030D-6E8A-4147-A177-3AD203B41FA5}">
                      <a16:colId xmlns:a16="http://schemas.microsoft.com/office/drawing/2014/main" val="4127052243"/>
                    </a:ext>
                  </a:extLst>
                </a:gridCol>
              </a:tblGrid>
              <a:tr h="7656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Building Location</a:t>
                      </a:r>
                      <a:endParaRPr lang="en-US" sz="16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Recommendation for Maximize Utilization</a:t>
                      </a:r>
                      <a:endParaRPr lang="en-US" sz="1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811874996"/>
                  </a:ext>
                </a:extLst>
              </a:tr>
              <a:tr h="695410">
                <a:tc>
                  <a:txBody>
                    <a:bodyPr/>
                    <a:lstStyle/>
                    <a:p>
                      <a:pPr algn="ctr"/>
                      <a:r>
                        <a:rPr lang="en-US" sz="1600" dirty="0"/>
                        <a:t>Bldg. 11A</a:t>
                      </a:r>
                      <a:endParaRPr lang="en-US" sz="1600" dirty="0">
                        <a:solidFill>
                          <a:schemeClr val="tx1"/>
                        </a:solidFill>
                        <a:latin typeface="Arial" panose="020B0604020202020204" pitchFamily="34" charset="0"/>
                        <a:cs typeface="Arial" panose="020B0604020202020204" pitchFamily="34" charset="0"/>
                      </a:endParaRPr>
                    </a:p>
                  </a:txBody>
                  <a:tcPr anchor="ctr"/>
                </a:tc>
                <a:tc>
                  <a:txBody>
                    <a:bodyPr/>
                    <a:lstStyle/>
                    <a:p>
                      <a:r>
                        <a:rPr lang="en-US" sz="1600" dirty="0"/>
                        <a:t>Short Stay/Long-stay dementia care - residents based on FAST Score (less severe)</a:t>
                      </a:r>
                      <a:endParaRPr lang="en-US" sz="16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1230818"/>
                  </a:ext>
                </a:extLst>
              </a:tr>
              <a:tr h="781619">
                <a:tc>
                  <a:txBody>
                    <a:bodyPr/>
                    <a:lstStyle/>
                    <a:p>
                      <a:pPr algn="ctr"/>
                      <a:r>
                        <a:rPr lang="en-US" sz="1600" dirty="0"/>
                        <a:t>Bldg. 11B</a:t>
                      </a:r>
                      <a:endParaRPr lang="en-US" sz="1600" dirty="0">
                        <a:solidFill>
                          <a:schemeClr val="tx1"/>
                        </a:solidFill>
                        <a:latin typeface="Arial" panose="020B0604020202020204" pitchFamily="34" charset="0"/>
                        <a:cs typeface="Arial" panose="020B0604020202020204" pitchFamily="34" charset="0"/>
                      </a:endParaRPr>
                    </a:p>
                  </a:txBody>
                  <a:tcPr anchor="ctr"/>
                </a:tc>
                <a:tc>
                  <a:txBody>
                    <a:bodyPr/>
                    <a:lstStyle/>
                    <a:p>
                      <a:r>
                        <a:rPr lang="en-US" sz="1600" dirty="0"/>
                        <a:t>Short Stay/Long-stay dementia care - resident based on FAST score (more severe)</a:t>
                      </a:r>
                      <a:endParaRPr lang="en-US" sz="16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673776431"/>
                  </a:ext>
                </a:extLst>
              </a:tr>
              <a:tr h="1239834">
                <a:tc>
                  <a:txBody>
                    <a:bodyPr/>
                    <a:lstStyle/>
                    <a:p>
                      <a:pPr algn="ctr"/>
                      <a:r>
                        <a:rPr lang="en-US" sz="1600" dirty="0"/>
                        <a:t>Bldg. 91AS</a:t>
                      </a:r>
                      <a:endParaRPr lang="en-US" sz="1600"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Short Stay skilled nursing (non-complicated)/Short-stay continuing care and short-stay restorative care. Long-stay continuing care transition to the CLC as their permanent residence (the term social placement is not used in CMS LTC)</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9857964"/>
                  </a:ext>
                </a:extLst>
              </a:tr>
              <a:tr h="551181">
                <a:tc>
                  <a:txBody>
                    <a:bodyPr/>
                    <a:lstStyle/>
                    <a:p>
                      <a:pPr algn="ctr"/>
                      <a:r>
                        <a:rPr lang="en-US" sz="1600" dirty="0"/>
                        <a:t>Bldg. 91AN</a:t>
                      </a:r>
                      <a:endParaRPr lang="en-US" sz="1600" dirty="0">
                        <a:solidFill>
                          <a:schemeClr val="tx1"/>
                        </a:solidFill>
                        <a:latin typeface="Arial" panose="020B0604020202020204" pitchFamily="34" charset="0"/>
                        <a:cs typeface="Arial" panose="020B0604020202020204" pitchFamily="34" charset="0"/>
                      </a:endParaRPr>
                    </a:p>
                  </a:txBody>
                  <a:tcPr anchor="ctr"/>
                </a:tc>
                <a:tc>
                  <a:txBody>
                    <a:bodyPr/>
                    <a:lstStyle/>
                    <a:p>
                      <a:r>
                        <a:rPr lang="en-US" sz="1600" dirty="0"/>
                        <a:t>Short-stay mental health recovery – No dementia conditions (Non-aggressive) </a:t>
                      </a:r>
                      <a:endParaRPr lang="en-US" sz="16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1609247"/>
                  </a:ext>
                </a:extLst>
              </a:tr>
              <a:tr h="558127">
                <a:tc>
                  <a:txBody>
                    <a:bodyPr/>
                    <a:lstStyle/>
                    <a:p>
                      <a:pPr algn="ctr"/>
                      <a:r>
                        <a:rPr lang="en-US" sz="1600" dirty="0"/>
                        <a:t>Bldg. 91BS</a:t>
                      </a:r>
                      <a:endParaRPr lang="en-US" sz="1600" dirty="0">
                        <a:solidFill>
                          <a:schemeClr val="tx1"/>
                        </a:solidFill>
                        <a:latin typeface="Arial" panose="020B0604020202020204" pitchFamily="34" charset="0"/>
                        <a:cs typeface="Arial" panose="020B0604020202020204" pitchFamily="34" charset="0"/>
                      </a:endParaRPr>
                    </a:p>
                  </a:txBody>
                  <a:tcPr anchor="ctr"/>
                </a:tc>
                <a:tc>
                  <a:txBody>
                    <a:bodyPr/>
                    <a:lstStyle/>
                    <a:p>
                      <a:r>
                        <a:rPr lang="en-US" sz="1600" dirty="0"/>
                        <a:t>Short-stay mental health recovery </a:t>
                      </a:r>
                      <a:r>
                        <a:rPr lang="en-US" sz="1600"/>
                        <a:t>– No </a:t>
                      </a:r>
                      <a:r>
                        <a:rPr lang="en-US" sz="1600" dirty="0"/>
                        <a:t>dementia (Aggressive)</a:t>
                      </a:r>
                      <a:endParaRPr lang="en-US" sz="16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870848164"/>
                  </a:ext>
                </a:extLst>
              </a:tr>
            </a:tbl>
          </a:graphicData>
        </a:graphic>
      </p:graphicFrame>
      <p:pic>
        <p:nvPicPr>
          <p:cNvPr id="12" name="Audio 11">
            <a:hlinkClick r:id="" action="ppaction://media"/>
            <a:extLst>
              <a:ext uri="{FF2B5EF4-FFF2-40B4-BE49-F238E27FC236}">
                <a16:creationId xmlns:a16="http://schemas.microsoft.com/office/drawing/2014/main" id="{FA5A8495-B100-4DE5-B069-1AFAC5B5435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33200" y="6299200"/>
            <a:ext cx="406400" cy="406400"/>
          </a:xfrm>
          <a:prstGeom prst="rect">
            <a:avLst/>
          </a:prstGeom>
        </p:spPr>
      </p:pic>
      <p:pic>
        <p:nvPicPr>
          <p:cNvPr id="9" name="Picture 8">
            <a:extLst>
              <a:ext uri="{FF2B5EF4-FFF2-40B4-BE49-F238E27FC236}">
                <a16:creationId xmlns:a16="http://schemas.microsoft.com/office/drawing/2014/main" id="{2451111C-3585-4329-A214-0CA80CA149A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321092"/>
            <a:ext cx="12192000" cy="210558"/>
          </a:xfrm>
          <a:prstGeom prst="rect">
            <a:avLst/>
          </a:prstGeom>
        </p:spPr>
      </p:pic>
    </p:spTree>
    <p:extLst>
      <p:ext uri="{BB962C8B-B14F-4D97-AF65-F5344CB8AC3E}">
        <p14:creationId xmlns:p14="http://schemas.microsoft.com/office/powerpoint/2010/main" val="2935767657"/>
      </p:ext>
    </p:extLst>
  </p:cSld>
  <p:clrMapOvr>
    <a:masterClrMapping/>
  </p:clrMapOvr>
  <mc:AlternateContent xmlns:mc="http://schemas.openxmlformats.org/markup-compatibility/2006" xmlns:p14="http://schemas.microsoft.com/office/powerpoint/2010/main">
    <mc:Choice Requires="p14">
      <p:transition spd="med" p14:dur="700" advTm="22727">
        <p:fade/>
      </p:transition>
    </mc:Choice>
    <mc:Fallback xmlns="">
      <p:transition spd="med" advTm="2272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9221"/>
            <a:ext cx="10058400" cy="1119980"/>
          </a:xfrm>
        </p:spPr>
        <p:txBody>
          <a:bodyPr>
            <a:normAutofit fontScale="90000"/>
          </a:bodyPr>
          <a:lstStyle/>
          <a:p>
            <a:pPr algn="ctr"/>
            <a:r>
              <a:rPr lang="en-US" sz="4400" b="1" dirty="0">
                <a:effectLst>
                  <a:outerShdw blurRad="38100" dist="38100" dir="2700000" algn="tl">
                    <a:srgbClr val="000000">
                      <a:alpha val="43137"/>
                    </a:srgbClr>
                  </a:outerShdw>
                </a:effectLst>
              </a:rPr>
              <a:t>Specialty Neighborhoods: </a:t>
            </a:r>
            <a:br>
              <a:rPr lang="en-US" sz="4400" b="1" dirty="0">
                <a:effectLst>
                  <a:outerShdw blurRad="38100" dist="38100" dir="2700000" algn="tl">
                    <a:srgbClr val="000000">
                      <a:alpha val="43137"/>
                    </a:srgbClr>
                  </a:outerShdw>
                </a:effectLst>
              </a:rPr>
            </a:br>
            <a:r>
              <a:rPr lang="en-US" sz="4400" b="1" dirty="0">
                <a:solidFill>
                  <a:srgbClr val="FFFFCC"/>
                </a:solidFill>
                <a:effectLst>
                  <a:outerShdw blurRad="38100" dist="38100" dir="2700000" algn="tl">
                    <a:srgbClr val="000000">
                      <a:alpha val="43137"/>
                    </a:srgbClr>
                  </a:outerShdw>
                </a:effectLst>
              </a:rPr>
              <a:t>Roadmap to Interventions</a:t>
            </a:r>
            <a:endParaRPr lang="en-US" b="1" dirty="0">
              <a:solidFill>
                <a:srgbClr val="FFFFCC"/>
              </a:solidFill>
              <a:effectLst>
                <a:outerShdw blurRad="38100" dist="38100" dir="2700000" algn="tl">
                  <a:srgbClr val="000000">
                    <a:alpha val="43137"/>
                  </a:srgbClr>
                </a:outerShdw>
              </a:effectLst>
            </a:endParaRPr>
          </a:p>
        </p:txBody>
      </p:sp>
      <p:graphicFrame>
        <p:nvGraphicFramePr>
          <p:cNvPr id="4" name="Table 4">
            <a:extLst>
              <a:ext uri="{FF2B5EF4-FFF2-40B4-BE49-F238E27FC236}">
                <a16:creationId xmlns:a16="http://schemas.microsoft.com/office/drawing/2014/main" id="{77ED79CA-A409-45A1-817C-0B76142EB1B5}"/>
              </a:ext>
            </a:extLst>
          </p:cNvPr>
          <p:cNvGraphicFramePr>
            <a:graphicFrameLocks noGrp="1"/>
          </p:cNvGraphicFramePr>
          <p:nvPr>
            <p:ph idx="1"/>
            <p:extLst>
              <p:ext uri="{D42A27DB-BD31-4B8C-83A1-F6EECF244321}">
                <p14:modId xmlns:p14="http://schemas.microsoft.com/office/powerpoint/2010/main" val="739152464"/>
              </p:ext>
            </p:extLst>
          </p:nvPr>
        </p:nvGraphicFramePr>
        <p:xfrm>
          <a:off x="285226" y="1752600"/>
          <a:ext cx="11678175" cy="4920685"/>
        </p:xfrm>
        <a:graphic>
          <a:graphicData uri="http://schemas.openxmlformats.org/drawingml/2006/table">
            <a:tbl>
              <a:tblPr firstRow="1" bandRow="1">
                <a:tableStyleId>{B301B821-A1FF-4177-AEE7-76D212191A09}</a:tableStyleId>
              </a:tblPr>
              <a:tblGrid>
                <a:gridCol w="2274969">
                  <a:extLst>
                    <a:ext uri="{9D8B030D-6E8A-4147-A177-3AD203B41FA5}">
                      <a16:colId xmlns:a16="http://schemas.microsoft.com/office/drawing/2014/main" val="1711849939"/>
                    </a:ext>
                  </a:extLst>
                </a:gridCol>
                <a:gridCol w="3134402">
                  <a:extLst>
                    <a:ext uri="{9D8B030D-6E8A-4147-A177-3AD203B41FA5}">
                      <a16:colId xmlns:a16="http://schemas.microsoft.com/office/drawing/2014/main" val="4185324633"/>
                    </a:ext>
                  </a:extLst>
                </a:gridCol>
                <a:gridCol w="3134402">
                  <a:extLst>
                    <a:ext uri="{9D8B030D-6E8A-4147-A177-3AD203B41FA5}">
                      <a16:colId xmlns:a16="http://schemas.microsoft.com/office/drawing/2014/main" val="3031317239"/>
                    </a:ext>
                  </a:extLst>
                </a:gridCol>
                <a:gridCol w="3134402">
                  <a:extLst>
                    <a:ext uri="{9D8B030D-6E8A-4147-A177-3AD203B41FA5}">
                      <a16:colId xmlns:a16="http://schemas.microsoft.com/office/drawing/2014/main" val="2950814693"/>
                    </a:ext>
                  </a:extLst>
                </a:gridCol>
              </a:tblGrid>
              <a:tr h="622986">
                <a:tc>
                  <a:txBody>
                    <a:bodyPr/>
                    <a:lstStyle/>
                    <a:p>
                      <a:pPr algn="ctr"/>
                      <a:r>
                        <a:rPr lang="en-US" sz="2400" dirty="0">
                          <a:solidFill>
                            <a:srgbClr val="FFFFCC"/>
                          </a:solidFill>
                          <a:effectLst>
                            <a:outerShdw blurRad="38100" dist="38100" dir="2700000" algn="tl">
                              <a:srgbClr val="000000">
                                <a:alpha val="43137"/>
                              </a:srgbClr>
                            </a:outerShdw>
                          </a:effectLst>
                        </a:rPr>
                        <a:t>HRO Theme</a:t>
                      </a:r>
                      <a:endParaRPr lang="en-US" sz="2400" dirty="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tc>
                <a:tc>
                  <a:txBody>
                    <a:bodyPr/>
                    <a:lstStyle/>
                    <a:p>
                      <a:pPr algn="ctr"/>
                      <a:r>
                        <a:rPr lang="en-US" sz="1800" dirty="0">
                          <a:effectLst>
                            <a:outerShdw blurRad="38100" dist="38100" dir="2700000" algn="tl">
                              <a:srgbClr val="000000">
                                <a:alpha val="43137"/>
                              </a:srgbClr>
                            </a:outerShdw>
                          </a:effectLst>
                        </a:rPr>
                        <a:t>Admission Process</a:t>
                      </a:r>
                      <a:endParaRPr lang="en-US"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tc>
                <a:tc>
                  <a:txBody>
                    <a:bodyPr/>
                    <a:lstStyle/>
                    <a:p>
                      <a:pPr algn="ctr"/>
                      <a:r>
                        <a:rPr lang="en-US" sz="1800" dirty="0">
                          <a:effectLst>
                            <a:outerShdw blurRad="38100" dist="38100" dir="2700000" algn="tl">
                              <a:srgbClr val="000000">
                                <a:alpha val="43137"/>
                              </a:srgbClr>
                            </a:outerShdw>
                          </a:effectLst>
                        </a:rPr>
                        <a:t>Treatment/Rehab Process</a:t>
                      </a:r>
                      <a:endParaRPr lang="en-US"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tc>
                <a:tc>
                  <a:txBody>
                    <a:bodyPr/>
                    <a:lstStyle/>
                    <a:p>
                      <a:pPr algn="ctr"/>
                      <a:r>
                        <a:rPr lang="en-US" sz="1800" dirty="0">
                          <a:effectLst>
                            <a:outerShdw blurRad="38100" dist="38100" dir="2700000" algn="tl">
                              <a:srgbClr val="000000">
                                <a:alpha val="43137"/>
                              </a:srgbClr>
                            </a:outerShdw>
                          </a:effectLst>
                        </a:rPr>
                        <a:t>Discharge Process</a:t>
                      </a:r>
                    </a:p>
                    <a:p>
                      <a:pPr algn="ctr"/>
                      <a:r>
                        <a:rPr lang="en-US" sz="1800" dirty="0">
                          <a:effectLst>
                            <a:outerShdw blurRad="38100" dist="38100" dir="2700000" algn="tl">
                              <a:srgbClr val="000000">
                                <a:alpha val="43137"/>
                              </a:srgbClr>
                            </a:outerShdw>
                          </a:effectLst>
                        </a:rPr>
                        <a:t>(Redesigned)</a:t>
                      </a:r>
                      <a:endParaRPr lang="en-US" sz="1800" b="0" i="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935162871"/>
                  </a:ext>
                </a:extLst>
              </a:tr>
              <a:tr h="13349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u="sng" dirty="0">
                          <a:effectLst/>
                        </a:rPr>
                        <a:t>Anticipate Risk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effectLst/>
                        </a:rPr>
                        <a:t>Every Staff Member is a Problem Solver</a:t>
                      </a:r>
                      <a:endParaRPr lang="en-US" sz="1400" b="1" dirty="0">
                        <a:solidFill>
                          <a:schemeClr val="bg1"/>
                        </a:solidFill>
                        <a:effectLst/>
                        <a:latin typeface="Arial" panose="020B0604020202020204" pitchFamily="34" charset="0"/>
                        <a:cs typeface="Arial" panose="020B0604020202020204" pitchFamily="34" charset="0"/>
                      </a:endParaRPr>
                    </a:p>
                  </a:txBody>
                  <a:tcPr anchor="ctr"/>
                </a:tc>
                <a:tc>
                  <a:txBody>
                    <a:bodyPr/>
                    <a:lstStyle/>
                    <a:p>
                      <a:r>
                        <a:rPr lang="en-US" sz="1400" dirty="0"/>
                        <a:t>To make neighborhoods functionally oriented include all stakeholders in admission/discharge process and plan (Physician, Nursing, Social Worker, Therapist, Family Members, Home Health Aide etc.) </a:t>
                      </a:r>
                      <a:endParaRPr lang="en-US" sz="1400" dirty="0">
                        <a:latin typeface="Arial" panose="020B0604020202020204" pitchFamily="34" charset="0"/>
                        <a:cs typeface="Arial" panose="020B0604020202020204" pitchFamily="34" charset="0"/>
                      </a:endParaRPr>
                    </a:p>
                  </a:txBody>
                  <a:tcPr anchor="ctr"/>
                </a:tc>
                <a:tc>
                  <a:txBody>
                    <a:bodyPr/>
                    <a:lstStyle/>
                    <a:p>
                      <a:endParaRPr lang="en-US" sz="1400" dirty="0">
                        <a:solidFill>
                          <a:schemeClr val="tx1"/>
                        </a:solidFill>
                        <a:latin typeface="Arial" panose="020B0604020202020204" pitchFamily="34" charset="0"/>
                        <a:cs typeface="Arial" panose="020B0604020202020204" pitchFamily="34" charset="0"/>
                      </a:endParaRPr>
                    </a:p>
                  </a:txBody>
                  <a:tcPr/>
                </a:tc>
                <a:tc>
                  <a:txBody>
                    <a:bodyPr/>
                    <a:lstStyle/>
                    <a:p>
                      <a:r>
                        <a:rPr lang="en-US" sz="1400" dirty="0"/>
                        <a:t>Incorporate Functional Assessment Staging of Alzheimer’s Disease (FAST) in process and teach family members to recognize decline</a:t>
                      </a:r>
                      <a:endParaRPr lang="en-US"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18469198"/>
                  </a:ext>
                </a:extLst>
              </a:tr>
              <a:tr h="1160138">
                <a:tc>
                  <a:txBody>
                    <a:bodyPr/>
                    <a:lstStyle/>
                    <a:p>
                      <a:pPr algn="ctr"/>
                      <a:r>
                        <a:rPr lang="en-US" sz="1400" b="1" dirty="0">
                          <a:effectLst/>
                        </a:rPr>
                        <a:t>Visual Cue for </a:t>
                      </a:r>
                    </a:p>
                    <a:p>
                      <a:pPr algn="ctr"/>
                      <a:r>
                        <a:rPr lang="en-US" sz="1400" b="1" dirty="0">
                          <a:effectLst/>
                        </a:rPr>
                        <a:t>Process Improvement</a:t>
                      </a:r>
                      <a:endParaRPr lang="en-US" sz="1400" b="1" dirty="0">
                        <a:solidFill>
                          <a:schemeClr val="bg1"/>
                        </a:solidFill>
                        <a:effectLst/>
                        <a:latin typeface="Arial" panose="020B0604020202020204" pitchFamily="34" charset="0"/>
                        <a:cs typeface="Arial" panose="020B0604020202020204" pitchFamily="34" charset="0"/>
                      </a:endParaRPr>
                    </a:p>
                  </a:txBody>
                  <a:tcPr anchor="ctr"/>
                </a:tc>
                <a:tc>
                  <a:txBody>
                    <a:bodyPr/>
                    <a:lstStyle/>
                    <a:p>
                      <a:r>
                        <a:rPr lang="en-US" sz="1400" dirty="0"/>
                        <a:t>Meet Minimum Data Set (MDS) documentation requirements (Assessment, Care Plan, Quality indicators, as generate a RUG)</a:t>
                      </a:r>
                    </a:p>
                    <a:p>
                      <a:endParaRPr lang="en-US" sz="1400" dirty="0">
                        <a:solidFill>
                          <a:schemeClr val="tx1"/>
                        </a:solidFill>
                        <a:latin typeface="Arial" panose="020B0604020202020204" pitchFamily="34" charset="0"/>
                        <a:cs typeface="Arial" panose="020B0604020202020204" pitchFamily="34" charset="0"/>
                      </a:endParaRPr>
                    </a:p>
                  </a:txBody>
                  <a:tcPr anchor="ctr"/>
                </a:tc>
                <a:tc>
                  <a:txBody>
                    <a:bodyPr/>
                    <a:lstStyle/>
                    <a:p>
                      <a:r>
                        <a:rPr lang="en-US" sz="1400" dirty="0"/>
                        <a:t>Establish informational flow chart displaying Admission to Discharge process - constant education &amp; reminder leading to better Quality of Care and increased Veteran outcomes</a:t>
                      </a:r>
                      <a:endParaRPr lang="en-US" sz="1400" b="0" dirty="0">
                        <a:solidFill>
                          <a:schemeClr val="bg1"/>
                        </a:solidFill>
                        <a:latin typeface="Arial" panose="020B0604020202020204" pitchFamily="34" charset="0"/>
                        <a:cs typeface="Arial" panose="020B0604020202020204" pitchFamily="34" charset="0"/>
                      </a:endParaRPr>
                    </a:p>
                  </a:txBody>
                  <a:tcPr/>
                </a:tc>
                <a:tc>
                  <a:txBody>
                    <a:bodyPr/>
                    <a:lstStyle/>
                    <a:p>
                      <a:r>
                        <a:rPr lang="en-US" sz="1400" dirty="0"/>
                        <a:t>RUG level could be indicator of readiness for discharge </a:t>
                      </a:r>
                      <a:endParaRPr lang="en-US" sz="1400"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51827069"/>
                  </a:ext>
                </a:extLst>
              </a:tr>
              <a:tr h="711984">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effectLst/>
                        </a:rPr>
                        <a:t>Focus 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effectLst/>
                        </a:rPr>
                        <a:t>Front Line Staff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effectLst/>
                        </a:rPr>
                        <a:t>and Care Processes </a:t>
                      </a:r>
                      <a:endParaRPr lang="en-US" sz="1400" b="1" dirty="0">
                        <a:solidFill>
                          <a:schemeClr val="bg1"/>
                        </a:solidFill>
                        <a:effectLst/>
                        <a:latin typeface="Arial" panose="020B0604020202020204" pitchFamily="34" charset="0"/>
                        <a:cs typeface="Arial" panose="020B0604020202020204" pitchFamily="34" charset="0"/>
                      </a:endParaRPr>
                    </a:p>
                  </a:txBody>
                  <a:tcPr anchor="ctr"/>
                </a:tc>
                <a:tc>
                  <a:txBody>
                    <a:bodyPr/>
                    <a:lstStyle/>
                    <a:p>
                      <a:r>
                        <a:rPr lang="en-US" sz="1400" dirty="0"/>
                        <a:t>Resource Utilization Group (RUG) determines staffing needs</a:t>
                      </a:r>
                    </a:p>
                    <a:p>
                      <a:endParaRPr lang="en-US" sz="1400" dirty="0">
                        <a:solidFill>
                          <a:schemeClr val="tx1"/>
                        </a:solidFill>
                        <a:latin typeface="Arial" panose="020B0604020202020204" pitchFamily="34" charset="0"/>
                        <a:cs typeface="Arial" panose="020B0604020202020204" pitchFamily="34" charset="0"/>
                      </a:endParaRPr>
                    </a:p>
                  </a:txBody>
                  <a:tcPr anchor="ctr"/>
                </a:tc>
                <a:tc>
                  <a:txBody>
                    <a:bodyPr/>
                    <a:lstStyle/>
                    <a:p>
                      <a:endParaRPr lang="en-US" sz="1400" dirty="0">
                        <a:solidFill>
                          <a:schemeClr val="tx1"/>
                        </a:solidFill>
                        <a:latin typeface="Arial" panose="020B0604020202020204" pitchFamily="34" charset="0"/>
                        <a:cs typeface="Arial" panose="020B0604020202020204" pitchFamily="34" charset="0"/>
                      </a:endParaRPr>
                    </a:p>
                  </a:txBody>
                  <a:tcPr/>
                </a:tc>
                <a:tc>
                  <a:txBody>
                    <a:bodyPr/>
                    <a:lstStyle/>
                    <a:p>
                      <a:r>
                        <a:rPr lang="en-US" sz="1400" dirty="0"/>
                        <a:t>Individualized care plan with Home Health Aide</a:t>
                      </a:r>
                      <a:endParaRPr lang="en-US"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68084165"/>
                  </a:ext>
                </a:extLst>
              </a:tr>
              <a:tr h="1017347">
                <a:tc vMerge="1">
                  <a:txBody>
                    <a:bodyPr/>
                    <a:lstStyle/>
                    <a:p>
                      <a:endParaRPr lang="en-US" dirty="0"/>
                    </a:p>
                  </a:txBody>
                  <a:tcPr>
                    <a:solidFill>
                      <a:schemeClr val="accent1">
                        <a:lumMod val="75000"/>
                      </a:schemeClr>
                    </a:solidFill>
                  </a:tcPr>
                </a:tc>
                <a:tc>
                  <a:txBody>
                    <a:bodyPr/>
                    <a:lstStyle/>
                    <a:p>
                      <a:r>
                        <a:rPr lang="en-US" sz="1400" dirty="0"/>
                        <a:t>Establish best utilization of CLC resources (Short Stay, Long Stay, mixed population) trained with appropriate equipment</a:t>
                      </a:r>
                    </a:p>
                  </a:txBody>
                  <a:tcPr anchor="ctr"/>
                </a:tc>
                <a:tc>
                  <a:txBody>
                    <a:bodyPr/>
                    <a:lstStyle/>
                    <a:p>
                      <a:endParaRPr lang="en-US" sz="14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r>
                        <a:rPr lang="en-US" sz="1400" dirty="0"/>
                        <a:t>Continued access to medical equipment (walkers, commodes etc.)</a:t>
                      </a:r>
                      <a:endParaRPr lang="en-US" sz="1400"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3186850"/>
                  </a:ext>
                </a:extLst>
              </a:tr>
            </a:tbl>
          </a:graphicData>
        </a:graphic>
      </p:graphicFrame>
      <p:sp>
        <p:nvSpPr>
          <p:cNvPr id="8" name="Slide Number Placeholder 2">
            <a:extLst>
              <a:ext uri="{FF2B5EF4-FFF2-40B4-BE49-F238E27FC236}">
                <a16:creationId xmlns:a16="http://schemas.microsoft.com/office/drawing/2014/main" id="{4E59A0B3-F263-4DD6-8EE7-B7BEB88EC431}"/>
              </a:ext>
            </a:extLst>
          </p:cNvPr>
          <p:cNvSpPr>
            <a:spLocks noGrp="1"/>
          </p:cNvSpPr>
          <p:nvPr>
            <p:ph type="sldNum" sz="quarter" idx="12"/>
          </p:nvPr>
        </p:nvSpPr>
        <p:spPr>
          <a:xfrm>
            <a:off x="11340353" y="6600025"/>
            <a:ext cx="838200" cy="239715"/>
          </a:xfrm>
        </p:spPr>
        <p:txBody>
          <a:bodyPr/>
          <a:lstStyle/>
          <a:p>
            <a:fld id="{E31375A4-56A4-47D6-9801-1991572033F7}" type="slidenum">
              <a:rPr lang="en-US" smtClean="0">
                <a:latin typeface="Arial" panose="020B0604020202020204" pitchFamily="34" charset="0"/>
                <a:cs typeface="Arial" panose="020B0604020202020204" pitchFamily="34" charset="0"/>
              </a:rPr>
              <a:t>7</a:t>
            </a:fld>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521352C-355C-4D09-8385-FE690854DC89}"/>
              </a:ext>
            </a:extLst>
          </p:cNvPr>
          <p:cNvPicPr>
            <a:picLocks noChangeAspect="1"/>
          </p:cNvPicPr>
          <p:nvPr/>
        </p:nvPicPr>
        <p:blipFill>
          <a:blip r:embed="rId5"/>
          <a:stretch>
            <a:fillRect/>
          </a:stretch>
        </p:blipFill>
        <p:spPr>
          <a:xfrm>
            <a:off x="10363200" y="4813"/>
            <a:ext cx="1707047" cy="461742"/>
          </a:xfrm>
          <a:prstGeom prst="rect">
            <a:avLst/>
          </a:prstGeom>
        </p:spPr>
      </p:pic>
      <p:pic>
        <p:nvPicPr>
          <p:cNvPr id="13" name="Audio 12">
            <a:hlinkClick r:id="" action="ppaction://media"/>
            <a:extLst>
              <a:ext uri="{FF2B5EF4-FFF2-40B4-BE49-F238E27FC236}">
                <a16:creationId xmlns:a16="http://schemas.microsoft.com/office/drawing/2014/main" id="{216B1C50-DB76-4215-997D-E58F9DE514A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pic>
        <p:nvPicPr>
          <p:cNvPr id="7" name="Picture 6">
            <a:extLst>
              <a:ext uri="{FF2B5EF4-FFF2-40B4-BE49-F238E27FC236}">
                <a16:creationId xmlns:a16="http://schemas.microsoft.com/office/drawing/2014/main" id="{7197D322-FBC5-43D3-A954-86233208C2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321092"/>
            <a:ext cx="12192000" cy="210558"/>
          </a:xfrm>
          <a:prstGeom prst="rect">
            <a:avLst/>
          </a:prstGeom>
        </p:spPr>
      </p:pic>
    </p:spTree>
    <p:extLst>
      <p:ext uri="{BB962C8B-B14F-4D97-AF65-F5344CB8AC3E}">
        <p14:creationId xmlns:p14="http://schemas.microsoft.com/office/powerpoint/2010/main" val="2836640226"/>
      </p:ext>
    </p:extLst>
  </p:cSld>
  <p:clrMapOvr>
    <a:masterClrMapping/>
  </p:clrMapOvr>
  <mc:AlternateContent xmlns:mc="http://schemas.openxmlformats.org/markup-compatibility/2006" xmlns:p14="http://schemas.microsoft.com/office/powerpoint/2010/main">
    <mc:Choice Requires="p14">
      <p:transition spd="med" p14:dur="700" advTm="28187">
        <p:fade/>
      </p:transition>
    </mc:Choice>
    <mc:Fallback xmlns="">
      <p:transition spd="med" advTm="2818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18035"/>
            <a:ext cx="6848769" cy="1325563"/>
          </a:xfrm>
        </p:spPr>
        <p:txBody>
          <a:bodyPr>
            <a:normAutofit/>
          </a:bodyPr>
          <a:lstStyle/>
          <a:p>
            <a:r>
              <a:rPr lang="en-US" sz="4400" b="1" dirty="0">
                <a:effectLst>
                  <a:outerShdw blurRad="38100" dist="38100" dir="2700000" algn="tl">
                    <a:srgbClr val="000000">
                      <a:alpha val="43137"/>
                    </a:srgbClr>
                  </a:outerShdw>
                </a:effectLst>
              </a:rPr>
              <a:t>Benefits and Outcomes</a:t>
            </a:r>
            <a:endParaRPr lang="en-US" sz="4400" dirty="0"/>
          </a:p>
        </p:txBody>
      </p:sp>
      <p:graphicFrame>
        <p:nvGraphicFramePr>
          <p:cNvPr id="4" name="Table 4">
            <a:extLst>
              <a:ext uri="{FF2B5EF4-FFF2-40B4-BE49-F238E27FC236}">
                <a16:creationId xmlns:a16="http://schemas.microsoft.com/office/drawing/2014/main" id="{49C0B5A0-6AA6-451E-96CD-DA7588803034}"/>
              </a:ext>
            </a:extLst>
          </p:cNvPr>
          <p:cNvGraphicFramePr>
            <a:graphicFrameLocks noGrp="1"/>
          </p:cNvGraphicFramePr>
          <p:nvPr>
            <p:ph idx="1"/>
            <p:extLst>
              <p:ext uri="{D42A27DB-BD31-4B8C-83A1-F6EECF244321}">
                <p14:modId xmlns:p14="http://schemas.microsoft.com/office/powerpoint/2010/main" val="2804069329"/>
              </p:ext>
            </p:extLst>
          </p:nvPr>
        </p:nvGraphicFramePr>
        <p:xfrm>
          <a:off x="3733800" y="1724818"/>
          <a:ext cx="8382000" cy="5015147"/>
        </p:xfrm>
        <a:graphic>
          <a:graphicData uri="http://schemas.openxmlformats.org/drawingml/2006/table">
            <a:tbl>
              <a:tblPr firstRow="1" bandRow="1">
                <a:tableStyleId>{5C22544A-7EE6-4342-B048-85BDC9FD1C3A}</a:tableStyleId>
              </a:tblPr>
              <a:tblGrid>
                <a:gridCol w="2794000">
                  <a:extLst>
                    <a:ext uri="{9D8B030D-6E8A-4147-A177-3AD203B41FA5}">
                      <a16:colId xmlns:a16="http://schemas.microsoft.com/office/drawing/2014/main" val="190849830"/>
                    </a:ext>
                  </a:extLst>
                </a:gridCol>
                <a:gridCol w="2794000">
                  <a:extLst>
                    <a:ext uri="{9D8B030D-6E8A-4147-A177-3AD203B41FA5}">
                      <a16:colId xmlns:a16="http://schemas.microsoft.com/office/drawing/2014/main" val="1512680011"/>
                    </a:ext>
                  </a:extLst>
                </a:gridCol>
                <a:gridCol w="2794000">
                  <a:extLst>
                    <a:ext uri="{9D8B030D-6E8A-4147-A177-3AD203B41FA5}">
                      <a16:colId xmlns:a16="http://schemas.microsoft.com/office/drawing/2014/main" val="3211859650"/>
                    </a:ext>
                  </a:extLst>
                </a:gridCol>
              </a:tblGrid>
              <a:tr h="901954">
                <a:tc>
                  <a:txBody>
                    <a:bodyPr/>
                    <a:lstStyle/>
                    <a:p>
                      <a:pPr algn="ctr"/>
                      <a:r>
                        <a:rPr lang="en-US" dirty="0"/>
                        <a:t>Facility Level</a:t>
                      </a:r>
                    </a:p>
                  </a:txBody>
                  <a:tcPr anchor="ctr"/>
                </a:tc>
                <a:tc>
                  <a:txBody>
                    <a:bodyPr/>
                    <a:lstStyle/>
                    <a:p>
                      <a:pPr algn="ctr"/>
                      <a:r>
                        <a:rPr lang="en-US" dirty="0"/>
                        <a:t>VISN Level</a:t>
                      </a:r>
                    </a:p>
                  </a:txBody>
                  <a:tcPr anchor="ctr"/>
                </a:tc>
                <a:tc>
                  <a:txBody>
                    <a:bodyPr/>
                    <a:lstStyle/>
                    <a:p>
                      <a:pPr algn="ctr"/>
                      <a:r>
                        <a:rPr lang="en-US" dirty="0"/>
                        <a:t>National Level</a:t>
                      </a:r>
                    </a:p>
                  </a:txBody>
                  <a:tcPr anchor="ctr"/>
                </a:tc>
                <a:extLst>
                  <a:ext uri="{0D108BD9-81ED-4DB2-BD59-A6C34878D82A}">
                    <a16:rowId xmlns:a16="http://schemas.microsoft.com/office/drawing/2014/main" val="2386084326"/>
                  </a:ext>
                </a:extLst>
              </a:tr>
              <a:tr h="1195828">
                <a:tc>
                  <a:txBody>
                    <a:bodyPr/>
                    <a:lstStyle/>
                    <a:p>
                      <a:pPr algn="l"/>
                      <a:r>
                        <a:rPr lang="en-US" sz="1400" dirty="0"/>
                        <a:t>Examine admission &amp; discharge standards for process improvement and efficiency</a:t>
                      </a:r>
                    </a:p>
                  </a:txBody>
                  <a:tcPr/>
                </a:tc>
                <a:tc>
                  <a:txBody>
                    <a:bodyPr/>
                    <a:lstStyle/>
                    <a:p>
                      <a:pPr algn="l"/>
                      <a:r>
                        <a:rPr lang="en-US" sz="1400" dirty="0"/>
                        <a:t>Examine and compare CLC achievements and resource utilization</a:t>
                      </a:r>
                    </a:p>
                  </a:txBody>
                  <a:tcPr/>
                </a:tc>
                <a:tc>
                  <a:txBody>
                    <a:bodyPr/>
                    <a:lstStyle/>
                    <a:p>
                      <a:pPr algn="l"/>
                      <a:endParaRPr lang="en-US" sz="1400" dirty="0"/>
                    </a:p>
                  </a:txBody>
                  <a:tcPr/>
                </a:tc>
                <a:extLst>
                  <a:ext uri="{0D108BD9-81ED-4DB2-BD59-A6C34878D82A}">
                    <a16:rowId xmlns:a16="http://schemas.microsoft.com/office/drawing/2014/main" val="2515915381"/>
                  </a:ext>
                </a:extLst>
              </a:tr>
              <a:tr h="1195828">
                <a:tc>
                  <a:txBody>
                    <a:bodyPr/>
                    <a:lstStyle/>
                    <a:p>
                      <a:pPr algn="l"/>
                      <a:r>
                        <a:rPr lang="en-US" sz="1400" dirty="0"/>
                        <a:t>Educate and engage various stakeholders from physicians, social workers to the family members when establishing the discharge plan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Find and fill gaps in CLC care, such as dementia notation, treatment and care</a:t>
                      </a:r>
                    </a:p>
                    <a:p>
                      <a:pPr algn="l"/>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Ensure that the Veteran is getting all the best access and resources to treatment available to them that the CLC can provide</a:t>
                      </a:r>
                    </a:p>
                  </a:txBody>
                  <a:tcPr/>
                </a:tc>
                <a:extLst>
                  <a:ext uri="{0D108BD9-81ED-4DB2-BD59-A6C34878D82A}">
                    <a16:rowId xmlns:a16="http://schemas.microsoft.com/office/drawing/2014/main" val="1877776701"/>
                  </a:ext>
                </a:extLst>
              </a:tr>
              <a:tr h="1721537">
                <a:tc>
                  <a:txBody>
                    <a:bodyPr/>
                    <a:lstStyle/>
                    <a:p>
                      <a:pPr marL="171450" indent="-171450" algn="l">
                        <a:buFont typeface="Wingdings" panose="05000000000000000000" pitchFamily="2" charset="2"/>
                        <a:buChar char="v"/>
                      </a:pPr>
                      <a:r>
                        <a:rPr lang="en-US" sz="1400" dirty="0"/>
                        <a:t>Establishment of specialty neighborhoods facilitate in providing greater for the Veteran</a:t>
                      </a:r>
                    </a:p>
                  </a:txBody>
                  <a:tcPr/>
                </a:tc>
                <a:tc>
                  <a:txBody>
                    <a:bodyPr/>
                    <a:lstStyle/>
                    <a:p>
                      <a:pPr marL="171450" indent="-171450" algn="l">
                        <a:buFont typeface="Wingdings" panose="05000000000000000000" pitchFamily="2" charset="2"/>
                        <a:buChar char="v"/>
                      </a:pPr>
                      <a:r>
                        <a:rPr lang="en-US" sz="1400" dirty="0"/>
                        <a:t>Potential for VERA disbursement practices to be maximized</a:t>
                      </a:r>
                    </a:p>
                    <a:p>
                      <a:pPr marL="171450" indent="-171450" algn="l">
                        <a:buFont typeface="Wingdings" panose="05000000000000000000" pitchFamily="2" charset="2"/>
                        <a:buChar char="v"/>
                      </a:pPr>
                      <a:endParaRPr lang="en-US" sz="1400" dirty="0"/>
                    </a:p>
                  </a:txBody>
                  <a:tcPr/>
                </a:tc>
                <a:tc>
                  <a:txBody>
                    <a:bodyPr/>
                    <a:lstStyle/>
                    <a:p>
                      <a:pPr algn="l"/>
                      <a:endParaRPr lang="en-US" sz="1400" dirty="0"/>
                    </a:p>
                  </a:txBody>
                  <a:tcPr/>
                </a:tc>
                <a:extLst>
                  <a:ext uri="{0D108BD9-81ED-4DB2-BD59-A6C34878D82A}">
                    <a16:rowId xmlns:a16="http://schemas.microsoft.com/office/drawing/2014/main" val="1812812508"/>
                  </a:ext>
                </a:extLst>
              </a:tr>
            </a:tbl>
          </a:graphicData>
        </a:graphic>
      </p:graphicFrame>
      <p:sp>
        <p:nvSpPr>
          <p:cNvPr id="3" name="Slide Number Placeholder 2">
            <a:extLst>
              <a:ext uri="{FF2B5EF4-FFF2-40B4-BE49-F238E27FC236}">
                <a16:creationId xmlns:a16="http://schemas.microsoft.com/office/drawing/2014/main" id="{23B98A86-23AC-4A0D-991F-294C6A76F6F3}"/>
              </a:ext>
            </a:extLst>
          </p:cNvPr>
          <p:cNvSpPr>
            <a:spLocks noGrp="1"/>
          </p:cNvSpPr>
          <p:nvPr>
            <p:ph type="sldNum" sz="quarter" idx="12"/>
          </p:nvPr>
        </p:nvSpPr>
        <p:spPr/>
        <p:txBody>
          <a:bodyPr/>
          <a:lstStyle/>
          <a:p>
            <a:fld id="{E31375A4-56A4-47D6-9801-1991572033F7}" type="slidenum">
              <a:rPr lang="en-US" smtClean="0"/>
              <a:t>8</a:t>
            </a:fld>
            <a:endParaRPr lang="en-US" dirty="0"/>
          </a:p>
        </p:txBody>
      </p:sp>
      <p:pic>
        <p:nvPicPr>
          <p:cNvPr id="5" name="Picture 4">
            <a:extLst>
              <a:ext uri="{FF2B5EF4-FFF2-40B4-BE49-F238E27FC236}">
                <a16:creationId xmlns:a16="http://schemas.microsoft.com/office/drawing/2014/main" id="{01E6CB8B-5437-4B41-8396-089D2CB0134A}"/>
              </a:ext>
            </a:extLst>
          </p:cNvPr>
          <p:cNvPicPr>
            <a:picLocks noChangeAspect="1"/>
          </p:cNvPicPr>
          <p:nvPr/>
        </p:nvPicPr>
        <p:blipFill>
          <a:blip r:embed="rId5"/>
          <a:stretch>
            <a:fillRect/>
          </a:stretch>
        </p:blipFill>
        <p:spPr>
          <a:xfrm>
            <a:off x="9942626" y="32396"/>
            <a:ext cx="2231329" cy="603556"/>
          </a:xfrm>
          <a:prstGeom prst="rect">
            <a:avLst/>
          </a:prstGeom>
        </p:spPr>
      </p:pic>
      <p:sp>
        <p:nvSpPr>
          <p:cNvPr id="6" name="Rectangle 5">
            <a:extLst>
              <a:ext uri="{FF2B5EF4-FFF2-40B4-BE49-F238E27FC236}">
                <a16:creationId xmlns:a16="http://schemas.microsoft.com/office/drawing/2014/main" id="{7306A715-71AE-4B4E-A6B7-79337DBADF6C}"/>
              </a:ext>
            </a:extLst>
          </p:cNvPr>
          <p:cNvSpPr/>
          <p:nvPr/>
        </p:nvSpPr>
        <p:spPr>
          <a:xfrm>
            <a:off x="152400" y="1724818"/>
            <a:ext cx="3505200" cy="50919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Audio 15">
            <a:hlinkClick r:id="" action="ppaction://media"/>
            <a:extLst>
              <a:ext uri="{FF2B5EF4-FFF2-40B4-BE49-F238E27FC236}">
                <a16:creationId xmlns:a16="http://schemas.microsoft.com/office/drawing/2014/main" id="{EC09B794-8F10-4D87-BA0A-2AC26C94479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pic>
        <p:nvPicPr>
          <p:cNvPr id="10" name="Picture 9">
            <a:extLst>
              <a:ext uri="{FF2B5EF4-FFF2-40B4-BE49-F238E27FC236}">
                <a16:creationId xmlns:a16="http://schemas.microsoft.com/office/drawing/2014/main" id="{9D45FA84-06FA-4A30-A810-97A3D71445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321092"/>
            <a:ext cx="12192000" cy="210558"/>
          </a:xfrm>
          <a:prstGeom prst="rect">
            <a:avLst/>
          </a:prstGeom>
        </p:spPr>
      </p:pic>
      <p:pic>
        <p:nvPicPr>
          <p:cNvPr id="8" name="Picture 7">
            <a:extLst>
              <a:ext uri="{FF2B5EF4-FFF2-40B4-BE49-F238E27FC236}">
                <a16:creationId xmlns:a16="http://schemas.microsoft.com/office/drawing/2014/main" id="{F3B8C66D-A8F6-4A2A-8AAE-A2560A7511EE}"/>
              </a:ext>
            </a:extLst>
          </p:cNvPr>
          <p:cNvPicPr>
            <a:picLocks noChangeAspect="1"/>
          </p:cNvPicPr>
          <p:nvPr/>
        </p:nvPicPr>
        <p:blipFill>
          <a:blip r:embed="rId8"/>
          <a:stretch>
            <a:fillRect/>
          </a:stretch>
        </p:blipFill>
        <p:spPr>
          <a:xfrm>
            <a:off x="357016" y="4232391"/>
            <a:ext cx="3172168" cy="2069987"/>
          </a:xfrm>
          <a:prstGeom prst="rect">
            <a:avLst/>
          </a:prstGeom>
        </p:spPr>
      </p:pic>
      <p:sp>
        <p:nvSpPr>
          <p:cNvPr id="11" name="Rectangle: Rounded Corners 10">
            <a:extLst>
              <a:ext uri="{FF2B5EF4-FFF2-40B4-BE49-F238E27FC236}">
                <a16:creationId xmlns:a16="http://schemas.microsoft.com/office/drawing/2014/main" id="{198D9064-40FE-4092-BF1E-14E563EAAE4C}"/>
              </a:ext>
            </a:extLst>
          </p:cNvPr>
          <p:cNvSpPr/>
          <p:nvPr/>
        </p:nvSpPr>
        <p:spPr>
          <a:xfrm>
            <a:off x="5219700" y="5819540"/>
            <a:ext cx="5410200" cy="762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Applicable to 135 VHA Community Living Centers (CLC) in the nation. </a:t>
            </a:r>
          </a:p>
        </p:txBody>
      </p:sp>
      <p:sp>
        <p:nvSpPr>
          <p:cNvPr id="12" name="Rectangle 11">
            <a:extLst>
              <a:ext uri="{FF2B5EF4-FFF2-40B4-BE49-F238E27FC236}">
                <a16:creationId xmlns:a16="http://schemas.microsoft.com/office/drawing/2014/main" id="{698651D3-7C2E-40EA-9D75-C26959805105}"/>
              </a:ext>
            </a:extLst>
          </p:cNvPr>
          <p:cNvSpPr/>
          <p:nvPr/>
        </p:nvSpPr>
        <p:spPr>
          <a:xfrm>
            <a:off x="473075" y="1862511"/>
            <a:ext cx="2940050" cy="2369880"/>
          </a:xfrm>
          <a:prstGeom prst="rect">
            <a:avLst/>
          </a:prstGeom>
        </p:spPr>
        <p:txBody>
          <a:bodyPr wrap="square">
            <a:spAutoFit/>
          </a:bodyPr>
          <a:lstStyle/>
          <a:p>
            <a:pPr algn="ctr"/>
            <a:r>
              <a:rPr lang="en-US" b="1" dirty="0"/>
              <a:t>HRO Value</a:t>
            </a:r>
          </a:p>
          <a:p>
            <a:pPr algn="ctr"/>
            <a:r>
              <a:rPr lang="en-US" b="1" u="sng" dirty="0"/>
              <a:t>Sensitivity to Operations</a:t>
            </a:r>
          </a:p>
          <a:p>
            <a:pPr algn="ctr"/>
            <a:r>
              <a:rPr lang="en-US" sz="1600" dirty="0"/>
              <a:t>To maintain consistent focus on front line staff and care processes. Leaders and staff members across all levels are mindful of all people, processes and systems that impact patient care</a:t>
            </a:r>
            <a:r>
              <a:rPr lang="en-US" sz="1600" b="1" dirty="0"/>
              <a:t>.</a:t>
            </a:r>
          </a:p>
        </p:txBody>
      </p:sp>
      <p:sp>
        <p:nvSpPr>
          <p:cNvPr id="14" name="Rectangle 13">
            <a:extLst>
              <a:ext uri="{FF2B5EF4-FFF2-40B4-BE49-F238E27FC236}">
                <a16:creationId xmlns:a16="http://schemas.microsoft.com/office/drawing/2014/main" id="{4CBF29BB-6924-4460-A125-F75F6C6944CE}"/>
              </a:ext>
            </a:extLst>
          </p:cNvPr>
          <p:cNvSpPr/>
          <p:nvPr/>
        </p:nvSpPr>
        <p:spPr>
          <a:xfrm>
            <a:off x="434975" y="6297094"/>
            <a:ext cx="2940050" cy="369332"/>
          </a:xfrm>
          <a:prstGeom prst="rect">
            <a:avLst/>
          </a:prstGeom>
        </p:spPr>
        <p:txBody>
          <a:bodyPr wrap="square">
            <a:spAutoFit/>
          </a:bodyPr>
          <a:lstStyle/>
          <a:p>
            <a:pPr algn="ctr"/>
            <a:r>
              <a:rPr lang="en-US" b="1" dirty="0"/>
              <a:t>It’s All About the Veterans</a:t>
            </a:r>
            <a:endParaRPr lang="en-US" sz="1600" b="1" dirty="0"/>
          </a:p>
        </p:txBody>
      </p:sp>
    </p:spTree>
    <p:extLst>
      <p:ext uri="{BB962C8B-B14F-4D97-AF65-F5344CB8AC3E}">
        <p14:creationId xmlns:p14="http://schemas.microsoft.com/office/powerpoint/2010/main" val="3119144220"/>
      </p:ext>
    </p:extLst>
  </p:cSld>
  <p:clrMapOvr>
    <a:masterClrMapping/>
  </p:clrMapOvr>
  <mc:AlternateContent xmlns:mc="http://schemas.openxmlformats.org/markup-compatibility/2006" xmlns:p14="http://schemas.microsoft.com/office/powerpoint/2010/main">
    <mc:Choice Requires="p14">
      <p:transition spd="med" p14:dur="700" advTm="25369">
        <p:fade/>
      </p:transition>
    </mc:Choice>
    <mc:Fallback xmlns="">
      <p:transition spd="med" advTm="2536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theme/theme1.xml><?xml version="1.0" encoding="utf-8"?>
<a:theme xmlns:a="http://schemas.openxmlformats.org/drawingml/2006/main" name="Medical Design 16x9">
  <a:themeElements>
    <a:clrScheme name="Custom 9">
      <a:dk1>
        <a:sysClr val="windowText" lastClr="000000"/>
      </a:dk1>
      <a:lt1>
        <a:sysClr val="window" lastClr="FFFFFF"/>
      </a:lt1>
      <a:dk2>
        <a:srgbClr val="242852"/>
      </a:dk2>
      <a:lt2>
        <a:srgbClr val="ACCBF9"/>
      </a:lt2>
      <a:accent1>
        <a:srgbClr val="282876"/>
      </a:accent1>
      <a:accent2>
        <a:srgbClr val="629DD1"/>
      </a:accent2>
      <a:accent3>
        <a:srgbClr val="297FD5"/>
      </a:accent3>
      <a:accent4>
        <a:srgbClr val="7F8FA9"/>
      </a:accent4>
      <a:accent5>
        <a:srgbClr val="5AA2AE"/>
      </a:accent5>
      <a:accent6>
        <a:srgbClr val="9D90A0"/>
      </a:accent6>
      <a:hlink>
        <a:srgbClr val="F2F2F2"/>
      </a:hlink>
      <a:folHlink>
        <a:srgbClr val="3EBBF0"/>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41.potx" id="{D7485564-6666-4DDB-B0D3-55F6E694D6E5}" vid="{6E950D30-6FC6-4411-BCFF-468AD9ECA787}"/>
    </a:ext>
  </a:extLst>
</a:theme>
</file>

<file path=ppt/theme/theme2.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CB7DDF1937DD4E883F5C91DA104960" ma:contentTypeVersion="2" ma:contentTypeDescription="Create a new document." ma:contentTypeScope="" ma:versionID="2270691f7ae09d17a0ea8bec0ded8cb6">
  <xsd:schema xmlns:xsd="http://www.w3.org/2001/XMLSchema" xmlns:xs="http://www.w3.org/2001/XMLSchema" xmlns:p="http://schemas.microsoft.com/office/2006/metadata/properties" xmlns:ns2="0ada467a-2d2d-44c3-8d4f-1e368c7472cc" targetNamespace="http://schemas.microsoft.com/office/2006/metadata/properties" ma:root="true" ma:fieldsID="d63ad706eacc458b56f499deaea3abe8" ns2:_="">
    <xsd:import namespace="0ada467a-2d2d-44c3-8d4f-1e368c7472c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da467a-2d2d-44c3-8d4f-1e368c7472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FC4376-A436-4F97-8862-C133013AD9BC}"/>
</file>

<file path=customXml/itemProps2.xml><?xml version="1.0" encoding="utf-8"?>
<ds:datastoreItem xmlns:ds="http://schemas.openxmlformats.org/officeDocument/2006/customXml" ds:itemID="{84055577-2071-453B-A558-D16BB7504FCB}"/>
</file>

<file path=customXml/itemProps3.xml><?xml version="1.0" encoding="utf-8"?>
<ds:datastoreItem xmlns:ds="http://schemas.openxmlformats.org/officeDocument/2006/customXml" ds:itemID="{AC4415F7-16D6-41E6-8DF5-1D15B025ECED}"/>
</file>

<file path=docProps/app.xml><?xml version="1.0" encoding="utf-8"?>
<Properties xmlns="http://schemas.openxmlformats.org/officeDocument/2006/extended-properties" xmlns:vt="http://schemas.openxmlformats.org/officeDocument/2006/docPropsVTypes">
  <Template/>
  <TotalTime>7408</TotalTime>
  <Words>1786</Words>
  <Application>Microsoft Office PowerPoint</Application>
  <PresentationFormat>Widescreen</PresentationFormat>
  <Paragraphs>204</Paragraphs>
  <Slides>8</Slides>
  <Notes>8</Notes>
  <HiddenSlides>0</HiddenSlides>
  <MMClips>8</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Franklin Gothic Medium</vt:lpstr>
      <vt:lpstr>Wingdings</vt:lpstr>
      <vt:lpstr>Medical Design 16x9</vt:lpstr>
      <vt:lpstr>Optimizing the Community Living Center (CLC) Practices:   To optimize the Length of Stay and achieve High-Reliability outcomes</vt:lpstr>
      <vt:lpstr>   The Optimization Procedure in CTVHCS   Examine admission &amp; discharge standards for process improvement and efficiency </vt:lpstr>
      <vt:lpstr>Goal and Objectives</vt:lpstr>
      <vt:lpstr>Data Collected: Example of CTX Gains/Loss applying all principles</vt:lpstr>
      <vt:lpstr>Data Collected: Review of 656 admissions from FY18Q4 – FY20 330 Veterans did not stay more than 28 days  </vt:lpstr>
      <vt:lpstr>Recommended Neighborhood Specialties  Designations to Maximize Utilization</vt:lpstr>
      <vt:lpstr>Specialty Neighborhoods:  Roadmap to Interventions</vt:lpstr>
      <vt:lpstr>Benefits and Outcomes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Living Center (CLC): Neighborhood Specialties lay out the RUG, and the V.E.R.A will follow</dc:title>
  <dc:creator>Okemwa, Andrew E.</dc:creator>
  <cp:lastModifiedBy>Okemwa, Andrew E.</cp:lastModifiedBy>
  <cp:revision>208</cp:revision>
  <cp:lastPrinted>2021-03-11T20:32:40Z</cp:lastPrinted>
  <dcterms:created xsi:type="dcterms:W3CDTF">2021-03-04T20:29:59Z</dcterms:created>
  <dcterms:modified xsi:type="dcterms:W3CDTF">2021-03-15T15:34:28Z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0x01010008CB7DDF1937DD4E883F5C91DA104960</vt:lpwstr>
  </property>
</Properties>
</file>