
<file path=[Content_Types].xml><?xml version="1.0" encoding="utf-8"?>
<Types xmlns="http://schemas.openxmlformats.org/package/2006/content-types">
  <Default Extension="jpeg" ContentType="image/jpeg"/>
  <Default Extension="jpg" ContentType="image/jp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3066" r:id="rId3"/>
    <p:sldId id="3076" r:id="rId4"/>
    <p:sldId id="3071" r:id="rId5"/>
    <p:sldId id="3075" r:id="rId6"/>
    <p:sldId id="264" r:id="rId7"/>
    <p:sldId id="268" r:id="rId8"/>
    <p:sldId id="3070" r:id="rId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owers-Higgins, Mia" initials="PM" lastIdx="5" clrIdx="0">
    <p:extLst>
      <p:ext uri="{19B8F6BF-5375-455C-9EA6-DF929625EA0E}">
        <p15:presenceInfo xmlns:p15="http://schemas.microsoft.com/office/powerpoint/2012/main" userId="S::Mia.Powers@va.gov::e0392371-de30-48d3-9f80-9307cffa6f0d" providerId="AD"/>
      </p:ext>
    </p:extLst>
  </p:cmAuthor>
  <p:cmAuthor id="2" name="Parson, Lauri J." initials="PLJ" lastIdx="3" clrIdx="1">
    <p:extLst>
      <p:ext uri="{19B8F6BF-5375-455C-9EA6-DF929625EA0E}">
        <p15:presenceInfo xmlns:p15="http://schemas.microsoft.com/office/powerpoint/2012/main" userId="S::Lauri.Parson@va.gov::33540cd9-8974-4cf9-b77b-9bc320abc1e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89" autoAdjust="0"/>
    <p:restoredTop sz="94660"/>
  </p:normalViewPr>
  <p:slideViewPr>
    <p:cSldViewPr snapToGrid="0">
      <p:cViewPr varScale="1">
        <p:scale>
          <a:sx n="116" d="100"/>
          <a:sy n="116" d="100"/>
        </p:scale>
        <p:origin x="52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9304C4-5C45-4DC1-9DFD-0D3F502B3475}" type="doc">
      <dgm:prSet loTypeId="urn:microsoft.com/office/officeart/2005/8/layout/lProcess2" loCatId="list" qsTypeId="urn:microsoft.com/office/officeart/2005/8/quickstyle/simple5" qsCatId="simple" csTypeId="urn:microsoft.com/office/officeart/2005/8/colors/accent1_2" csCatId="accent1" phldr="1"/>
      <dgm:spPr/>
      <dgm:t>
        <a:bodyPr/>
        <a:lstStyle/>
        <a:p>
          <a:endParaRPr lang="en-US"/>
        </a:p>
      </dgm:t>
    </dgm:pt>
    <dgm:pt modelId="{F126BDA8-2D93-4D9D-B9E5-D290CB53962C}" type="pres">
      <dgm:prSet presAssocID="{529304C4-5C45-4DC1-9DFD-0D3F502B3475}" presName="theList" presStyleCnt="0">
        <dgm:presLayoutVars>
          <dgm:dir/>
          <dgm:animLvl val="lvl"/>
          <dgm:resizeHandles val="exact"/>
        </dgm:presLayoutVars>
      </dgm:prSet>
      <dgm:spPr/>
    </dgm:pt>
  </dgm:ptLst>
  <dgm:cxnLst>
    <dgm:cxn modelId="{11BFE179-B3FA-4C93-B0D0-C2D51FAF7937}" type="presOf" srcId="{529304C4-5C45-4DC1-9DFD-0D3F502B3475}" destId="{F126BDA8-2D93-4D9D-B9E5-D290CB53962C}" srcOrd="0" destOrd="0" presId="urn:microsoft.com/office/officeart/2005/8/layout/l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1D2D25D-C716-4E91-ADC9-7040B5D62C98}" type="datetimeFigureOut">
              <a:rPr lang="en-US" smtClean="0"/>
              <a:t>3/17/2021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385CD1F-C78D-4337-8E88-EA3DAB7E9C31}" type="slidenum">
              <a:rPr lang="en-US" smtClean="0"/>
              <a:t>‹#›</a:t>
            </a:fld>
            <a:endParaRPr lang="en-US" dirty="0"/>
          </a:p>
        </p:txBody>
      </p:sp>
    </p:spTree>
    <p:extLst>
      <p:ext uri="{BB962C8B-B14F-4D97-AF65-F5344CB8AC3E}">
        <p14:creationId xmlns:p14="http://schemas.microsoft.com/office/powerpoint/2010/main" val="1689557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My name is Lauri Parson and my project is entitled: National Model for the Referral Coordination Initiative: A Summary of Successful Implementation and Opportunities for Improvements within VISNs. Due to a short presentation, I intentionally added more background information to my slides. </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I work in the Office of Veterans Access to Care. Our office is dedicated to ensuring all Veterans have timely, high quality coordinated care. Congress passed the MISSION Act in 2018 and started in June 2019 to allow access standards to be put in place, as well as giving Veterans a choice to go to community.</a:t>
            </a:r>
          </a:p>
          <a:p>
            <a:endParaRPr lang="en-US" dirty="0"/>
          </a:p>
          <a:p>
            <a:r>
              <a:rPr lang="en-US" dirty="0"/>
              <a:t>The COVID-19 pandemic further highlighted a need to fully implement the Referral Coordination Initiative (RCI) to:</a:t>
            </a:r>
          </a:p>
          <a:p>
            <a:r>
              <a:rPr lang="en-US" dirty="0"/>
              <a:t>•	Improve timely access to care</a:t>
            </a:r>
          </a:p>
          <a:p>
            <a:r>
              <a:rPr lang="en-US" dirty="0"/>
              <a:t>•	Empower Veterans to make more informed care decisions</a:t>
            </a:r>
          </a:p>
          <a:p>
            <a:r>
              <a:rPr lang="en-US" dirty="0"/>
              <a:t>•	Eligible Veterans who want to receive care in the community are referred and scheduled into the community.</a:t>
            </a:r>
          </a:p>
          <a:p>
            <a:endParaRPr lang="en-US" dirty="0"/>
          </a:p>
          <a:p>
            <a:r>
              <a:rPr lang="en-US" dirty="0"/>
              <a:t>We must look for strategies to maximize opportunities and choices for Veterans to stay in VA, we believe that referral coordinator teams (RCT), improved processes and engagement with Veterans will improve their care delivery and may increase VA care. </a:t>
            </a:r>
          </a:p>
          <a:p>
            <a:endParaRPr dirty="0"/>
          </a:p>
        </p:txBody>
      </p:sp>
    </p:spTree>
    <p:extLst>
      <p:ext uri="{BB962C8B-B14F-4D97-AF65-F5344CB8AC3E}">
        <p14:creationId xmlns:p14="http://schemas.microsoft.com/office/powerpoint/2010/main" val="2909801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Do you want a success a successful RCI in your facility? Then this presentation is for you!</a:t>
            </a:r>
          </a:p>
          <a:p>
            <a:endParaRPr lang="en-US" dirty="0"/>
          </a:p>
          <a:p>
            <a:r>
              <a:rPr lang="en-US" dirty="0"/>
              <a:t>My project focused on the RCI successes and opportunities within VISNs. The RCI Leadership Team conducted 90 minutes interviews in January 2021 with all 18 VISN Directors and Teams to better understand current processes in structure and staffing of the RCT, Leadership oversight and data. The lessons learned from the interviews will be used to help VISN develop best practices for implementation. </a:t>
            </a:r>
          </a:p>
          <a:p>
            <a:endParaRPr dirty="0"/>
          </a:p>
        </p:txBody>
      </p:sp>
    </p:spTree>
    <p:extLst>
      <p:ext uri="{BB962C8B-B14F-4D97-AF65-F5344CB8AC3E}">
        <p14:creationId xmlns:p14="http://schemas.microsoft.com/office/powerpoint/2010/main" val="3855516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A couple of recommendations gathered from the meeting was VISNs found success in standardizing the RCI process and an opportunity for improvement would be integrating a standardized RCT model across the enterprise. The goal for RCI implementation is We want Veterans to choose VA. </a:t>
            </a:r>
            <a:endParaRPr dirty="0"/>
          </a:p>
        </p:txBody>
      </p:sp>
    </p:spTree>
    <p:extLst>
      <p:ext uri="{BB962C8B-B14F-4D97-AF65-F5344CB8AC3E}">
        <p14:creationId xmlns:p14="http://schemas.microsoft.com/office/powerpoint/2010/main" val="2833402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I have listed some of the benefits to adapt RCI, such as empowering the Veteran to make more informed choices about their healthcare and Risks not to adapt could cause referral wait times to be less than optimal. </a:t>
            </a:r>
            <a:endParaRPr dirty="0"/>
          </a:p>
        </p:txBody>
      </p:sp>
    </p:spTree>
    <p:extLst>
      <p:ext uri="{BB962C8B-B14F-4D97-AF65-F5344CB8AC3E}">
        <p14:creationId xmlns:p14="http://schemas.microsoft.com/office/powerpoint/2010/main" val="1981741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The RCI VISN Level Comprehensive Review compares data from a high performing site to a site that has opportunity for improvement. Example: High performing site-scheduling within VHA is 8.6 days (3-day goal) and in the community 34.2 days (7-day goal).  The bottom of the slide provides data details and definitions. </a:t>
            </a:r>
          </a:p>
          <a:p>
            <a:endParaRPr lang="en-US" dirty="0"/>
          </a:p>
          <a:p>
            <a:endParaRPr dirty="0"/>
          </a:p>
        </p:txBody>
      </p:sp>
    </p:spTree>
    <p:extLst>
      <p:ext uri="{BB962C8B-B14F-4D97-AF65-F5344CB8AC3E}">
        <p14:creationId xmlns:p14="http://schemas.microsoft.com/office/powerpoint/2010/main" val="1504792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To show RCI Projected Cost, I used a sleep study RCT Example. Based on the data included in the study, using a Referral Coordination Team is more advantageous than the VA traditional System because you will save an avg. of $7,400 per 1,000 referrals.</a:t>
            </a:r>
          </a:p>
          <a:p>
            <a:endParaRPr lang="en-US" dirty="0"/>
          </a:p>
          <a:p>
            <a:endParaRPr dirty="0"/>
          </a:p>
        </p:txBody>
      </p:sp>
    </p:spTree>
    <p:extLst>
      <p:ext uri="{BB962C8B-B14F-4D97-AF65-F5344CB8AC3E}">
        <p14:creationId xmlns:p14="http://schemas.microsoft.com/office/powerpoint/2010/main" val="3768588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The aspirational goal for RCTs is to review 100% of referrals and schedule the Veteran’s appointment within three (3) days for VHA care and seven (7) days for community care and 90% of consults by June 2021.</a:t>
            </a:r>
          </a:p>
          <a:p>
            <a:endParaRPr lang="en-US" dirty="0"/>
          </a:p>
          <a:p>
            <a:r>
              <a:rPr lang="en-US" dirty="0"/>
              <a:t>In conclusion, the overall key recommendations for successful RCI implementation include VISNs need to oversee standardizing and streamlining the RCI processes in VAMCs, implement RCT model that utilizes both clinical and administrative staff and utilize VA’s expanded virtual to home platform.</a:t>
            </a:r>
          </a:p>
          <a:p>
            <a:endParaRPr lang="en-US" dirty="0"/>
          </a:p>
          <a:p>
            <a:r>
              <a:rPr lang="en-US" dirty="0"/>
              <a:t>We want Veterans to choose VA!</a:t>
            </a:r>
          </a:p>
          <a:p>
            <a:endParaRPr lang="en-US" dirty="0"/>
          </a:p>
          <a:p>
            <a:r>
              <a:rPr lang="en-US" dirty="0"/>
              <a:t>Thank you this concludes my presentation.</a:t>
            </a:r>
          </a:p>
          <a:p>
            <a:endParaRPr lang="en-US" dirty="0"/>
          </a:p>
          <a:p>
            <a:endParaRPr dirty="0"/>
          </a:p>
        </p:txBody>
      </p:sp>
    </p:spTree>
    <p:extLst>
      <p:ext uri="{BB962C8B-B14F-4D97-AF65-F5344CB8AC3E}">
        <p14:creationId xmlns:p14="http://schemas.microsoft.com/office/powerpoint/2010/main" val="2720936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862486" y="1432892"/>
            <a:ext cx="8463280" cy="1671320"/>
          </a:xfrm>
          <a:prstGeom prst="rect">
            <a:avLst/>
          </a:prstGeom>
        </p:spPr>
        <p:txBody>
          <a:bodyPr wrap="square" lIns="0" tIns="0" rIns="0" bIns="0">
            <a:spAutoFit/>
          </a:bodyPr>
          <a:lstStyle>
            <a:lvl1pPr>
              <a:defRPr sz="3600" b="1" i="0">
                <a:solidFill>
                  <a:schemeClr val="tx1"/>
                </a:solidFill>
                <a:latin typeface="Arial"/>
                <a:cs typeface="Aria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3/17/2021</a:t>
            </a:fld>
            <a:endParaRPr lang="en-US" dirty="0"/>
          </a:p>
        </p:txBody>
      </p:sp>
      <p:sp>
        <p:nvSpPr>
          <p:cNvPr id="6" name="Holder 6"/>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extLst>
      <p:ext uri="{BB962C8B-B14F-4D97-AF65-F5344CB8AC3E}">
        <p14:creationId xmlns:p14="http://schemas.microsoft.com/office/powerpoint/2010/main" val="3568438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40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3/17/2021</a:t>
            </a:fld>
            <a:endParaRPr lang="en-US" dirty="0"/>
          </a:p>
        </p:txBody>
      </p:sp>
      <p:sp>
        <p:nvSpPr>
          <p:cNvPr id="6" name="Holder 6"/>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extLst>
      <p:ext uri="{BB962C8B-B14F-4D97-AF65-F5344CB8AC3E}">
        <p14:creationId xmlns:p14="http://schemas.microsoft.com/office/powerpoint/2010/main" val="2567595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1562079" y="6228079"/>
            <a:ext cx="264160" cy="264160"/>
          </a:xfrm>
          <a:custGeom>
            <a:avLst/>
            <a:gdLst/>
            <a:ahLst/>
            <a:cxnLst/>
            <a:rect l="l" t="t" r="r" b="b"/>
            <a:pathLst>
              <a:path w="264159" h="264160">
                <a:moveTo>
                  <a:pt x="132080" y="0"/>
                </a:moveTo>
                <a:lnTo>
                  <a:pt x="90331" y="6733"/>
                </a:lnTo>
                <a:lnTo>
                  <a:pt x="54073" y="25482"/>
                </a:lnTo>
                <a:lnTo>
                  <a:pt x="25482" y="54073"/>
                </a:lnTo>
                <a:lnTo>
                  <a:pt x="6733" y="90331"/>
                </a:lnTo>
                <a:lnTo>
                  <a:pt x="0" y="132080"/>
                </a:lnTo>
                <a:lnTo>
                  <a:pt x="6733" y="173828"/>
                </a:lnTo>
                <a:lnTo>
                  <a:pt x="25482" y="210086"/>
                </a:lnTo>
                <a:lnTo>
                  <a:pt x="54073" y="238677"/>
                </a:lnTo>
                <a:lnTo>
                  <a:pt x="90331" y="257426"/>
                </a:lnTo>
                <a:lnTo>
                  <a:pt x="132080" y="264160"/>
                </a:lnTo>
                <a:lnTo>
                  <a:pt x="173828" y="257426"/>
                </a:lnTo>
                <a:lnTo>
                  <a:pt x="210086" y="238677"/>
                </a:lnTo>
                <a:lnTo>
                  <a:pt x="238677" y="210086"/>
                </a:lnTo>
                <a:lnTo>
                  <a:pt x="257426" y="173828"/>
                </a:lnTo>
                <a:lnTo>
                  <a:pt x="264160" y="132080"/>
                </a:lnTo>
                <a:lnTo>
                  <a:pt x="257426" y="90331"/>
                </a:lnTo>
                <a:lnTo>
                  <a:pt x="238677" y="54073"/>
                </a:lnTo>
                <a:lnTo>
                  <a:pt x="210086" y="25482"/>
                </a:lnTo>
                <a:lnTo>
                  <a:pt x="173828" y="6733"/>
                </a:lnTo>
                <a:lnTo>
                  <a:pt x="132080" y="0"/>
                </a:lnTo>
                <a:close/>
              </a:path>
            </a:pathLst>
          </a:custGeom>
          <a:solidFill>
            <a:srgbClr val="EFCDA0"/>
          </a:solidFill>
        </p:spPr>
        <p:txBody>
          <a:bodyPr wrap="square" lIns="0" tIns="0" rIns="0" bIns="0" rtlCol="0"/>
          <a:lstStyle/>
          <a:p>
            <a:endParaRPr dirty="0"/>
          </a:p>
        </p:txBody>
      </p:sp>
      <p:sp>
        <p:nvSpPr>
          <p:cNvPr id="17" name="bg object 17"/>
          <p:cNvSpPr/>
          <p:nvPr/>
        </p:nvSpPr>
        <p:spPr>
          <a:xfrm>
            <a:off x="5293359" y="0"/>
            <a:ext cx="6898640" cy="6858000"/>
          </a:xfrm>
          <a:custGeom>
            <a:avLst/>
            <a:gdLst/>
            <a:ahLst/>
            <a:cxnLst/>
            <a:rect l="l" t="t" r="r" b="b"/>
            <a:pathLst>
              <a:path w="6898640" h="6858000">
                <a:moveTo>
                  <a:pt x="6898182" y="0"/>
                </a:moveTo>
                <a:lnTo>
                  <a:pt x="0" y="0"/>
                </a:lnTo>
                <a:lnTo>
                  <a:pt x="0" y="6858000"/>
                </a:lnTo>
                <a:lnTo>
                  <a:pt x="6898182" y="6858000"/>
                </a:lnTo>
                <a:lnTo>
                  <a:pt x="6898182" y="0"/>
                </a:lnTo>
                <a:close/>
              </a:path>
            </a:pathLst>
          </a:custGeom>
          <a:solidFill>
            <a:srgbClr val="106F82"/>
          </a:solidFill>
        </p:spPr>
        <p:txBody>
          <a:bodyPr wrap="square" lIns="0" tIns="0" rIns="0" bIns="0" rtlCol="0"/>
          <a:lstStyle/>
          <a:p>
            <a:endParaRPr dirty="0"/>
          </a:p>
        </p:txBody>
      </p:sp>
      <p:sp>
        <p:nvSpPr>
          <p:cNvPr id="18" name="bg object 18"/>
          <p:cNvSpPr/>
          <p:nvPr/>
        </p:nvSpPr>
        <p:spPr>
          <a:xfrm>
            <a:off x="0" y="2428239"/>
            <a:ext cx="3627120" cy="3444240"/>
          </a:xfrm>
          <a:custGeom>
            <a:avLst/>
            <a:gdLst/>
            <a:ahLst/>
            <a:cxnLst/>
            <a:rect l="l" t="t" r="r" b="b"/>
            <a:pathLst>
              <a:path w="3627120" h="3444240">
                <a:moveTo>
                  <a:pt x="3626866" y="0"/>
                </a:moveTo>
                <a:lnTo>
                  <a:pt x="0" y="0"/>
                </a:lnTo>
                <a:lnTo>
                  <a:pt x="0" y="3444201"/>
                </a:lnTo>
                <a:lnTo>
                  <a:pt x="3626866" y="3444201"/>
                </a:lnTo>
                <a:lnTo>
                  <a:pt x="3626866" y="0"/>
                </a:lnTo>
                <a:close/>
              </a:path>
            </a:pathLst>
          </a:custGeom>
          <a:solidFill>
            <a:srgbClr val="EFCDA0"/>
          </a:solidFill>
        </p:spPr>
        <p:txBody>
          <a:bodyPr wrap="square" lIns="0" tIns="0" rIns="0" bIns="0" rtlCol="0"/>
          <a:lstStyle/>
          <a:p>
            <a:endParaRPr dirty="0"/>
          </a:p>
        </p:txBody>
      </p:sp>
      <p:sp>
        <p:nvSpPr>
          <p:cNvPr id="19" name="bg object 19"/>
          <p:cNvSpPr/>
          <p:nvPr/>
        </p:nvSpPr>
        <p:spPr>
          <a:xfrm>
            <a:off x="2032000" y="2692400"/>
            <a:ext cx="3681907" cy="2715094"/>
          </a:xfrm>
          <a:prstGeom prst="rect">
            <a:avLst/>
          </a:prstGeom>
          <a:blipFill>
            <a:blip r:embed="rId2" cstate="print"/>
            <a:stretch>
              <a:fillRect/>
            </a:stretch>
          </a:blipFill>
        </p:spPr>
        <p:txBody>
          <a:bodyPr wrap="square" lIns="0" tIns="0" rIns="0" bIns="0" rtlCol="0"/>
          <a:lstStyle/>
          <a:p>
            <a:endParaRPr dirty="0"/>
          </a:p>
        </p:txBody>
      </p:sp>
      <p:sp>
        <p:nvSpPr>
          <p:cNvPr id="20" name="bg object 20"/>
          <p:cNvSpPr/>
          <p:nvPr/>
        </p:nvSpPr>
        <p:spPr>
          <a:xfrm>
            <a:off x="2011679" y="2672079"/>
            <a:ext cx="3718560" cy="2753360"/>
          </a:xfrm>
          <a:custGeom>
            <a:avLst/>
            <a:gdLst/>
            <a:ahLst/>
            <a:cxnLst/>
            <a:rect l="l" t="t" r="r" b="b"/>
            <a:pathLst>
              <a:path w="3718560" h="2753360">
                <a:moveTo>
                  <a:pt x="0" y="0"/>
                </a:moveTo>
                <a:lnTo>
                  <a:pt x="3718560" y="0"/>
                </a:lnTo>
                <a:lnTo>
                  <a:pt x="3718560" y="2753360"/>
                </a:lnTo>
                <a:lnTo>
                  <a:pt x="0" y="2753360"/>
                </a:lnTo>
                <a:lnTo>
                  <a:pt x="0" y="0"/>
                </a:lnTo>
                <a:close/>
              </a:path>
            </a:pathLst>
          </a:custGeom>
          <a:ln w="40640">
            <a:solidFill>
              <a:srgbClr val="106F82"/>
            </a:solidFill>
          </a:ln>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3200" b="1" i="0">
                <a:solidFill>
                  <a:schemeClr val="tx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3/17/2021</a:t>
            </a:fld>
            <a:endParaRPr lang="en-US" dirty="0"/>
          </a:p>
        </p:txBody>
      </p:sp>
      <p:sp>
        <p:nvSpPr>
          <p:cNvPr id="7" name="Holder 7"/>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extLst>
      <p:ext uri="{BB962C8B-B14F-4D97-AF65-F5344CB8AC3E}">
        <p14:creationId xmlns:p14="http://schemas.microsoft.com/office/powerpoint/2010/main" val="3500348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3/17/2021</a:t>
            </a:fld>
            <a:endParaRPr lang="en-US" dirty="0"/>
          </a:p>
        </p:txBody>
      </p:sp>
      <p:sp>
        <p:nvSpPr>
          <p:cNvPr id="5" name="Holder 5"/>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extLst>
      <p:ext uri="{BB962C8B-B14F-4D97-AF65-F5344CB8AC3E}">
        <p14:creationId xmlns:p14="http://schemas.microsoft.com/office/powerpoint/2010/main" val="261157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6136640"/>
            <a:ext cx="12192000" cy="721360"/>
          </a:xfrm>
          <a:custGeom>
            <a:avLst/>
            <a:gdLst/>
            <a:ahLst/>
            <a:cxnLst/>
            <a:rect l="l" t="t" r="r" b="b"/>
            <a:pathLst>
              <a:path w="12192000" h="721359">
                <a:moveTo>
                  <a:pt x="12192000" y="0"/>
                </a:moveTo>
                <a:lnTo>
                  <a:pt x="0" y="0"/>
                </a:lnTo>
                <a:lnTo>
                  <a:pt x="0" y="721360"/>
                </a:lnTo>
                <a:lnTo>
                  <a:pt x="12192000" y="721360"/>
                </a:lnTo>
                <a:lnTo>
                  <a:pt x="12192000" y="0"/>
                </a:lnTo>
                <a:close/>
              </a:path>
            </a:pathLst>
          </a:custGeom>
          <a:solidFill>
            <a:srgbClr val="002E55"/>
          </a:solidFill>
        </p:spPr>
        <p:txBody>
          <a:bodyPr wrap="square" lIns="0" tIns="0" rIns="0" bIns="0" rtlCol="0"/>
          <a:lstStyle/>
          <a:p>
            <a:endParaRPr dirty="0"/>
          </a:p>
        </p:txBody>
      </p:sp>
      <p:sp>
        <p:nvSpPr>
          <p:cNvPr id="17" name="bg object 17"/>
          <p:cNvSpPr/>
          <p:nvPr/>
        </p:nvSpPr>
        <p:spPr>
          <a:xfrm>
            <a:off x="8392159" y="6268720"/>
            <a:ext cx="2946399" cy="497839"/>
          </a:xfrm>
          <a:prstGeom prst="rect">
            <a:avLst/>
          </a:prstGeom>
          <a:blipFill>
            <a:blip r:embed="rId2" cstate="print"/>
            <a:stretch>
              <a:fillRect/>
            </a:stretch>
          </a:blipFill>
        </p:spPr>
        <p:txBody>
          <a:bodyPr wrap="square" lIns="0" tIns="0" rIns="0" bIns="0" rtlCol="0"/>
          <a:lstStyle/>
          <a:p>
            <a:endParaRPr dirty="0"/>
          </a:p>
        </p:txBody>
      </p:sp>
      <p:sp>
        <p:nvSpPr>
          <p:cNvPr id="18" name="bg object 18"/>
          <p:cNvSpPr/>
          <p:nvPr/>
        </p:nvSpPr>
        <p:spPr>
          <a:xfrm>
            <a:off x="203200" y="6177280"/>
            <a:ext cx="2712720" cy="548639"/>
          </a:xfrm>
          <a:prstGeom prst="rect">
            <a:avLst/>
          </a:prstGeom>
          <a:blipFill>
            <a:blip r:embed="rId3" cstate="print"/>
            <a:stretch>
              <a:fillRect/>
            </a:stretch>
          </a:blipFill>
        </p:spPr>
        <p:txBody>
          <a:bodyPr wrap="square" lIns="0" tIns="0" rIns="0" bIns="0" rtlCol="0"/>
          <a:lstStyle/>
          <a:p>
            <a:endParaRPr dirty="0"/>
          </a:p>
        </p:txBody>
      </p:sp>
      <p:sp>
        <p:nvSpPr>
          <p:cNvPr id="19" name="bg object 19"/>
          <p:cNvSpPr/>
          <p:nvPr/>
        </p:nvSpPr>
        <p:spPr>
          <a:xfrm>
            <a:off x="0" y="0"/>
            <a:ext cx="12192000" cy="761999"/>
          </a:xfrm>
          <a:prstGeom prst="rect">
            <a:avLst/>
          </a:prstGeom>
          <a:blipFill>
            <a:blip r:embed="rId4" cstate="print"/>
            <a:stretch>
              <a:fillRect/>
            </a:stretch>
          </a:blipFill>
        </p:spPr>
        <p:txBody>
          <a:bodyPr wrap="square" lIns="0" tIns="0" rIns="0" bIns="0" rtlCol="0"/>
          <a:lstStyle/>
          <a:p>
            <a:endParaRPr dirty="0"/>
          </a:p>
        </p:txBody>
      </p:sp>
      <p:sp>
        <p:nvSpPr>
          <p:cNvPr id="20" name="bg object 20"/>
          <p:cNvSpPr/>
          <p:nvPr/>
        </p:nvSpPr>
        <p:spPr>
          <a:xfrm>
            <a:off x="0" y="0"/>
            <a:ext cx="12192000" cy="690880"/>
          </a:xfrm>
          <a:custGeom>
            <a:avLst/>
            <a:gdLst/>
            <a:ahLst/>
            <a:cxnLst/>
            <a:rect l="l" t="t" r="r" b="b"/>
            <a:pathLst>
              <a:path w="12192000" h="690880">
                <a:moveTo>
                  <a:pt x="12192000" y="0"/>
                </a:moveTo>
                <a:lnTo>
                  <a:pt x="0" y="0"/>
                </a:lnTo>
                <a:lnTo>
                  <a:pt x="0" y="690879"/>
                </a:lnTo>
                <a:lnTo>
                  <a:pt x="12192000" y="690879"/>
                </a:lnTo>
                <a:lnTo>
                  <a:pt x="12192000" y="0"/>
                </a:lnTo>
                <a:close/>
              </a:path>
            </a:pathLst>
          </a:custGeom>
          <a:solidFill>
            <a:srgbClr val="003E71"/>
          </a:solidFill>
        </p:spPr>
        <p:txBody>
          <a:bodyPr wrap="square" lIns="0" tIns="0" rIns="0" bIns="0" rtlCol="0"/>
          <a:lstStyle/>
          <a:p>
            <a:endParaRPr dirty="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3/17/2021</a:t>
            </a:fld>
            <a:endParaRPr lang="en-US" dirty="0"/>
          </a:p>
        </p:txBody>
      </p:sp>
      <p:sp>
        <p:nvSpPr>
          <p:cNvPr id="4" name="Holder 4"/>
          <p:cNvSpPr>
            <a:spLocks noGrp="1"/>
          </p:cNvSpPr>
          <p:nvPr>
            <p:ph type="sldNum" sz="quarter" idx="7"/>
          </p:nvPr>
        </p:nvSpPr>
        <p:spPr/>
        <p:txBody>
          <a:bodyPr lIns="0" tIns="0" rIns="0" bIns="0"/>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extLst>
      <p:ext uri="{BB962C8B-B14F-4D97-AF65-F5344CB8AC3E}">
        <p14:creationId xmlns:p14="http://schemas.microsoft.com/office/powerpoint/2010/main" val="569595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6136640"/>
            <a:ext cx="12192000" cy="721360"/>
          </a:xfrm>
          <a:custGeom>
            <a:avLst/>
            <a:gdLst/>
            <a:ahLst/>
            <a:cxnLst/>
            <a:rect l="l" t="t" r="r" b="b"/>
            <a:pathLst>
              <a:path w="12192000" h="721359">
                <a:moveTo>
                  <a:pt x="12192000" y="0"/>
                </a:moveTo>
                <a:lnTo>
                  <a:pt x="0" y="0"/>
                </a:lnTo>
                <a:lnTo>
                  <a:pt x="0" y="721360"/>
                </a:lnTo>
                <a:lnTo>
                  <a:pt x="12192000" y="721360"/>
                </a:lnTo>
                <a:lnTo>
                  <a:pt x="12192000" y="0"/>
                </a:lnTo>
                <a:close/>
              </a:path>
            </a:pathLst>
          </a:custGeom>
          <a:solidFill>
            <a:srgbClr val="002E55"/>
          </a:solidFill>
        </p:spPr>
        <p:txBody>
          <a:bodyPr wrap="square" lIns="0" tIns="0" rIns="0" bIns="0" rtlCol="0"/>
          <a:lstStyle/>
          <a:p>
            <a:endParaRPr dirty="0"/>
          </a:p>
        </p:txBody>
      </p:sp>
      <p:sp>
        <p:nvSpPr>
          <p:cNvPr id="17" name="bg object 17"/>
          <p:cNvSpPr/>
          <p:nvPr/>
        </p:nvSpPr>
        <p:spPr>
          <a:xfrm>
            <a:off x="8392159" y="6268720"/>
            <a:ext cx="2946399" cy="497839"/>
          </a:xfrm>
          <a:prstGeom prst="rect">
            <a:avLst/>
          </a:prstGeom>
          <a:blipFill>
            <a:blip r:embed="rId7" cstate="print"/>
            <a:stretch>
              <a:fillRect/>
            </a:stretch>
          </a:blipFill>
        </p:spPr>
        <p:txBody>
          <a:bodyPr wrap="square" lIns="0" tIns="0" rIns="0" bIns="0" rtlCol="0"/>
          <a:lstStyle/>
          <a:p>
            <a:endParaRPr dirty="0"/>
          </a:p>
        </p:txBody>
      </p:sp>
      <p:sp>
        <p:nvSpPr>
          <p:cNvPr id="18" name="bg object 18"/>
          <p:cNvSpPr/>
          <p:nvPr/>
        </p:nvSpPr>
        <p:spPr>
          <a:xfrm>
            <a:off x="203200" y="6177280"/>
            <a:ext cx="2712720" cy="548639"/>
          </a:xfrm>
          <a:prstGeom prst="rect">
            <a:avLst/>
          </a:prstGeom>
          <a:blipFill>
            <a:blip r:embed="rId8" cstate="print"/>
            <a:stretch>
              <a:fillRect/>
            </a:stretch>
          </a:blipFill>
        </p:spPr>
        <p:txBody>
          <a:bodyPr wrap="square" lIns="0" tIns="0" rIns="0" bIns="0" rtlCol="0"/>
          <a:lstStyle/>
          <a:p>
            <a:endParaRPr dirty="0"/>
          </a:p>
        </p:txBody>
      </p:sp>
      <p:sp>
        <p:nvSpPr>
          <p:cNvPr id="2" name="Holder 2"/>
          <p:cNvSpPr>
            <a:spLocks noGrp="1"/>
          </p:cNvSpPr>
          <p:nvPr>
            <p:ph type="title"/>
          </p:nvPr>
        </p:nvSpPr>
        <p:spPr>
          <a:xfrm>
            <a:off x="2217238" y="480059"/>
            <a:ext cx="7757523" cy="513080"/>
          </a:xfrm>
          <a:prstGeom prst="rect">
            <a:avLst/>
          </a:prstGeom>
        </p:spPr>
        <p:txBody>
          <a:bodyPr wrap="square" lIns="0" tIns="0" rIns="0" bIns="0">
            <a:spAutoFit/>
          </a:bodyPr>
          <a:lstStyle>
            <a:lvl1pPr>
              <a:defRPr sz="3200" b="1" i="0">
                <a:solidFill>
                  <a:schemeClr val="tx1"/>
                </a:solidFill>
                <a:latin typeface="Arial"/>
                <a:cs typeface="Arial"/>
              </a:defRPr>
            </a:lvl1pPr>
          </a:lstStyle>
          <a:p>
            <a:endParaRPr/>
          </a:p>
        </p:txBody>
      </p:sp>
      <p:sp>
        <p:nvSpPr>
          <p:cNvPr id="3" name="Holder 3"/>
          <p:cNvSpPr>
            <a:spLocks noGrp="1"/>
          </p:cNvSpPr>
          <p:nvPr>
            <p:ph type="body" idx="1"/>
          </p:nvPr>
        </p:nvSpPr>
        <p:spPr>
          <a:xfrm>
            <a:off x="729615" y="1531621"/>
            <a:ext cx="10732769" cy="2419350"/>
          </a:xfrm>
          <a:prstGeom prst="rect">
            <a:avLst/>
          </a:prstGeom>
        </p:spPr>
        <p:txBody>
          <a:bodyPr wrap="square" lIns="0" tIns="0" rIns="0" bIns="0">
            <a:spAutoFit/>
          </a:bodyPr>
          <a:lstStyle>
            <a:lvl1pPr>
              <a:defRPr sz="40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3/17/2021</a:t>
            </a:fld>
            <a:endParaRPr lang="en-US" dirty="0"/>
          </a:p>
        </p:txBody>
      </p:sp>
      <p:sp>
        <p:nvSpPr>
          <p:cNvPr id="6" name="Holder 6"/>
          <p:cNvSpPr>
            <a:spLocks noGrp="1"/>
          </p:cNvSpPr>
          <p:nvPr>
            <p:ph type="sldNum" sz="quarter" idx="7"/>
          </p:nvPr>
        </p:nvSpPr>
        <p:spPr>
          <a:xfrm>
            <a:off x="11823459" y="6506591"/>
            <a:ext cx="219075" cy="177800"/>
          </a:xfrm>
          <a:prstGeom prst="rect">
            <a:avLst/>
          </a:prstGeom>
        </p:spPr>
        <p:txBody>
          <a:bodyPr wrap="square" lIns="0" tIns="0" rIns="0" bIns="0">
            <a:spAutoFit/>
          </a:bodyPr>
          <a:lstStyle>
            <a:lvl1pPr>
              <a:defRPr sz="1200" b="0" i="0">
                <a:solidFill>
                  <a:schemeClr val="bg1"/>
                </a:solidFill>
                <a:latin typeface="Calibri"/>
                <a:cs typeface="Calibri"/>
              </a:defRPr>
            </a:lvl1pPr>
          </a:lstStyle>
          <a:p>
            <a:pPr marL="38100">
              <a:lnSpc>
                <a:spcPts val="1240"/>
              </a:lnSpc>
            </a:pPr>
            <a:fld id="{81D60167-4931-47E6-BA6A-407CBD079E47}" type="slidenum">
              <a:rPr dirty="0"/>
              <a:t>‹#›</a:t>
            </a:fld>
            <a:endParaRPr dirty="0"/>
          </a:p>
        </p:txBody>
      </p:sp>
    </p:spTree>
    <p:extLst>
      <p:ext uri="{BB962C8B-B14F-4D97-AF65-F5344CB8AC3E}">
        <p14:creationId xmlns:p14="http://schemas.microsoft.com/office/powerpoint/2010/main" val="33383287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hyperlink" Target="https://americannewsbroadcasting.blogspot.com/2012/06/flag-day-facts-about-us-flag.html" TargetMode="External"/><Relationship Id="rId2" Type="http://schemas.openxmlformats.org/officeDocument/2006/relationships/audio" Target="../media/media1.m4a"/><Relationship Id="rId1" Type="http://schemas.microsoft.com/office/2007/relationships/media" Target="../media/media1.m4a"/><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6.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6.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6.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6.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6.png"/><Relationship Id="rId4" Type="http://schemas.openxmlformats.org/officeDocument/2006/relationships/notesSlide" Target="../notesSlides/notesSlide6.xml"/><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6.png"/><Relationship Id="rId5" Type="http://schemas.openxmlformats.org/officeDocument/2006/relationships/hyperlink" Target="https://catalyst.nejm.org/doi/full/10.1056/CAT.20.0403" TargetMode="Externa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6.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59000"/>
          </a:schemeClr>
        </a:solidFill>
        <a:effectLst/>
      </p:bgPr>
    </p:bg>
    <p:spTree>
      <p:nvGrpSpPr>
        <p:cNvPr id="1" name=""/>
        <p:cNvGrpSpPr/>
        <p:nvPr/>
      </p:nvGrpSpPr>
      <p:grpSpPr>
        <a:xfrm>
          <a:off x="0" y="0"/>
          <a:ext cx="0" cy="0"/>
          <a:chOff x="0" y="0"/>
          <a:chExt cx="0" cy="0"/>
        </a:xfrm>
      </p:grpSpPr>
      <p:sp>
        <p:nvSpPr>
          <p:cNvPr id="2" name="object 2"/>
          <p:cNvSpPr txBox="1"/>
          <p:nvPr/>
        </p:nvSpPr>
        <p:spPr>
          <a:xfrm>
            <a:off x="11919980" y="6468496"/>
            <a:ext cx="10287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srgbClr val="FFFFFF"/>
                </a:solidFill>
                <a:effectLst/>
                <a:uLnTx/>
                <a:uFillTx/>
                <a:latin typeface="Calibri"/>
                <a:ea typeface="+mn-ea"/>
                <a:cs typeface="Calibri"/>
              </a:rPr>
              <a:t>1</a:t>
            </a:r>
            <a:endParaRPr kumimoji="0" sz="12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3" name="object 3"/>
          <p:cNvSpPr txBox="1"/>
          <p:nvPr/>
        </p:nvSpPr>
        <p:spPr>
          <a:xfrm>
            <a:off x="2329263" y="1714341"/>
            <a:ext cx="7700009" cy="1243930"/>
          </a:xfrm>
          <a:prstGeom prst="rect">
            <a:avLst/>
          </a:prstGeom>
        </p:spPr>
        <p:txBody>
          <a:bodyPr vert="horz" wrap="square" lIns="0" tIns="12700" rIns="0" bIns="0" rtlCol="0">
            <a:spAutoFit/>
          </a:bodyPr>
          <a:lstStyle/>
          <a:p>
            <a:pPr marL="114300" marR="84455" lvl="0" indent="0" algn="ctr" defTabSz="914400" rtl="0" eaLnBrk="1" fontAlgn="auto" latinLnBrk="0" hangingPunct="1">
              <a:lnSpc>
                <a:spcPct val="100000"/>
              </a:lnSpc>
              <a:spcBef>
                <a:spcPts val="10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Arial"/>
                <a:ea typeface="+mn-ea"/>
                <a:cs typeface="Arial"/>
              </a:rPr>
              <a:t>National Model for Referral Coordination Initiative (RCI)</a:t>
            </a:r>
            <a:endParaRPr kumimoji="0" sz="4000" b="1" i="0" u="none" strike="noStrike" kern="1200" cap="none" spc="0" normalizeH="0" baseline="0" noProof="0" dirty="0">
              <a:ln>
                <a:noFill/>
              </a:ln>
              <a:solidFill>
                <a:prstClr val="black"/>
              </a:solidFill>
              <a:effectLst/>
              <a:uLnTx/>
              <a:uFillTx/>
              <a:latin typeface="Arial"/>
              <a:ea typeface="+mn-ea"/>
              <a:cs typeface="Arial"/>
            </a:endParaRPr>
          </a:p>
        </p:txBody>
      </p:sp>
      <p:sp>
        <p:nvSpPr>
          <p:cNvPr id="4" name="object 4"/>
          <p:cNvSpPr txBox="1"/>
          <p:nvPr/>
        </p:nvSpPr>
        <p:spPr>
          <a:xfrm>
            <a:off x="3048001" y="4881614"/>
            <a:ext cx="6553200" cy="641201"/>
          </a:xfrm>
          <a:prstGeom prst="rect">
            <a:avLst/>
          </a:prstGeom>
        </p:spPr>
        <p:txBody>
          <a:bodyPr vert="horz" wrap="square" lIns="0" tIns="12700" rIns="0" bIns="0" rtlCol="0">
            <a:spAutoFit/>
          </a:bodyPr>
          <a:lstStyle/>
          <a:p>
            <a:pPr marL="266700" marR="5080" lvl="0" indent="-254000" algn="l" defTabSz="914400" rtl="0" eaLnBrk="1" fontAlgn="auto" latinLnBrk="0" hangingPunct="1">
              <a:lnSpc>
                <a:spcPct val="100000"/>
              </a:lnSpc>
              <a:spcBef>
                <a:spcPts val="100"/>
              </a:spcBef>
              <a:spcAft>
                <a:spcPts val="0"/>
              </a:spcAft>
              <a:buClrTx/>
              <a:buSzTx/>
              <a:buFontTx/>
              <a:buNone/>
              <a:tabLst/>
              <a:defRPr/>
            </a:pPr>
            <a:r>
              <a:rPr kumimoji="0" sz="20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Presented</a:t>
            </a:r>
            <a:r>
              <a:rPr kumimoji="0" sz="2000" b="0" i="0" u="none" strike="noStrike" kern="1200" cap="none" spc="-8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sz="2000" b="0" i="0" u="none" strike="noStrike" kern="1200" cap="none" spc="-1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by:</a:t>
            </a:r>
            <a:r>
              <a:rPr kumimoji="0" sz="20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1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Lauri Parson, </a:t>
            </a:r>
            <a:r>
              <a:rPr kumimoji="0" sz="2000" b="0" i="0" u="none" strike="noStrike" kern="1200" cap="none" spc="-16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16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Health Systems Specialist Trainee                                                                                </a:t>
            </a:r>
          </a:p>
          <a:p>
            <a:pPr marL="266700" marR="5080" lvl="0" indent="-254000" algn="ctr" defTabSz="914400" rtl="0" eaLnBrk="1" fontAlgn="auto" latinLnBrk="0" hangingPunct="1">
              <a:lnSpc>
                <a:spcPct val="100000"/>
              </a:lnSpc>
              <a:spcBef>
                <a:spcPts val="100"/>
              </a:spcBef>
              <a:spcAft>
                <a:spcPts val="0"/>
              </a:spcAft>
              <a:buClrTx/>
              <a:buSzTx/>
              <a:buFontTx/>
              <a:buNone/>
              <a:tabLst/>
              <a:defRPr/>
            </a:pPr>
            <a:r>
              <a:rPr kumimoji="0" sz="2000" b="0" i="0" u="none" strike="noStrike" kern="1200" cap="none" spc="5"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Office </a:t>
            </a:r>
            <a:r>
              <a:rPr kumimoji="0"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Veterans Access to Care (OVAC)</a:t>
            </a:r>
            <a:endParaRPr kumimoji="0"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object 5"/>
          <p:cNvSpPr txBox="1">
            <a:spLocks noGrp="1"/>
          </p:cNvSpPr>
          <p:nvPr>
            <p:ph type="title"/>
          </p:nvPr>
        </p:nvSpPr>
        <p:spPr>
          <a:prstGeom prst="rect">
            <a:avLst/>
          </a:prstGeom>
        </p:spPr>
        <p:txBody>
          <a:bodyPr vert="horz" wrap="square" lIns="0" tIns="12700" rIns="0" bIns="0" rtlCol="0">
            <a:spAutoFit/>
          </a:bodyPr>
          <a:lstStyle/>
          <a:p>
            <a:pPr marL="257810">
              <a:lnSpc>
                <a:spcPct val="100000"/>
              </a:lnSpc>
              <a:spcBef>
                <a:spcPts val="100"/>
              </a:spcBef>
            </a:pPr>
            <a:r>
              <a:rPr spc="-15" dirty="0"/>
              <a:t>VETERANS </a:t>
            </a:r>
            <a:r>
              <a:rPr spc="-75" dirty="0"/>
              <a:t>HEALTH</a:t>
            </a:r>
            <a:r>
              <a:rPr spc="160" dirty="0"/>
              <a:t> </a:t>
            </a:r>
            <a:r>
              <a:rPr spc="-50" dirty="0"/>
              <a:t>ADMINISTRATION</a:t>
            </a:r>
          </a:p>
        </p:txBody>
      </p:sp>
      <p:sp>
        <p:nvSpPr>
          <p:cNvPr id="7" name="object 7"/>
          <p:cNvSpPr txBox="1"/>
          <p:nvPr/>
        </p:nvSpPr>
        <p:spPr>
          <a:xfrm>
            <a:off x="8896169" y="6468490"/>
            <a:ext cx="10287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0" normalizeH="0" baseline="0" noProof="0" dirty="0">
                <a:ln>
                  <a:noFill/>
                </a:ln>
                <a:solidFill>
                  <a:srgbClr val="FFFFFF"/>
                </a:solidFill>
                <a:effectLst/>
                <a:uLnTx/>
                <a:uFillTx/>
                <a:latin typeface="Calibri"/>
                <a:ea typeface="+mn-ea"/>
                <a:cs typeface="Calibri"/>
              </a:rPr>
              <a:t>1</a:t>
            </a:r>
            <a:endParaRPr kumimoji="0" sz="1200" b="0" i="0" u="none" strike="noStrike" kern="1200" cap="none" spc="0" normalizeH="0" baseline="0" noProof="0" dirty="0">
              <a:ln>
                <a:noFill/>
              </a:ln>
              <a:solidFill>
                <a:prstClr val="black"/>
              </a:solidFill>
              <a:effectLst/>
              <a:uLnTx/>
              <a:uFillTx/>
              <a:latin typeface="Calibri"/>
              <a:ea typeface="+mn-ea"/>
              <a:cs typeface="Calibri"/>
            </a:endParaRPr>
          </a:p>
        </p:txBody>
      </p:sp>
      <p:pic>
        <p:nvPicPr>
          <p:cNvPr id="8" name="Picture 7" descr="Logo, company name&#10;&#10;Description automatically generated">
            <a:extLst>
              <a:ext uri="{FF2B5EF4-FFF2-40B4-BE49-F238E27FC236}">
                <a16:creationId xmlns:a16="http://schemas.microsoft.com/office/drawing/2014/main" id="{A4C62713-5FEE-4EA7-A113-260624F3AFF8}"/>
              </a:ext>
            </a:extLst>
          </p:cNvPr>
          <p:cNvPicPr>
            <a:picLocks noChangeAspect="1"/>
          </p:cNvPicPr>
          <p:nvPr/>
        </p:nvPicPr>
        <p:blipFill>
          <a:blip r:embed="rId5">
            <a:alphaModFix amt="40000"/>
            <a:extLst>
              <a:ext uri="{BEBA8EAE-BF5A-486C-A8C5-ECC9F3942E4B}">
                <a14:imgProps xmlns:a14="http://schemas.microsoft.com/office/drawing/2010/main">
                  <a14:imgLayer r:embed="rId6">
                    <a14:imgEffect>
                      <a14:saturation sat="94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0" y="0"/>
            <a:ext cx="12192000" cy="6152225"/>
          </a:xfrm>
          <a:prstGeom prst="rect">
            <a:avLst/>
          </a:prstGeom>
        </p:spPr>
      </p:pic>
      <p:sp>
        <p:nvSpPr>
          <p:cNvPr id="6" name="TextBox 5">
            <a:extLst>
              <a:ext uri="{FF2B5EF4-FFF2-40B4-BE49-F238E27FC236}">
                <a16:creationId xmlns:a16="http://schemas.microsoft.com/office/drawing/2014/main" id="{635CD32E-EED4-4C85-A0E9-9C09615EF279}"/>
              </a:ext>
            </a:extLst>
          </p:cNvPr>
          <p:cNvSpPr txBox="1"/>
          <p:nvPr/>
        </p:nvSpPr>
        <p:spPr>
          <a:xfrm>
            <a:off x="2539014" y="3124940"/>
            <a:ext cx="7253055" cy="615553"/>
          </a:xfrm>
          <a:prstGeom prst="rect">
            <a:avLst/>
          </a:prstGeom>
          <a:noFill/>
        </p:spPr>
        <p:txBody>
          <a:bodyPr wrap="square" rtlCol="0">
            <a:spAutoFit/>
          </a:bodyPr>
          <a:lstStyle/>
          <a:p>
            <a:pPr algn="ctr"/>
            <a:r>
              <a:rPr lang="en-US" sz="1700" b="1" dirty="0"/>
              <a:t>A Summary of Successful Implementation and Opportunities for Improvements within VISNs</a:t>
            </a:r>
          </a:p>
        </p:txBody>
      </p:sp>
      <p:pic>
        <p:nvPicPr>
          <p:cNvPr id="17" name="Audio 16">
            <a:hlinkClick r:id="" action="ppaction://media"/>
            <a:extLst>
              <a:ext uri="{FF2B5EF4-FFF2-40B4-BE49-F238E27FC236}">
                <a16:creationId xmlns:a16="http://schemas.microsoft.com/office/drawing/2014/main" id="{63BBFFA0-F247-416D-8F75-C54EC1C6E142}"/>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633200" y="62992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6218"/>
    </mc:Choice>
    <mc:Fallback xmlns="">
      <p:transition spd="slow" advTm="162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927"/>
            <a:ext cx="12192000" cy="690880"/>
          </a:xfrm>
          <a:custGeom>
            <a:avLst/>
            <a:gdLst/>
            <a:ahLst/>
            <a:cxnLst/>
            <a:rect l="l" t="t" r="r" b="b"/>
            <a:pathLst>
              <a:path w="12192000" h="690880">
                <a:moveTo>
                  <a:pt x="12192000" y="0"/>
                </a:moveTo>
                <a:lnTo>
                  <a:pt x="0" y="0"/>
                </a:lnTo>
                <a:lnTo>
                  <a:pt x="0" y="690879"/>
                </a:lnTo>
                <a:lnTo>
                  <a:pt x="12192000" y="690879"/>
                </a:lnTo>
                <a:lnTo>
                  <a:pt x="12192000" y="0"/>
                </a:lnTo>
                <a:close/>
              </a:path>
            </a:pathLst>
          </a:custGeom>
          <a:solidFill>
            <a:srgbClr val="003E7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txBox="1">
            <a:spLocks noGrp="1"/>
          </p:cNvSpPr>
          <p:nvPr>
            <p:ph type="title"/>
          </p:nvPr>
        </p:nvSpPr>
        <p:spPr>
          <a:xfrm>
            <a:off x="838200" y="99059"/>
            <a:ext cx="10591800" cy="505267"/>
          </a:xfrm>
          <a:prstGeom prst="rect">
            <a:avLst/>
          </a:prstGeom>
        </p:spPr>
        <p:txBody>
          <a:bodyPr vert="horz" wrap="square" lIns="0" tIns="12700" rIns="0" bIns="0" rtlCol="0">
            <a:spAutoFit/>
          </a:bodyPr>
          <a:lstStyle/>
          <a:p>
            <a:pPr marL="12700" algn="ctr">
              <a:lnSpc>
                <a:spcPct val="100000"/>
              </a:lnSpc>
              <a:spcBef>
                <a:spcPts val="100"/>
              </a:spcBef>
            </a:pPr>
            <a:r>
              <a:rPr lang="en-US" dirty="0">
                <a:solidFill>
                  <a:schemeClr val="bg1"/>
                </a:solidFill>
                <a:latin typeface="Arial"/>
                <a:cs typeface="Arial"/>
              </a:rPr>
              <a:t>Referral Coordination Initiative (RCI) </a:t>
            </a:r>
            <a:r>
              <a:rPr lang="en-US" dirty="0">
                <a:solidFill>
                  <a:schemeClr val="bg1"/>
                </a:solidFill>
              </a:rPr>
              <a:t>Background</a:t>
            </a:r>
            <a:endParaRPr dirty="0">
              <a:solidFill>
                <a:schemeClr val="bg1"/>
              </a:solidFill>
              <a:latin typeface="Arial"/>
              <a:cs typeface="Arial"/>
            </a:endParaRPr>
          </a:p>
        </p:txBody>
      </p:sp>
      <p:sp>
        <p:nvSpPr>
          <p:cNvPr id="6" name="object 6"/>
          <p:cNvSpPr txBox="1"/>
          <p:nvPr/>
        </p:nvSpPr>
        <p:spPr>
          <a:xfrm>
            <a:off x="11894580" y="6506591"/>
            <a:ext cx="153670" cy="177800"/>
          </a:xfrm>
          <a:prstGeom prst="rect">
            <a:avLst/>
          </a:prstGeom>
        </p:spPr>
        <p:txBody>
          <a:bodyPr vert="horz" wrap="square" lIns="0" tIns="0" rIns="0" bIns="0" rtlCol="0">
            <a:spAutoFit/>
          </a:bodyPr>
          <a:lstStyle/>
          <a:p>
            <a:pPr marL="38100" marR="0" lvl="0" indent="0" algn="l" defTabSz="914400" rtl="0" eaLnBrk="1" fontAlgn="auto" latinLnBrk="0" hangingPunct="1">
              <a:lnSpc>
                <a:spcPts val="1240"/>
              </a:lnSpc>
              <a:spcBef>
                <a:spcPts val="0"/>
              </a:spcBef>
              <a:spcAft>
                <a:spcPts val="0"/>
              </a:spcAft>
              <a:buClrTx/>
              <a:buSzTx/>
              <a:buFontTx/>
              <a:buNone/>
              <a:tabLst/>
              <a:defRPr/>
            </a:pPr>
            <a:fld id="{81D60167-4931-47E6-BA6A-407CBD079E47}" type="slidenum">
              <a:rPr kumimoji="0" sz="1200" b="0" i="0" u="none" strike="noStrike" kern="1200" cap="none" spc="0" normalizeH="0" baseline="0" noProof="0" dirty="0">
                <a:ln>
                  <a:noFill/>
                </a:ln>
                <a:solidFill>
                  <a:srgbClr val="FFFFFF"/>
                </a:solidFill>
                <a:effectLst/>
                <a:uLnTx/>
                <a:uFillTx/>
                <a:latin typeface="Calibri"/>
                <a:ea typeface="+mn-ea"/>
                <a:cs typeface="Calibri"/>
              </a:rPr>
              <a:pPr marL="38100" marR="0" lvl="0" indent="0" algn="l" defTabSz="914400" rtl="0" eaLnBrk="1" fontAlgn="auto" latinLnBrk="0" hangingPunct="1">
                <a:lnSpc>
                  <a:spcPts val="1240"/>
                </a:lnSpc>
                <a:spcBef>
                  <a:spcPts val="0"/>
                </a:spcBef>
                <a:spcAft>
                  <a:spcPts val="0"/>
                </a:spcAft>
                <a:buClrTx/>
                <a:buSzTx/>
                <a:buFontTx/>
                <a:buNone/>
                <a:tabLst/>
                <a:defRPr/>
              </a:pPr>
              <a:t>2</a:t>
            </a:fld>
            <a:endParaRPr kumimoji="0" sz="12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7" name="Rectangle 6">
            <a:extLst>
              <a:ext uri="{FF2B5EF4-FFF2-40B4-BE49-F238E27FC236}">
                <a16:creationId xmlns:a16="http://schemas.microsoft.com/office/drawing/2014/main" id="{82A43567-CF1A-4466-B78C-3E2D6E0B135E}"/>
              </a:ext>
            </a:extLst>
          </p:cNvPr>
          <p:cNvSpPr/>
          <p:nvPr/>
        </p:nvSpPr>
        <p:spPr>
          <a:xfrm>
            <a:off x="143750" y="789939"/>
            <a:ext cx="11904500" cy="5298886"/>
          </a:xfrm>
          <a:prstGeom prst="rect">
            <a:avLst/>
          </a:prstGeom>
        </p:spPr>
        <p:txBody>
          <a:bodyPr wrap="square">
            <a:spAutoFit/>
          </a:bodyPr>
          <a:lstStyle/>
          <a:p>
            <a:pPr marL="12065" marR="422275">
              <a:spcBef>
                <a:spcPts val="100"/>
              </a:spcBef>
              <a:tabLst>
                <a:tab pos="357505" algn="l"/>
                <a:tab pos="358140" algn="l"/>
              </a:tabLst>
              <a:defRPr/>
            </a:pPr>
            <a:r>
              <a:rPr lang="en-US" dirty="0"/>
              <a:t>The Access Office is dedicated to ensuring all Veterans have timely, high quality coordinated care to outpatient services. Timely access to convenient care in a welcoming environment, with appropriate healthcare options and communication that builds trust and a positive Veteran experience. The RCI Goal is a collaborative health care journey between the Veteran and his or her care team to achieve desired health outcomes. </a:t>
            </a:r>
            <a:br>
              <a:rPr lang="en-US" dirty="0"/>
            </a:br>
            <a:endParaRPr lang="en-US" dirty="0"/>
          </a:p>
          <a:p>
            <a:pPr lvl="0"/>
            <a:endParaRPr lang="en-US" b="1" dirty="0">
              <a:solidFill>
                <a:prstClr val="black"/>
              </a:solidFill>
            </a:endParaRPr>
          </a:p>
          <a:p>
            <a:pPr lvl="0"/>
            <a:r>
              <a:rPr lang="en-US" dirty="0">
                <a:solidFill>
                  <a:prstClr val="black"/>
                </a:solidFill>
              </a:rPr>
              <a:t>The COVID-19 pandemic further highlighted a need to fully implement the </a:t>
            </a:r>
            <a:r>
              <a:rPr lang="en-US" dirty="0"/>
              <a:t>Referral Coordination Initiative (RCI) to:</a:t>
            </a:r>
          </a:p>
          <a:p>
            <a:pPr lvl="0"/>
            <a:endParaRPr lang="en-US" dirty="0"/>
          </a:p>
          <a:p>
            <a:pPr marL="285750" lvl="0" indent="-285750">
              <a:buFont typeface="Arial" panose="020B0604020202020204" pitchFamily="34" charset="0"/>
              <a:buChar char="•"/>
            </a:pPr>
            <a:r>
              <a:rPr lang="en-US" dirty="0"/>
              <a:t>Improve timely access to care</a:t>
            </a:r>
          </a:p>
          <a:p>
            <a:pPr marL="285750" lvl="0" indent="-285750">
              <a:buFont typeface="Arial" panose="020B0604020202020204" pitchFamily="34" charset="0"/>
              <a:buChar char="•"/>
            </a:pPr>
            <a:r>
              <a:rPr lang="en-US" dirty="0"/>
              <a:t>Empower Veterans to make more informed care decisions</a:t>
            </a:r>
          </a:p>
          <a:p>
            <a:pPr marL="285750" lvl="0" indent="-285750">
              <a:buFont typeface="Arial" panose="020B0604020202020204" pitchFamily="34" charset="0"/>
              <a:buChar char="•"/>
            </a:pPr>
            <a:r>
              <a:rPr lang="en-US" dirty="0"/>
              <a:t>Ensure only eligible Veterans who want to receive care in the community are referred and scheduled into the community.</a:t>
            </a:r>
          </a:p>
          <a:p>
            <a:pPr marL="285750" lvl="0" indent="-285750">
              <a:buFont typeface="Arial" panose="020B0604020202020204" pitchFamily="34" charset="0"/>
              <a:buChar char="•"/>
            </a:pPr>
            <a:endParaRPr lang="en-US" dirty="0"/>
          </a:p>
          <a:p>
            <a:pPr lvl="0"/>
            <a:r>
              <a:rPr lang="en-US" dirty="0"/>
              <a:t>Veterans will have the opportunity to speak with Referral Coordination Teams (RCTs) about the benefits of receiving direct care within VA. </a:t>
            </a:r>
          </a:p>
          <a:p>
            <a:pPr marL="12065" marR="422275">
              <a:spcBef>
                <a:spcPts val="100"/>
              </a:spcBef>
              <a:tabLst>
                <a:tab pos="357505" algn="l"/>
                <a:tab pos="358140" algn="l"/>
              </a:tabLst>
              <a:defRPr/>
            </a:pPr>
            <a:endParaRPr lang="en-US" dirty="0">
              <a:solidFill>
                <a:prstClr val="black"/>
              </a:solidFill>
            </a:endParaRPr>
          </a:p>
          <a:p>
            <a:pPr marL="297815" marR="422275" indent="-285750">
              <a:spcBef>
                <a:spcPts val="100"/>
              </a:spcBef>
              <a:buFont typeface="Arial" panose="020B0604020202020204" pitchFamily="34" charset="0"/>
              <a:buChar char="•"/>
              <a:tabLst>
                <a:tab pos="357505" algn="l"/>
                <a:tab pos="358140" algn="l"/>
              </a:tabLst>
              <a:defRPr/>
            </a:pPr>
            <a:r>
              <a:rPr kumimoji="0" lang="en-US" b="0" i="0" u="none" strike="noStrike" kern="1200" cap="none" spc="0" normalizeH="0" baseline="0" noProof="0" dirty="0">
                <a:ln>
                  <a:noFill/>
                </a:ln>
                <a:solidFill>
                  <a:prstClr val="black"/>
                </a:solidFill>
                <a:effectLst/>
                <a:uLnTx/>
                <a:uFillTx/>
                <a:ea typeface="+mn-ea"/>
                <a:cs typeface="+mn-cs"/>
              </a:rPr>
              <a:t>RCTs ensure referrals are dispositioned quickly and the aspirational goal for wait times are reduced to three (3) days for in-house VA care, and seven (7) days for care in the community. </a:t>
            </a:r>
            <a:endParaRPr lang="en-US" dirty="0">
              <a:solidFill>
                <a:prstClr val="black"/>
              </a:solidFill>
            </a:endParaRPr>
          </a:p>
          <a:p>
            <a:pPr marL="12065" marR="422275" lvl="0" algn="l" defTabSz="914400" rtl="0" eaLnBrk="1" fontAlgn="auto" latinLnBrk="0" hangingPunct="1">
              <a:lnSpc>
                <a:spcPct val="100000"/>
              </a:lnSpc>
              <a:spcBef>
                <a:spcPts val="100"/>
              </a:spcBef>
              <a:spcAft>
                <a:spcPts val="0"/>
              </a:spcAft>
              <a:buClrTx/>
              <a:buSzTx/>
              <a:tabLst>
                <a:tab pos="357505" algn="l"/>
                <a:tab pos="358140" algn="l"/>
              </a:tabLst>
              <a:defRPr/>
            </a:pPr>
            <a:endParaRPr kumimoji="0" lang="en-US" sz="1600" b="0" i="0" u="none" strike="noStrike" kern="1200" cap="none" spc="0" normalizeH="0" baseline="0" noProof="0" dirty="0">
              <a:ln>
                <a:noFill/>
              </a:ln>
              <a:solidFill>
                <a:prstClr val="black"/>
              </a:solidFill>
              <a:effectLst/>
              <a:uLnTx/>
              <a:uFillTx/>
              <a:ea typeface="+mn-ea"/>
              <a:cs typeface="+mn-cs"/>
            </a:endParaRPr>
          </a:p>
          <a:p>
            <a:pPr marL="12065" marR="422275" lvl="0" algn="l" defTabSz="914400" rtl="0" eaLnBrk="1" fontAlgn="auto" latinLnBrk="0" hangingPunct="1">
              <a:lnSpc>
                <a:spcPct val="100000"/>
              </a:lnSpc>
              <a:spcBef>
                <a:spcPts val="100"/>
              </a:spcBef>
              <a:spcAft>
                <a:spcPts val="0"/>
              </a:spcAft>
              <a:buClrTx/>
              <a:buSzTx/>
              <a:tabLst>
                <a:tab pos="357505" algn="l"/>
                <a:tab pos="358140" algn="l"/>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5" name="Audio 14">
            <a:hlinkClick r:id="" action="ppaction://media"/>
            <a:extLst>
              <a:ext uri="{FF2B5EF4-FFF2-40B4-BE49-F238E27FC236}">
                <a16:creationId xmlns:a16="http://schemas.microsoft.com/office/drawing/2014/main" id="{3CE5D7E0-4339-4925-AF43-CA5ACCBDF46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1906604199"/>
      </p:ext>
    </p:extLst>
  </p:cSld>
  <p:clrMapOvr>
    <a:masterClrMapping/>
  </p:clrMapOvr>
  <mc:AlternateContent xmlns:mc="http://schemas.openxmlformats.org/markup-compatibility/2006" xmlns:p14="http://schemas.microsoft.com/office/powerpoint/2010/main">
    <mc:Choice Requires="p14">
      <p:transition spd="slow" p14:dur="2000" advTm="50791"/>
    </mc:Choice>
    <mc:Fallback xmlns="">
      <p:transition spd="slow" advTm="507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927"/>
            <a:ext cx="12192000" cy="690880"/>
          </a:xfrm>
          <a:custGeom>
            <a:avLst/>
            <a:gdLst/>
            <a:ahLst/>
            <a:cxnLst/>
            <a:rect l="l" t="t" r="r" b="b"/>
            <a:pathLst>
              <a:path w="12192000" h="690880">
                <a:moveTo>
                  <a:pt x="12192000" y="0"/>
                </a:moveTo>
                <a:lnTo>
                  <a:pt x="0" y="0"/>
                </a:lnTo>
                <a:lnTo>
                  <a:pt x="0" y="690879"/>
                </a:lnTo>
                <a:lnTo>
                  <a:pt x="12192000" y="690879"/>
                </a:lnTo>
                <a:lnTo>
                  <a:pt x="12192000" y="0"/>
                </a:lnTo>
                <a:close/>
              </a:path>
            </a:pathLst>
          </a:custGeom>
          <a:solidFill>
            <a:srgbClr val="003E7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txBox="1">
            <a:spLocks noGrp="1"/>
          </p:cNvSpPr>
          <p:nvPr>
            <p:ph type="title"/>
          </p:nvPr>
        </p:nvSpPr>
        <p:spPr>
          <a:xfrm>
            <a:off x="838200" y="99059"/>
            <a:ext cx="10591800" cy="443711"/>
          </a:xfrm>
          <a:prstGeom prst="rect">
            <a:avLst/>
          </a:prstGeom>
        </p:spPr>
        <p:txBody>
          <a:bodyPr vert="horz" wrap="square" lIns="0" tIns="12700" rIns="0" bIns="0" rtlCol="0">
            <a:spAutoFit/>
          </a:bodyPr>
          <a:lstStyle/>
          <a:p>
            <a:pPr marL="12700" algn="ctr">
              <a:lnSpc>
                <a:spcPct val="100000"/>
              </a:lnSpc>
              <a:spcBef>
                <a:spcPts val="100"/>
              </a:spcBef>
            </a:pPr>
            <a:r>
              <a:rPr lang="en-US" sz="2800" dirty="0">
                <a:solidFill>
                  <a:schemeClr val="bg1"/>
                </a:solidFill>
                <a:latin typeface="Arial" panose="020B0604020202020204" pitchFamily="34" charset="0"/>
                <a:cs typeface="Arial" panose="020B0604020202020204" pitchFamily="34" charset="0"/>
              </a:rPr>
              <a:t>RCI Project Goals-Successes and Opportunities within VISNs</a:t>
            </a:r>
            <a:endParaRPr sz="2800" dirty="0">
              <a:solidFill>
                <a:schemeClr val="bg1"/>
              </a:solidFill>
              <a:latin typeface="Arial"/>
              <a:cs typeface="Arial"/>
            </a:endParaRPr>
          </a:p>
        </p:txBody>
      </p:sp>
      <p:sp>
        <p:nvSpPr>
          <p:cNvPr id="6" name="object 6"/>
          <p:cNvSpPr txBox="1"/>
          <p:nvPr/>
        </p:nvSpPr>
        <p:spPr>
          <a:xfrm>
            <a:off x="11894580" y="6506591"/>
            <a:ext cx="153670" cy="177800"/>
          </a:xfrm>
          <a:prstGeom prst="rect">
            <a:avLst/>
          </a:prstGeom>
        </p:spPr>
        <p:txBody>
          <a:bodyPr vert="horz" wrap="square" lIns="0" tIns="0" rIns="0" bIns="0" rtlCol="0">
            <a:spAutoFit/>
          </a:bodyPr>
          <a:lstStyle/>
          <a:p>
            <a:pPr marL="38100" marR="0" lvl="0" indent="0" algn="l" defTabSz="914400" rtl="0" eaLnBrk="1" fontAlgn="auto" latinLnBrk="0" hangingPunct="1">
              <a:lnSpc>
                <a:spcPts val="1240"/>
              </a:lnSpc>
              <a:spcBef>
                <a:spcPts val="0"/>
              </a:spcBef>
              <a:spcAft>
                <a:spcPts val="0"/>
              </a:spcAft>
              <a:buClrTx/>
              <a:buSzTx/>
              <a:buFontTx/>
              <a:buNone/>
              <a:tabLst/>
              <a:defRPr/>
            </a:pPr>
            <a:fld id="{81D60167-4931-47E6-BA6A-407CBD079E47}" type="slidenum">
              <a:rPr kumimoji="0" sz="1200" b="0" i="0" u="none" strike="noStrike" kern="1200" cap="none" spc="0" normalizeH="0" baseline="0" noProof="0" dirty="0">
                <a:ln>
                  <a:noFill/>
                </a:ln>
                <a:solidFill>
                  <a:srgbClr val="FFFFFF"/>
                </a:solidFill>
                <a:effectLst/>
                <a:uLnTx/>
                <a:uFillTx/>
                <a:latin typeface="Calibri"/>
                <a:ea typeface="+mn-ea"/>
                <a:cs typeface="Calibri"/>
              </a:rPr>
              <a:pPr marL="38100" marR="0" lvl="0" indent="0" algn="l" defTabSz="914400" rtl="0" eaLnBrk="1" fontAlgn="auto" latinLnBrk="0" hangingPunct="1">
                <a:lnSpc>
                  <a:spcPts val="1240"/>
                </a:lnSpc>
                <a:spcBef>
                  <a:spcPts val="0"/>
                </a:spcBef>
                <a:spcAft>
                  <a:spcPts val="0"/>
                </a:spcAft>
                <a:buClrTx/>
                <a:buSzTx/>
                <a:buFontTx/>
                <a:buNone/>
                <a:tabLst/>
                <a:defRPr/>
              </a:pPr>
              <a:t>3</a:t>
            </a:fld>
            <a:endParaRPr kumimoji="0" sz="1200" b="0" i="0" u="none" strike="noStrike" kern="1200" cap="none" spc="0" normalizeH="0" baseline="0" noProof="0" dirty="0">
              <a:ln>
                <a:noFill/>
              </a:ln>
              <a:solidFill>
                <a:prstClr val="black"/>
              </a:solidFill>
              <a:effectLst/>
              <a:uLnTx/>
              <a:uFillTx/>
              <a:latin typeface="Calibri"/>
              <a:ea typeface="+mn-ea"/>
              <a:cs typeface="Calibri"/>
            </a:endParaRPr>
          </a:p>
        </p:txBody>
      </p:sp>
      <p:graphicFrame>
        <p:nvGraphicFramePr>
          <p:cNvPr id="4" name="Table 3">
            <a:extLst>
              <a:ext uri="{FF2B5EF4-FFF2-40B4-BE49-F238E27FC236}">
                <a16:creationId xmlns:a16="http://schemas.microsoft.com/office/drawing/2014/main" id="{0B0E971B-1CA1-47A9-864E-B3BA02AFD643}"/>
              </a:ext>
            </a:extLst>
          </p:cNvPr>
          <p:cNvGraphicFramePr>
            <a:graphicFrameLocks noGrp="1"/>
          </p:cNvGraphicFramePr>
          <p:nvPr>
            <p:extLst>
              <p:ext uri="{D42A27DB-BD31-4B8C-83A1-F6EECF244321}">
                <p14:modId xmlns:p14="http://schemas.microsoft.com/office/powerpoint/2010/main" val="3371909046"/>
              </p:ext>
            </p:extLst>
          </p:nvPr>
        </p:nvGraphicFramePr>
        <p:xfrm>
          <a:off x="616858" y="1393371"/>
          <a:ext cx="10964091" cy="4441371"/>
        </p:xfrm>
        <a:graphic>
          <a:graphicData uri="http://schemas.openxmlformats.org/drawingml/2006/table">
            <a:tbl>
              <a:tblPr firstRow="1" firstCol="1" bandRow="1">
                <a:tableStyleId>{5C22544A-7EE6-4342-B048-85BDC9FD1C3A}</a:tableStyleId>
              </a:tblPr>
              <a:tblGrid>
                <a:gridCol w="2097995">
                  <a:extLst>
                    <a:ext uri="{9D8B030D-6E8A-4147-A177-3AD203B41FA5}">
                      <a16:colId xmlns:a16="http://schemas.microsoft.com/office/drawing/2014/main" val="194817097"/>
                    </a:ext>
                  </a:extLst>
                </a:gridCol>
                <a:gridCol w="1880404">
                  <a:extLst>
                    <a:ext uri="{9D8B030D-6E8A-4147-A177-3AD203B41FA5}">
                      <a16:colId xmlns:a16="http://schemas.microsoft.com/office/drawing/2014/main" val="889699414"/>
                    </a:ext>
                  </a:extLst>
                </a:gridCol>
                <a:gridCol w="2022641">
                  <a:extLst>
                    <a:ext uri="{9D8B030D-6E8A-4147-A177-3AD203B41FA5}">
                      <a16:colId xmlns:a16="http://schemas.microsoft.com/office/drawing/2014/main" val="1023268047"/>
                    </a:ext>
                  </a:extLst>
                </a:gridCol>
                <a:gridCol w="2666941">
                  <a:extLst>
                    <a:ext uri="{9D8B030D-6E8A-4147-A177-3AD203B41FA5}">
                      <a16:colId xmlns:a16="http://schemas.microsoft.com/office/drawing/2014/main" val="2752801221"/>
                    </a:ext>
                  </a:extLst>
                </a:gridCol>
                <a:gridCol w="2296110">
                  <a:extLst>
                    <a:ext uri="{9D8B030D-6E8A-4147-A177-3AD203B41FA5}">
                      <a16:colId xmlns:a16="http://schemas.microsoft.com/office/drawing/2014/main" val="4094069591"/>
                    </a:ext>
                  </a:extLst>
                </a:gridCol>
              </a:tblGrid>
              <a:tr h="501987">
                <a:tc>
                  <a:txBody>
                    <a:bodyPr/>
                    <a:lstStyle/>
                    <a:p>
                      <a:pPr marL="0" marR="0" algn="ctr">
                        <a:lnSpc>
                          <a:spcPct val="107000"/>
                        </a:lnSpc>
                        <a:spcBef>
                          <a:spcPts val="0"/>
                        </a:spcBef>
                        <a:spcAft>
                          <a:spcPts val="0"/>
                        </a:spcAft>
                      </a:pPr>
                      <a:r>
                        <a:rPr lang="en-US" sz="1200" dirty="0">
                          <a:solidFill>
                            <a:schemeClr val="tx2"/>
                          </a:solidFill>
                          <a:effectLst/>
                        </a:rPr>
                        <a:t>Referral Coordination Team (RCT) Definition  </a:t>
                      </a:r>
                      <a:endParaRPr lang="en-US"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36732" marR="367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algn="ctr">
                        <a:lnSpc>
                          <a:spcPct val="107000"/>
                        </a:lnSpc>
                        <a:spcBef>
                          <a:spcPts val="0"/>
                        </a:spcBef>
                        <a:spcAft>
                          <a:spcPts val="0"/>
                        </a:spcAft>
                      </a:pPr>
                      <a:r>
                        <a:rPr lang="en-US" sz="1200" dirty="0">
                          <a:solidFill>
                            <a:schemeClr val="tx2"/>
                          </a:solidFill>
                          <a:effectLst/>
                        </a:rPr>
                        <a:t>Goal of Referral Coordination Team (RCT)</a:t>
                      </a:r>
                      <a:endParaRPr lang="en-US"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36732" marR="367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algn="ctr">
                        <a:lnSpc>
                          <a:spcPct val="107000"/>
                        </a:lnSpc>
                        <a:spcBef>
                          <a:spcPts val="0"/>
                        </a:spcBef>
                        <a:spcAft>
                          <a:spcPts val="0"/>
                        </a:spcAft>
                      </a:pPr>
                      <a:r>
                        <a:rPr lang="en-US" sz="1200" dirty="0">
                          <a:solidFill>
                            <a:schemeClr val="tx2"/>
                          </a:solidFill>
                          <a:effectLst/>
                        </a:rPr>
                        <a:t>VISN Interviews</a:t>
                      </a:r>
                      <a:endParaRPr lang="en-US"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36732" marR="367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algn="ctr">
                        <a:lnSpc>
                          <a:spcPct val="107000"/>
                        </a:lnSpc>
                        <a:spcBef>
                          <a:spcPts val="0"/>
                        </a:spcBef>
                        <a:spcAft>
                          <a:spcPts val="0"/>
                        </a:spcAft>
                      </a:pPr>
                      <a:r>
                        <a:rPr lang="en-US" sz="1200" dirty="0">
                          <a:solidFill>
                            <a:schemeClr val="tx2"/>
                          </a:solidFill>
                          <a:effectLst/>
                        </a:rPr>
                        <a:t>Key Topics Discussed with VISN’s</a:t>
                      </a:r>
                      <a:endParaRPr lang="en-US"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36732" marR="367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algn="ctr">
                        <a:lnSpc>
                          <a:spcPct val="107000"/>
                        </a:lnSpc>
                        <a:spcBef>
                          <a:spcPts val="0"/>
                        </a:spcBef>
                        <a:spcAft>
                          <a:spcPts val="0"/>
                        </a:spcAft>
                      </a:pPr>
                      <a:r>
                        <a:rPr lang="en-US" sz="1200" dirty="0">
                          <a:solidFill>
                            <a:schemeClr val="tx2"/>
                          </a:solidFill>
                          <a:effectLst/>
                        </a:rPr>
                        <a:t>Information Captured in VISN Meetings</a:t>
                      </a:r>
                      <a:endParaRPr lang="en-US" sz="12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36732" marR="367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350955925"/>
                  </a:ext>
                </a:extLst>
              </a:tr>
              <a:tr h="3939384">
                <a:tc>
                  <a:txBody>
                    <a:bodyPr/>
                    <a:lstStyle/>
                    <a:p>
                      <a:pPr marL="0" marR="0">
                        <a:lnSpc>
                          <a:spcPct val="107000"/>
                        </a:lnSpc>
                        <a:spcBef>
                          <a:spcPts val="0"/>
                        </a:spcBef>
                        <a:spcAft>
                          <a:spcPts val="0"/>
                        </a:spcAft>
                      </a:pPr>
                      <a:endParaRPr lang="en-US" sz="1200" b="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7000"/>
                        </a:lnSpc>
                        <a:spcBef>
                          <a:spcPts val="0"/>
                        </a:spcBef>
                        <a:spcAft>
                          <a:spcPts val="0"/>
                        </a:spcAft>
                        <a:buClrTx/>
                        <a:buSzTx/>
                        <a:buFontTx/>
                        <a:buNone/>
                        <a:tabLst/>
                        <a:defRPr/>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RCT</a:t>
                      </a:r>
                      <a:r>
                        <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1200" b="0" i="0" dirty="0">
                          <a:solidFill>
                            <a:schemeClr val="tx1"/>
                          </a:solidFill>
                          <a:effectLst/>
                        </a:rPr>
                        <a:t>Dedicated administrative and clinical staff who will be better positioned to listen and act on Veteran preferences.</a:t>
                      </a:r>
                    </a:p>
                    <a:p>
                      <a:pPr marL="0" marR="0">
                        <a:lnSpc>
                          <a:spcPct val="107000"/>
                        </a:lnSpc>
                        <a:spcBef>
                          <a:spcPts val="0"/>
                        </a:spcBef>
                        <a:spcAft>
                          <a:spcPts val="0"/>
                        </a:spcAft>
                      </a:pPr>
                      <a:endParaRPr lang="en-US"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732" marR="367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endParaRPr>
                    </a:p>
                    <a:p>
                      <a:pPr marL="0" marR="0">
                        <a:lnSpc>
                          <a:spcPct val="107000"/>
                        </a:lnSpc>
                        <a:spcBef>
                          <a:spcPts val="0"/>
                        </a:spcBef>
                        <a:spcAft>
                          <a:spcPts val="0"/>
                        </a:spcAft>
                      </a:pPr>
                      <a:r>
                        <a:rPr lang="en-US" sz="1200" dirty="0">
                          <a:solidFill>
                            <a:schemeClr val="tx1"/>
                          </a:solidFill>
                          <a:effectLst/>
                        </a:rPr>
                        <a:t>RCT’s at each VA medical facility will ensure Veteran health care is accessible, convenient, educated on options for care and delivered in a timely manner. </a:t>
                      </a:r>
                    </a:p>
                    <a:p>
                      <a:pPr marL="0" marR="0">
                        <a:lnSpc>
                          <a:spcPct val="107000"/>
                        </a:lnSpc>
                        <a:spcBef>
                          <a:spcPts val="0"/>
                        </a:spcBef>
                        <a:spcAft>
                          <a:spcPts val="0"/>
                        </a:spcAft>
                      </a:pPr>
                      <a:r>
                        <a:rPr lang="en-US" sz="1200" dirty="0">
                          <a:solidFill>
                            <a:schemeClr val="tx1"/>
                          </a:solidFill>
                          <a:effectLst/>
                        </a:rPr>
                        <a:t> </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732" marR="367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69863" marR="0" lvl="0" indent="-169863">
                        <a:lnSpc>
                          <a:spcPct val="107000"/>
                        </a:lnSpc>
                        <a:spcBef>
                          <a:spcPts val="0"/>
                        </a:spcBef>
                        <a:spcAft>
                          <a:spcPts val="0"/>
                        </a:spcAft>
                        <a:buFont typeface="Symbol" panose="05050102010706020507" pitchFamily="18" charset="2"/>
                        <a:buChar char=""/>
                      </a:pPr>
                      <a:endParaRPr lang="en-US" sz="1200" dirty="0">
                        <a:solidFill>
                          <a:schemeClr val="tx1"/>
                        </a:solidFill>
                        <a:effectLst/>
                      </a:endParaRPr>
                    </a:p>
                    <a:p>
                      <a:pPr marL="169863" marR="0" lvl="0" indent="-169863">
                        <a:lnSpc>
                          <a:spcPct val="107000"/>
                        </a:lnSpc>
                        <a:spcBef>
                          <a:spcPts val="0"/>
                        </a:spcBef>
                        <a:spcAft>
                          <a:spcPts val="0"/>
                        </a:spcAft>
                        <a:buFont typeface="Symbol" panose="05050102010706020507" pitchFamily="18" charset="2"/>
                        <a:buChar char=""/>
                      </a:pPr>
                      <a:r>
                        <a:rPr lang="en-US" sz="1200" dirty="0">
                          <a:solidFill>
                            <a:schemeClr val="tx1"/>
                          </a:solidFill>
                          <a:effectLst/>
                        </a:rPr>
                        <a:t>90-minute interviews with all 18 VISN’s</a:t>
                      </a:r>
                    </a:p>
                    <a:p>
                      <a:pPr marL="169863" marR="0" lvl="0" indent="-169863">
                        <a:lnSpc>
                          <a:spcPct val="107000"/>
                        </a:lnSpc>
                        <a:spcBef>
                          <a:spcPts val="0"/>
                        </a:spcBef>
                        <a:spcAft>
                          <a:spcPts val="0"/>
                        </a:spcAft>
                        <a:buFont typeface="Symbol" panose="05050102010706020507" pitchFamily="18" charset="2"/>
                        <a:buChar char=""/>
                      </a:pPr>
                      <a:r>
                        <a:rPr lang="en-US" sz="1200" dirty="0">
                          <a:solidFill>
                            <a:schemeClr val="tx1"/>
                          </a:solidFill>
                          <a:effectLst/>
                        </a:rPr>
                        <a:t>Participants included:</a:t>
                      </a:r>
                    </a:p>
                    <a:p>
                      <a:pPr marL="162560" marR="0">
                        <a:lnSpc>
                          <a:spcPct val="107000"/>
                        </a:lnSpc>
                        <a:spcBef>
                          <a:spcPts val="0"/>
                        </a:spcBef>
                        <a:spcAft>
                          <a:spcPts val="0"/>
                        </a:spcAft>
                      </a:pPr>
                      <a:r>
                        <a:rPr lang="en-US" sz="1200" dirty="0">
                          <a:solidFill>
                            <a:schemeClr val="tx1"/>
                          </a:solidFill>
                          <a:effectLst/>
                        </a:rPr>
                        <a:t>-National RCI Team</a:t>
                      </a:r>
                    </a:p>
                    <a:p>
                      <a:pPr marL="162560" marR="0">
                        <a:lnSpc>
                          <a:spcPct val="107000"/>
                        </a:lnSpc>
                        <a:spcBef>
                          <a:spcPts val="0"/>
                        </a:spcBef>
                        <a:spcAft>
                          <a:spcPts val="0"/>
                        </a:spcAft>
                      </a:pPr>
                      <a:r>
                        <a:rPr lang="en-US" sz="1200" dirty="0">
                          <a:solidFill>
                            <a:schemeClr val="tx1"/>
                          </a:solidFill>
                          <a:effectLst/>
                        </a:rPr>
                        <a:t>-Office of Health </a:t>
                      </a:r>
                    </a:p>
                    <a:p>
                      <a:pPr marL="162560" marR="0">
                        <a:lnSpc>
                          <a:spcPct val="107000"/>
                        </a:lnSpc>
                        <a:spcBef>
                          <a:spcPts val="0"/>
                        </a:spcBef>
                        <a:spcAft>
                          <a:spcPts val="0"/>
                        </a:spcAft>
                      </a:pPr>
                      <a:r>
                        <a:rPr lang="en-US" sz="1200" dirty="0">
                          <a:solidFill>
                            <a:schemeClr val="tx1"/>
                          </a:solidFill>
                          <a:effectLst/>
                        </a:rPr>
                        <a:t> Transformation (OHT)</a:t>
                      </a:r>
                    </a:p>
                    <a:p>
                      <a:pPr marL="162560" marR="0">
                        <a:lnSpc>
                          <a:spcPct val="107000"/>
                        </a:lnSpc>
                        <a:spcBef>
                          <a:spcPts val="0"/>
                        </a:spcBef>
                        <a:spcAft>
                          <a:spcPts val="0"/>
                        </a:spcAft>
                      </a:pPr>
                      <a:r>
                        <a:rPr lang="en-US" sz="1200" dirty="0">
                          <a:solidFill>
                            <a:schemeClr val="tx1"/>
                          </a:solidFill>
                          <a:effectLst/>
                        </a:rPr>
                        <a:t>-Office of Community </a:t>
                      </a:r>
                    </a:p>
                    <a:p>
                      <a:pPr marL="162560" marR="0">
                        <a:lnSpc>
                          <a:spcPct val="107000"/>
                        </a:lnSpc>
                        <a:spcBef>
                          <a:spcPts val="0"/>
                        </a:spcBef>
                        <a:spcAft>
                          <a:spcPts val="0"/>
                        </a:spcAft>
                      </a:pPr>
                      <a:r>
                        <a:rPr lang="en-US" sz="1200" dirty="0">
                          <a:solidFill>
                            <a:schemeClr val="tx1"/>
                          </a:solidFill>
                          <a:effectLst/>
                        </a:rPr>
                        <a:t> Care (OCC)</a:t>
                      </a:r>
                    </a:p>
                    <a:p>
                      <a:pPr marL="162560" marR="0">
                        <a:lnSpc>
                          <a:spcPct val="107000"/>
                        </a:lnSpc>
                        <a:spcBef>
                          <a:spcPts val="0"/>
                        </a:spcBef>
                        <a:spcAft>
                          <a:spcPts val="0"/>
                        </a:spcAft>
                      </a:pPr>
                      <a:r>
                        <a:rPr lang="en-US" sz="1200" dirty="0">
                          <a:solidFill>
                            <a:schemeClr val="tx1"/>
                          </a:solidFill>
                          <a:effectLst/>
                        </a:rPr>
                        <a:t>-VISN Directors and EA </a:t>
                      </a:r>
                    </a:p>
                    <a:p>
                      <a:pPr marL="162560" marR="0">
                        <a:lnSpc>
                          <a:spcPct val="107000"/>
                        </a:lnSpc>
                        <a:spcBef>
                          <a:spcPts val="0"/>
                        </a:spcBef>
                        <a:spcAft>
                          <a:spcPts val="0"/>
                        </a:spcAft>
                      </a:pPr>
                      <a:r>
                        <a:rPr lang="en-US" sz="1200" dirty="0">
                          <a:solidFill>
                            <a:schemeClr val="tx1"/>
                          </a:solidFill>
                          <a:effectLst/>
                        </a:rPr>
                        <a:t> to the Directors</a:t>
                      </a:r>
                    </a:p>
                    <a:p>
                      <a:pPr marL="162560" marR="0">
                        <a:lnSpc>
                          <a:spcPct val="107000"/>
                        </a:lnSpc>
                        <a:spcBef>
                          <a:spcPts val="0"/>
                        </a:spcBef>
                        <a:spcAft>
                          <a:spcPts val="0"/>
                        </a:spcAft>
                      </a:pPr>
                      <a:r>
                        <a:rPr lang="en-US" sz="1200" dirty="0">
                          <a:solidFill>
                            <a:schemeClr val="tx1"/>
                          </a:solidFill>
                          <a:effectLst/>
                        </a:rPr>
                        <a:t>-Chief Medical Officers (CMO)</a:t>
                      </a:r>
                    </a:p>
                    <a:p>
                      <a:pPr marL="162560" marR="0">
                        <a:lnSpc>
                          <a:spcPct val="107000"/>
                        </a:lnSpc>
                        <a:spcBef>
                          <a:spcPts val="0"/>
                        </a:spcBef>
                        <a:spcAft>
                          <a:spcPts val="0"/>
                        </a:spcAft>
                      </a:pPr>
                      <a:r>
                        <a:rPr lang="en-US" sz="1200" dirty="0">
                          <a:solidFill>
                            <a:schemeClr val="tx1"/>
                          </a:solidFill>
                          <a:effectLst/>
                        </a:rPr>
                        <a:t>-Business </a:t>
                      </a:r>
                    </a:p>
                    <a:p>
                      <a:pPr marL="162560" marR="0">
                        <a:lnSpc>
                          <a:spcPct val="107000"/>
                        </a:lnSpc>
                        <a:spcBef>
                          <a:spcPts val="0"/>
                        </a:spcBef>
                        <a:spcAft>
                          <a:spcPts val="0"/>
                        </a:spcAft>
                      </a:pPr>
                      <a:r>
                        <a:rPr lang="en-US" sz="1200" dirty="0">
                          <a:solidFill>
                            <a:schemeClr val="tx1"/>
                          </a:solidFill>
                          <a:effectLst/>
                        </a:rPr>
                        <a:t> Implementation and  </a:t>
                      </a:r>
                    </a:p>
                    <a:p>
                      <a:pPr marL="162560" marR="0">
                        <a:lnSpc>
                          <a:spcPct val="107000"/>
                        </a:lnSpc>
                        <a:spcBef>
                          <a:spcPts val="0"/>
                        </a:spcBef>
                        <a:spcAft>
                          <a:spcPts val="0"/>
                        </a:spcAft>
                      </a:pPr>
                      <a:r>
                        <a:rPr lang="en-US" sz="1200" dirty="0">
                          <a:solidFill>
                            <a:schemeClr val="tx1"/>
                          </a:solidFill>
                          <a:effectLst/>
                        </a:rPr>
                        <a:t> Business Managers</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732" marR="367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endParaRPr>
                    </a:p>
                    <a:p>
                      <a:pPr marL="0" marR="0">
                        <a:lnSpc>
                          <a:spcPct val="107000"/>
                        </a:lnSpc>
                        <a:spcBef>
                          <a:spcPts val="0"/>
                        </a:spcBef>
                        <a:spcAft>
                          <a:spcPts val="0"/>
                        </a:spcAft>
                      </a:pPr>
                      <a:r>
                        <a:rPr lang="en-US" sz="1200" dirty="0">
                          <a:solidFill>
                            <a:schemeClr val="tx1"/>
                          </a:solidFill>
                          <a:effectLst/>
                        </a:rPr>
                        <a:t>To better understand the current processes in the field the following topics were discussed and reviewed:</a:t>
                      </a:r>
                    </a:p>
                    <a:p>
                      <a:pPr marL="0" marR="0">
                        <a:lnSpc>
                          <a:spcPct val="107000"/>
                        </a:lnSpc>
                        <a:spcBef>
                          <a:spcPts val="0"/>
                        </a:spcBef>
                        <a:spcAft>
                          <a:spcPts val="0"/>
                        </a:spcAft>
                      </a:pPr>
                      <a:r>
                        <a:rPr lang="en-US" sz="1200" dirty="0">
                          <a:solidFill>
                            <a:schemeClr val="tx1"/>
                          </a:solidFill>
                          <a:effectLst/>
                        </a:rPr>
                        <a:t> </a:t>
                      </a:r>
                      <a:endParaRPr lang="en-US" sz="1000" dirty="0">
                        <a:solidFill>
                          <a:schemeClr val="tx1"/>
                        </a:solidFill>
                        <a:effectLst/>
                      </a:endParaRPr>
                    </a:p>
                    <a:p>
                      <a:pPr marL="0" marR="0" lvl="0" indent="0">
                        <a:lnSpc>
                          <a:spcPct val="107000"/>
                        </a:lnSpc>
                        <a:spcBef>
                          <a:spcPts val="0"/>
                        </a:spcBef>
                        <a:spcAft>
                          <a:spcPts val="0"/>
                        </a:spcAft>
                        <a:buFont typeface="Symbol" panose="05050102010706020507" pitchFamily="18" charset="2"/>
                        <a:buNone/>
                      </a:pPr>
                      <a:r>
                        <a:rPr lang="en-US" sz="1400" dirty="0">
                          <a:solidFill>
                            <a:schemeClr val="tx1"/>
                          </a:solidFill>
                          <a:effectLst/>
                        </a:rPr>
                        <a:t>   </a:t>
                      </a:r>
                    </a:p>
                    <a:p>
                      <a:pPr marL="169863" marR="0" lvl="0" indent="-169863">
                        <a:lnSpc>
                          <a:spcPct val="107000"/>
                        </a:lnSpc>
                        <a:spcBef>
                          <a:spcPts val="0"/>
                        </a:spcBef>
                        <a:spcAft>
                          <a:spcPts val="0"/>
                        </a:spcAft>
                        <a:buFont typeface="Symbol" panose="05050102010706020507" pitchFamily="18" charset="2"/>
                        <a:buChar char=""/>
                      </a:pPr>
                      <a:endParaRPr lang="en-US" sz="1400" dirty="0">
                        <a:solidFill>
                          <a:schemeClr val="tx1"/>
                        </a:solidFill>
                        <a:effectLst/>
                      </a:endParaRPr>
                    </a:p>
                    <a:p>
                      <a:pPr marL="0" marR="0" lvl="0" indent="0">
                        <a:lnSpc>
                          <a:spcPct val="107000"/>
                        </a:lnSpc>
                        <a:spcBef>
                          <a:spcPts val="0"/>
                        </a:spcBef>
                        <a:spcAft>
                          <a:spcPts val="0"/>
                        </a:spcAft>
                        <a:buFont typeface="Symbol" panose="05050102010706020507" pitchFamily="18" charset="2"/>
                        <a:buNone/>
                      </a:pPr>
                      <a:r>
                        <a:rPr lang="en-US" sz="1400" dirty="0">
                          <a:solidFill>
                            <a:schemeClr val="tx1"/>
                          </a:solidFill>
                          <a:effectLst/>
                        </a:rPr>
                        <a:t> </a:t>
                      </a:r>
                    </a:p>
                    <a:p>
                      <a:pPr marL="169863" marR="0" lvl="0" indent="-169863">
                        <a:lnSpc>
                          <a:spcPct val="107000"/>
                        </a:lnSpc>
                        <a:spcBef>
                          <a:spcPts val="0"/>
                        </a:spcBef>
                        <a:spcAft>
                          <a:spcPts val="0"/>
                        </a:spcAft>
                        <a:buFont typeface="Symbol" panose="05050102010706020507" pitchFamily="18" charset="2"/>
                        <a:buChar char=""/>
                      </a:pPr>
                      <a:r>
                        <a:rPr lang="en-US" sz="1400" dirty="0">
                          <a:solidFill>
                            <a:schemeClr val="tx1"/>
                          </a:solidFill>
                          <a:effectLst/>
                        </a:rPr>
                        <a:t>Leadership </a:t>
                      </a:r>
                    </a:p>
                    <a:p>
                      <a:pPr marL="0" marR="0" lvl="0" indent="0">
                        <a:lnSpc>
                          <a:spcPct val="107000"/>
                        </a:lnSpc>
                        <a:spcBef>
                          <a:spcPts val="0"/>
                        </a:spcBef>
                        <a:spcAft>
                          <a:spcPts val="0"/>
                        </a:spcAft>
                        <a:buFont typeface="Symbol" panose="05050102010706020507" pitchFamily="18" charset="2"/>
                        <a:buNone/>
                      </a:pPr>
                      <a:endParaRPr lang="en-US" sz="1400" dirty="0">
                        <a:solidFill>
                          <a:schemeClr val="tx1"/>
                        </a:solidFill>
                        <a:effectLst/>
                      </a:endParaRPr>
                    </a:p>
                    <a:p>
                      <a:pPr marL="169863" marR="0" lvl="0" indent="-169863">
                        <a:lnSpc>
                          <a:spcPct val="107000"/>
                        </a:lnSpc>
                        <a:spcBef>
                          <a:spcPts val="0"/>
                        </a:spcBef>
                        <a:spcAft>
                          <a:spcPts val="0"/>
                        </a:spcAft>
                        <a:buFont typeface="Symbol" panose="05050102010706020507" pitchFamily="18" charset="2"/>
                        <a:buChar char=""/>
                      </a:pPr>
                      <a:r>
                        <a:rPr lang="en-US" sz="1400" dirty="0">
                          <a:solidFill>
                            <a:schemeClr val="tx1"/>
                          </a:solidFill>
                          <a:effectLst/>
                        </a:rPr>
                        <a:t>Veteran Experience</a:t>
                      </a:r>
                    </a:p>
                    <a:p>
                      <a:pPr marL="169863" marR="0" lvl="0" indent="-169863">
                        <a:lnSpc>
                          <a:spcPct val="107000"/>
                        </a:lnSpc>
                        <a:spcBef>
                          <a:spcPts val="0"/>
                        </a:spcBef>
                        <a:spcAft>
                          <a:spcPts val="0"/>
                        </a:spcAft>
                        <a:buFont typeface="Symbol" panose="05050102010706020507" pitchFamily="18" charset="2"/>
                        <a:buChar char=""/>
                      </a:pPr>
                      <a:endParaRPr lang="en-US" sz="1400" dirty="0">
                        <a:solidFill>
                          <a:schemeClr val="tx1"/>
                        </a:solidFill>
                        <a:effectLst/>
                      </a:endParaRPr>
                    </a:p>
                    <a:p>
                      <a:pPr marL="169863" marR="0" lvl="0" indent="-169863">
                        <a:lnSpc>
                          <a:spcPct val="107000"/>
                        </a:lnSpc>
                        <a:spcBef>
                          <a:spcPts val="0"/>
                        </a:spcBef>
                        <a:spcAft>
                          <a:spcPts val="0"/>
                        </a:spcAft>
                        <a:buFont typeface="Symbol" panose="05050102010706020507" pitchFamily="18" charset="2"/>
                        <a:buChar char=""/>
                      </a:pPr>
                      <a:r>
                        <a:rPr lang="en-US" sz="1400" dirty="0">
                          <a:solidFill>
                            <a:schemeClr val="tx1"/>
                          </a:solidFill>
                          <a:effectLst/>
                        </a:rPr>
                        <a:t>Cost-Value Added</a:t>
                      </a:r>
                    </a:p>
                    <a:p>
                      <a:pPr marL="0" marR="0">
                        <a:lnSpc>
                          <a:spcPct val="107000"/>
                        </a:lnSpc>
                        <a:spcBef>
                          <a:spcPts val="0"/>
                        </a:spcBef>
                        <a:spcAft>
                          <a:spcPts val="0"/>
                        </a:spcAft>
                      </a:pPr>
                      <a:r>
                        <a:rPr lang="en-US" sz="1200" dirty="0">
                          <a:solidFill>
                            <a:schemeClr val="tx1"/>
                          </a:solidFill>
                          <a:effectLst/>
                        </a:rPr>
                        <a:t> </a:t>
                      </a:r>
                    </a:p>
                  </a:txBody>
                  <a:tcPr marL="36732" marR="367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endParaRPr lang="en-US" sz="1200" dirty="0">
                        <a:solidFill>
                          <a:schemeClr val="tx1"/>
                        </a:solidFill>
                        <a:effectLst/>
                      </a:endParaRPr>
                    </a:p>
                    <a:p>
                      <a:pPr marL="0" marR="0">
                        <a:lnSpc>
                          <a:spcPct val="107000"/>
                        </a:lnSpc>
                        <a:spcBef>
                          <a:spcPts val="0"/>
                        </a:spcBef>
                        <a:spcAft>
                          <a:spcPts val="0"/>
                        </a:spcAft>
                      </a:pPr>
                      <a:r>
                        <a:rPr lang="en-US" sz="1200" dirty="0">
                          <a:solidFill>
                            <a:schemeClr val="tx1"/>
                          </a:solidFill>
                          <a:effectLst/>
                        </a:rPr>
                        <a:t>Successes and needed improvements with current processes include:</a:t>
                      </a:r>
                    </a:p>
                    <a:p>
                      <a:pPr marL="0" marR="0">
                        <a:lnSpc>
                          <a:spcPct val="107000"/>
                        </a:lnSpc>
                        <a:spcBef>
                          <a:spcPts val="0"/>
                        </a:spcBef>
                        <a:spcAft>
                          <a:spcPts val="0"/>
                        </a:spcAft>
                      </a:pPr>
                      <a:r>
                        <a:rPr lang="en-US" sz="1200" dirty="0">
                          <a:solidFill>
                            <a:schemeClr val="tx1"/>
                          </a:solidFill>
                          <a:effectLst/>
                        </a:rPr>
                        <a:t> </a:t>
                      </a:r>
                    </a:p>
                    <a:p>
                      <a:pPr marL="169863" marR="0" lvl="0" indent="-169863">
                        <a:lnSpc>
                          <a:spcPct val="107000"/>
                        </a:lnSpc>
                        <a:spcBef>
                          <a:spcPts val="0"/>
                        </a:spcBef>
                        <a:spcAft>
                          <a:spcPts val="0"/>
                        </a:spcAft>
                        <a:buFont typeface="Symbol" panose="05050102010706020507" pitchFamily="18" charset="2"/>
                        <a:buChar char=""/>
                      </a:pPr>
                      <a:r>
                        <a:rPr lang="en-US" sz="1200" dirty="0">
                          <a:solidFill>
                            <a:schemeClr val="tx1"/>
                          </a:solidFill>
                          <a:effectLst/>
                        </a:rPr>
                        <a:t>Staffing Model</a:t>
                      </a:r>
                    </a:p>
                    <a:p>
                      <a:pPr marL="169863" marR="0" lvl="0" indent="-169863">
                        <a:lnSpc>
                          <a:spcPct val="107000"/>
                        </a:lnSpc>
                        <a:spcBef>
                          <a:spcPts val="0"/>
                        </a:spcBef>
                        <a:spcAft>
                          <a:spcPts val="0"/>
                        </a:spcAft>
                        <a:buFont typeface="Symbol" panose="05050102010706020507" pitchFamily="18" charset="2"/>
                        <a:buChar char=""/>
                      </a:pPr>
                      <a:r>
                        <a:rPr lang="en-US" sz="1200" dirty="0">
                          <a:solidFill>
                            <a:schemeClr val="tx1"/>
                          </a:solidFill>
                          <a:effectLst/>
                        </a:rPr>
                        <a:t>Barriers</a:t>
                      </a:r>
                    </a:p>
                    <a:p>
                      <a:pPr marL="169863" marR="0" lvl="0" indent="-169863">
                        <a:lnSpc>
                          <a:spcPct val="107000"/>
                        </a:lnSpc>
                        <a:spcBef>
                          <a:spcPts val="0"/>
                        </a:spcBef>
                        <a:spcAft>
                          <a:spcPts val="0"/>
                        </a:spcAft>
                        <a:buFont typeface="Symbol" panose="05050102010706020507" pitchFamily="18" charset="2"/>
                        <a:buChar char=""/>
                      </a:pPr>
                      <a:r>
                        <a:rPr lang="en-US" sz="1200" dirty="0">
                          <a:solidFill>
                            <a:schemeClr val="tx1"/>
                          </a:solidFill>
                          <a:effectLst/>
                        </a:rPr>
                        <a:t>Scaling Best Practices</a:t>
                      </a:r>
                    </a:p>
                    <a:p>
                      <a:pPr marL="169863" marR="0" lvl="0" indent="-169863">
                        <a:lnSpc>
                          <a:spcPct val="107000"/>
                        </a:lnSpc>
                        <a:spcBef>
                          <a:spcPts val="0"/>
                        </a:spcBef>
                        <a:spcAft>
                          <a:spcPts val="0"/>
                        </a:spcAft>
                        <a:buFont typeface="Symbol" panose="05050102010706020507" pitchFamily="18" charset="2"/>
                        <a:buChar char=""/>
                      </a:pPr>
                      <a:r>
                        <a:rPr lang="en-US" sz="1200" dirty="0">
                          <a:solidFill>
                            <a:schemeClr val="tx1"/>
                          </a:solidFill>
                          <a:effectLst/>
                        </a:rPr>
                        <a:t>Staff Buy-in</a:t>
                      </a:r>
                    </a:p>
                    <a:p>
                      <a:pPr marL="169863" marR="0" lvl="0" indent="-169863">
                        <a:lnSpc>
                          <a:spcPct val="107000"/>
                        </a:lnSpc>
                        <a:spcBef>
                          <a:spcPts val="0"/>
                        </a:spcBef>
                        <a:spcAft>
                          <a:spcPts val="0"/>
                        </a:spcAft>
                        <a:buFont typeface="Symbol" panose="05050102010706020507" pitchFamily="18" charset="2"/>
                        <a:buChar char=""/>
                      </a:pPr>
                      <a:endParaRPr lang="en-US" sz="1200" dirty="0">
                        <a:solidFill>
                          <a:schemeClr val="tx1"/>
                        </a:solidFill>
                        <a:effectLst/>
                      </a:endParaRPr>
                    </a:p>
                    <a:p>
                      <a:pPr marL="169863" marR="0" lvl="0" indent="-169863">
                        <a:lnSpc>
                          <a:spcPct val="107000"/>
                        </a:lnSpc>
                        <a:spcBef>
                          <a:spcPts val="0"/>
                        </a:spcBef>
                        <a:spcAft>
                          <a:spcPts val="0"/>
                        </a:spcAft>
                        <a:buFont typeface="Symbol" panose="05050102010706020507" pitchFamily="18" charset="2"/>
                        <a:buChar char=""/>
                      </a:pPr>
                      <a:endParaRPr lang="en-US" sz="1200" dirty="0">
                        <a:solidFill>
                          <a:schemeClr val="tx1"/>
                        </a:solidFill>
                        <a:effectLst/>
                      </a:endParaRPr>
                    </a:p>
                    <a:p>
                      <a:pPr marL="0" marR="0" lvl="0" indent="0">
                        <a:lnSpc>
                          <a:spcPct val="107000"/>
                        </a:lnSpc>
                        <a:spcBef>
                          <a:spcPts val="0"/>
                        </a:spcBef>
                        <a:spcAft>
                          <a:spcPts val="0"/>
                        </a:spcAft>
                        <a:buFont typeface="Symbol" panose="05050102010706020507" pitchFamily="18" charset="2"/>
                        <a:buNone/>
                      </a:pPr>
                      <a:endParaRPr lang="en-US" sz="1200" dirty="0">
                        <a:solidFill>
                          <a:schemeClr val="tx1"/>
                        </a:solidFill>
                        <a:effectLst/>
                      </a:endParaRPr>
                    </a:p>
                    <a:p>
                      <a:pPr marL="0" marR="0">
                        <a:lnSpc>
                          <a:spcPct val="107000"/>
                        </a:lnSpc>
                        <a:spcBef>
                          <a:spcPts val="0"/>
                        </a:spcBef>
                        <a:spcAft>
                          <a:spcPts val="0"/>
                        </a:spcAft>
                      </a:pPr>
                      <a:r>
                        <a:rPr lang="en-US" sz="1200" dirty="0">
                          <a:solidFill>
                            <a:schemeClr val="tx1"/>
                          </a:solidFill>
                          <a:effectLst/>
                        </a:rPr>
                        <a:t> </a:t>
                      </a:r>
                    </a:p>
                    <a:p>
                      <a:pPr marL="0" marR="0">
                        <a:lnSpc>
                          <a:spcPct val="107000"/>
                        </a:lnSpc>
                        <a:spcBef>
                          <a:spcPts val="0"/>
                        </a:spcBef>
                        <a:spcAft>
                          <a:spcPts val="0"/>
                        </a:spcAft>
                      </a:pPr>
                      <a:endParaRPr lang="en-US" sz="1200" dirty="0">
                        <a:solidFill>
                          <a:schemeClr val="tx1"/>
                        </a:solidFill>
                        <a:effectLst/>
                      </a:endParaRPr>
                    </a:p>
                    <a:p>
                      <a:pPr marL="0" marR="0">
                        <a:lnSpc>
                          <a:spcPct val="107000"/>
                        </a:lnSpc>
                        <a:spcBef>
                          <a:spcPts val="0"/>
                        </a:spcBef>
                        <a:spcAft>
                          <a:spcPts val="0"/>
                        </a:spcAft>
                      </a:pPr>
                      <a:r>
                        <a:rPr lang="en-US" sz="1200" dirty="0">
                          <a:solidFill>
                            <a:schemeClr val="tx1"/>
                          </a:solidFill>
                          <a:effectLst/>
                        </a:rPr>
                        <a:t>Data will be used by the RCI Leadership Team to help the VISN’s to develop implementation.</a:t>
                      </a:r>
                    </a:p>
                    <a:p>
                      <a:pPr marL="0" marR="0">
                        <a:lnSpc>
                          <a:spcPct val="107000"/>
                        </a:lnSpc>
                        <a:spcBef>
                          <a:spcPts val="0"/>
                        </a:spcBef>
                        <a:spcAft>
                          <a:spcPts val="0"/>
                        </a:spcAft>
                      </a:pPr>
                      <a:r>
                        <a:rPr lang="en-US" sz="1200" dirty="0">
                          <a:solidFill>
                            <a:schemeClr val="tx1"/>
                          </a:solidFill>
                          <a:effectLst/>
                        </a:rPr>
                        <a:t> </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6732" marR="3673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0954389"/>
                  </a:ext>
                </a:extLst>
              </a:tr>
            </a:tbl>
          </a:graphicData>
        </a:graphic>
      </p:graphicFrame>
      <p:sp>
        <p:nvSpPr>
          <p:cNvPr id="7" name="TextBox 6">
            <a:extLst>
              <a:ext uri="{FF2B5EF4-FFF2-40B4-BE49-F238E27FC236}">
                <a16:creationId xmlns:a16="http://schemas.microsoft.com/office/drawing/2014/main" id="{875976EC-86C8-4450-9A04-93CF682A8073}"/>
              </a:ext>
            </a:extLst>
          </p:cNvPr>
          <p:cNvSpPr txBox="1"/>
          <p:nvPr/>
        </p:nvSpPr>
        <p:spPr>
          <a:xfrm>
            <a:off x="600891" y="789939"/>
            <a:ext cx="10964091" cy="292388"/>
          </a:xfrm>
          <a:prstGeom prst="rect">
            <a:avLst/>
          </a:prstGeom>
          <a:noFill/>
        </p:spPr>
        <p:txBody>
          <a:bodyPr wrap="square" rtlCol="0">
            <a:spAutoFit/>
          </a:bodyPr>
          <a:lstStyle/>
          <a:p>
            <a:pPr marL="12065" marR="422275" algn="ctr">
              <a:spcBef>
                <a:spcPts val="100"/>
              </a:spcBef>
              <a:tabLst>
                <a:tab pos="357505" algn="l"/>
                <a:tab pos="358140" algn="l"/>
              </a:tabLst>
              <a:defRPr/>
            </a:pPr>
            <a:r>
              <a:rPr lang="en-US" sz="1300" b="1" u="sng" dirty="0">
                <a:solidFill>
                  <a:prstClr val="black"/>
                </a:solidFill>
                <a:cs typeface="Arial"/>
              </a:rPr>
              <a:t>National Model for the Referral Coordination Initiative: </a:t>
            </a:r>
            <a:r>
              <a:rPr lang="en-US" sz="1300" b="1" u="sng" dirty="0"/>
              <a:t>A Summary of Successful Implementation and Opportunities for Improvements within VISNs</a:t>
            </a:r>
          </a:p>
        </p:txBody>
      </p:sp>
      <p:sp>
        <p:nvSpPr>
          <p:cNvPr id="5" name="Oval 4">
            <a:extLst>
              <a:ext uri="{FF2B5EF4-FFF2-40B4-BE49-F238E27FC236}">
                <a16:creationId xmlns:a16="http://schemas.microsoft.com/office/drawing/2014/main" id="{408238DC-6040-412E-A65C-18A0AB67D89A}"/>
              </a:ext>
            </a:extLst>
          </p:cNvPr>
          <p:cNvSpPr/>
          <p:nvPr/>
        </p:nvSpPr>
        <p:spPr>
          <a:xfrm>
            <a:off x="588556" y="3200400"/>
            <a:ext cx="2075542" cy="1066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Clinical &amp;</a:t>
            </a:r>
          </a:p>
          <a:p>
            <a:pPr algn="ctr"/>
            <a:r>
              <a:rPr lang="en-US" sz="1400" b="1" dirty="0"/>
              <a:t>Administrative</a:t>
            </a:r>
          </a:p>
        </p:txBody>
      </p:sp>
      <p:sp>
        <p:nvSpPr>
          <p:cNvPr id="9" name="Oval 8">
            <a:extLst>
              <a:ext uri="{FF2B5EF4-FFF2-40B4-BE49-F238E27FC236}">
                <a16:creationId xmlns:a16="http://schemas.microsoft.com/office/drawing/2014/main" id="{380919ED-7224-4324-8611-62E745EE54B6}"/>
              </a:ext>
            </a:extLst>
          </p:cNvPr>
          <p:cNvSpPr/>
          <p:nvPr/>
        </p:nvSpPr>
        <p:spPr>
          <a:xfrm>
            <a:off x="2686594" y="3810000"/>
            <a:ext cx="1930400" cy="13309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Timely scheduling</a:t>
            </a:r>
          </a:p>
          <a:p>
            <a:pPr algn="ctr"/>
            <a:r>
              <a:rPr lang="en-US" sz="1400" b="1" dirty="0"/>
              <a:t>Informed Veteran </a:t>
            </a:r>
          </a:p>
          <a:p>
            <a:pPr algn="ctr"/>
            <a:r>
              <a:rPr lang="en-US" sz="1400" b="1" dirty="0"/>
              <a:t>dedicated staff</a:t>
            </a:r>
          </a:p>
        </p:txBody>
      </p:sp>
      <p:sp>
        <p:nvSpPr>
          <p:cNvPr id="10" name="Oval 9">
            <a:extLst>
              <a:ext uri="{FF2B5EF4-FFF2-40B4-BE49-F238E27FC236}">
                <a16:creationId xmlns:a16="http://schemas.microsoft.com/office/drawing/2014/main" id="{B9DD7F5A-493F-4384-91FD-ADD7FDBB3D30}"/>
              </a:ext>
            </a:extLst>
          </p:cNvPr>
          <p:cNvSpPr/>
          <p:nvPr/>
        </p:nvSpPr>
        <p:spPr>
          <a:xfrm>
            <a:off x="4663440" y="5140960"/>
            <a:ext cx="1930400" cy="660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Field Collaboration</a:t>
            </a:r>
          </a:p>
        </p:txBody>
      </p:sp>
      <p:sp>
        <p:nvSpPr>
          <p:cNvPr id="11" name="Oval 10">
            <a:extLst>
              <a:ext uri="{FF2B5EF4-FFF2-40B4-BE49-F238E27FC236}">
                <a16:creationId xmlns:a16="http://schemas.microsoft.com/office/drawing/2014/main" id="{602AD6C1-FE84-438B-8BF6-33D520F291A1}"/>
              </a:ext>
            </a:extLst>
          </p:cNvPr>
          <p:cNvSpPr/>
          <p:nvPr/>
        </p:nvSpPr>
        <p:spPr>
          <a:xfrm rot="10800000" flipV="1">
            <a:off x="6786880" y="2722880"/>
            <a:ext cx="2407920" cy="4775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Structure &amp; Staffing  of RCT</a:t>
            </a:r>
          </a:p>
        </p:txBody>
      </p:sp>
      <p:sp>
        <p:nvSpPr>
          <p:cNvPr id="12" name="Oval 11">
            <a:extLst>
              <a:ext uri="{FF2B5EF4-FFF2-40B4-BE49-F238E27FC236}">
                <a16:creationId xmlns:a16="http://schemas.microsoft.com/office/drawing/2014/main" id="{FC89987F-6228-4771-9BDF-48809FD8930A}"/>
              </a:ext>
            </a:extLst>
          </p:cNvPr>
          <p:cNvSpPr/>
          <p:nvPr/>
        </p:nvSpPr>
        <p:spPr>
          <a:xfrm>
            <a:off x="7741920" y="3342640"/>
            <a:ext cx="1452880" cy="5533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Oversight</a:t>
            </a:r>
          </a:p>
        </p:txBody>
      </p:sp>
      <p:sp>
        <p:nvSpPr>
          <p:cNvPr id="13" name="Oval 12">
            <a:extLst>
              <a:ext uri="{FF2B5EF4-FFF2-40B4-BE49-F238E27FC236}">
                <a16:creationId xmlns:a16="http://schemas.microsoft.com/office/drawing/2014/main" id="{7BC7D9F5-341B-4AE8-B107-A0B9B2E0FF76}"/>
              </a:ext>
            </a:extLst>
          </p:cNvPr>
          <p:cNvSpPr/>
          <p:nvPr/>
        </p:nvSpPr>
        <p:spPr>
          <a:xfrm>
            <a:off x="9276080" y="3708400"/>
            <a:ext cx="2288902" cy="6705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Lesson learned from the VISNs</a:t>
            </a:r>
          </a:p>
        </p:txBody>
      </p:sp>
      <p:pic>
        <p:nvPicPr>
          <p:cNvPr id="22" name="Audio 21">
            <a:hlinkClick r:id="" action="ppaction://media"/>
            <a:extLst>
              <a:ext uri="{FF2B5EF4-FFF2-40B4-BE49-F238E27FC236}">
                <a16:creationId xmlns:a16="http://schemas.microsoft.com/office/drawing/2014/main" id="{C635002F-3A1C-4E79-A4C8-651FC59430B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386496994"/>
      </p:ext>
    </p:extLst>
  </p:cSld>
  <p:clrMapOvr>
    <a:masterClrMapping/>
  </p:clrMapOvr>
  <mc:AlternateContent xmlns:mc="http://schemas.openxmlformats.org/markup-compatibility/2006" xmlns:p14="http://schemas.microsoft.com/office/powerpoint/2010/main">
    <mc:Choice Requires="p14">
      <p:transition spd="slow" p14:dur="2000" advTm="25650"/>
    </mc:Choice>
    <mc:Fallback xmlns="">
      <p:transition spd="slow" advTm="256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926"/>
            <a:ext cx="12192000" cy="751287"/>
          </a:xfrm>
          <a:custGeom>
            <a:avLst/>
            <a:gdLst/>
            <a:ahLst/>
            <a:cxnLst/>
            <a:rect l="l" t="t" r="r" b="b"/>
            <a:pathLst>
              <a:path w="12192000" h="690880">
                <a:moveTo>
                  <a:pt x="12192000" y="0"/>
                </a:moveTo>
                <a:lnTo>
                  <a:pt x="0" y="0"/>
                </a:lnTo>
                <a:lnTo>
                  <a:pt x="0" y="690879"/>
                </a:lnTo>
                <a:lnTo>
                  <a:pt x="12192000" y="690879"/>
                </a:lnTo>
                <a:lnTo>
                  <a:pt x="12192000" y="0"/>
                </a:lnTo>
                <a:close/>
              </a:path>
            </a:pathLst>
          </a:custGeom>
          <a:solidFill>
            <a:srgbClr val="003E7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txBox="1">
            <a:spLocks noGrp="1"/>
          </p:cNvSpPr>
          <p:nvPr>
            <p:ph type="title"/>
          </p:nvPr>
        </p:nvSpPr>
        <p:spPr>
          <a:xfrm>
            <a:off x="248575" y="99059"/>
            <a:ext cx="11646005" cy="335989"/>
          </a:xfrm>
          <a:prstGeom prst="rect">
            <a:avLst/>
          </a:prstGeom>
        </p:spPr>
        <p:txBody>
          <a:bodyPr vert="horz" wrap="square" lIns="0" tIns="12700" rIns="0" bIns="0" rtlCol="0">
            <a:spAutoFit/>
          </a:bodyPr>
          <a:lstStyle/>
          <a:p>
            <a:pPr algn="ctr"/>
            <a:r>
              <a:rPr lang="en-US" sz="2100" dirty="0">
                <a:solidFill>
                  <a:schemeClr val="bg1"/>
                </a:solidFill>
              </a:rPr>
              <a:t>VISN Meeting Details</a:t>
            </a:r>
          </a:p>
        </p:txBody>
      </p:sp>
      <p:sp>
        <p:nvSpPr>
          <p:cNvPr id="6" name="object 6"/>
          <p:cNvSpPr txBox="1"/>
          <p:nvPr/>
        </p:nvSpPr>
        <p:spPr>
          <a:xfrm>
            <a:off x="11894580" y="6506591"/>
            <a:ext cx="153670" cy="177800"/>
          </a:xfrm>
          <a:prstGeom prst="rect">
            <a:avLst/>
          </a:prstGeom>
        </p:spPr>
        <p:txBody>
          <a:bodyPr vert="horz" wrap="square" lIns="0" tIns="0" rIns="0" bIns="0" rtlCol="0">
            <a:spAutoFit/>
          </a:bodyPr>
          <a:lstStyle/>
          <a:p>
            <a:pPr marL="38100" marR="0" lvl="0" indent="0" algn="l" defTabSz="914400" rtl="0" eaLnBrk="1" fontAlgn="auto" latinLnBrk="0" hangingPunct="1">
              <a:lnSpc>
                <a:spcPts val="1240"/>
              </a:lnSpc>
              <a:spcBef>
                <a:spcPts val="0"/>
              </a:spcBef>
              <a:spcAft>
                <a:spcPts val="0"/>
              </a:spcAft>
              <a:buClrTx/>
              <a:buSzTx/>
              <a:buFontTx/>
              <a:buNone/>
              <a:tabLst/>
              <a:defRPr/>
            </a:pPr>
            <a:fld id="{81D60167-4931-47E6-BA6A-407CBD079E47}" type="slidenum">
              <a:rPr kumimoji="0" sz="1200" b="0" i="0" u="none" strike="noStrike" kern="1200" cap="none" spc="0" normalizeH="0" baseline="0" noProof="0" dirty="0">
                <a:ln>
                  <a:noFill/>
                </a:ln>
                <a:solidFill>
                  <a:srgbClr val="FFFFFF"/>
                </a:solidFill>
                <a:effectLst/>
                <a:uLnTx/>
                <a:uFillTx/>
                <a:latin typeface="Calibri"/>
                <a:ea typeface="+mn-ea"/>
                <a:cs typeface="Calibri"/>
              </a:rPr>
              <a:pPr marL="38100" marR="0" lvl="0" indent="0" algn="l" defTabSz="914400" rtl="0" eaLnBrk="1" fontAlgn="auto" latinLnBrk="0" hangingPunct="1">
                <a:lnSpc>
                  <a:spcPts val="1240"/>
                </a:lnSpc>
                <a:spcBef>
                  <a:spcPts val="0"/>
                </a:spcBef>
                <a:spcAft>
                  <a:spcPts val="0"/>
                </a:spcAft>
                <a:buClrTx/>
                <a:buSzTx/>
                <a:buFontTx/>
                <a:buNone/>
                <a:tabLst/>
                <a:defRPr/>
              </a:pPr>
              <a:t>4</a:t>
            </a:fld>
            <a:endParaRPr kumimoji="0" sz="12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8" name="Rectangle 1">
            <a:extLst>
              <a:ext uri="{FF2B5EF4-FFF2-40B4-BE49-F238E27FC236}">
                <a16:creationId xmlns:a16="http://schemas.microsoft.com/office/drawing/2014/main" id="{94C77799-85E6-4084-9846-ABA931D8E5F2}"/>
              </a:ext>
            </a:extLst>
          </p:cNvPr>
          <p:cNvSpPr>
            <a:spLocks noChangeArrowheads="1"/>
          </p:cNvSpPr>
          <p:nvPr/>
        </p:nvSpPr>
        <p:spPr bwMode="auto">
          <a:xfrm>
            <a:off x="0" y="554621"/>
            <a:ext cx="15564546"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52400" algn="l"/>
              </a:tabLst>
              <a:defRPr>
                <a:solidFill>
                  <a:schemeClr val="tx1"/>
                </a:solidFill>
                <a:latin typeface="Arial" panose="020B0604020202020204" pitchFamily="34" charset="0"/>
              </a:defRPr>
            </a:lvl1pPr>
            <a:lvl2pPr eaLnBrk="0" fontAlgn="base" hangingPunct="0">
              <a:spcBef>
                <a:spcPct val="0"/>
              </a:spcBef>
              <a:spcAft>
                <a:spcPct val="0"/>
              </a:spcAft>
              <a:tabLst>
                <a:tab pos="152400" algn="l"/>
              </a:tabLst>
              <a:defRPr>
                <a:solidFill>
                  <a:schemeClr val="tx1"/>
                </a:solidFill>
                <a:latin typeface="Arial" panose="020B0604020202020204" pitchFamily="34" charset="0"/>
              </a:defRPr>
            </a:lvl2pPr>
            <a:lvl3pPr eaLnBrk="0" fontAlgn="base" hangingPunct="0">
              <a:spcBef>
                <a:spcPct val="0"/>
              </a:spcBef>
              <a:spcAft>
                <a:spcPct val="0"/>
              </a:spcAft>
              <a:tabLst>
                <a:tab pos="152400" algn="l"/>
              </a:tabLst>
              <a:defRPr>
                <a:solidFill>
                  <a:schemeClr val="tx1"/>
                </a:solidFill>
                <a:latin typeface="Arial" panose="020B0604020202020204" pitchFamily="34" charset="0"/>
              </a:defRPr>
            </a:lvl3pPr>
            <a:lvl4pPr eaLnBrk="0" fontAlgn="base" hangingPunct="0">
              <a:spcBef>
                <a:spcPct val="0"/>
              </a:spcBef>
              <a:spcAft>
                <a:spcPct val="0"/>
              </a:spcAft>
              <a:tabLst>
                <a:tab pos="152400" algn="l"/>
              </a:tabLst>
              <a:defRPr>
                <a:solidFill>
                  <a:schemeClr val="tx1"/>
                </a:solidFill>
                <a:latin typeface="Arial" panose="020B0604020202020204" pitchFamily="34" charset="0"/>
              </a:defRPr>
            </a:lvl4pPr>
            <a:lvl5pPr eaLnBrk="0" fontAlgn="base" hangingPunct="0">
              <a:spcBef>
                <a:spcPct val="0"/>
              </a:spcBef>
              <a:spcAft>
                <a:spcPct val="0"/>
              </a:spcAft>
              <a:tabLst>
                <a:tab pos="152400" algn="l"/>
              </a:tabLst>
              <a:defRPr>
                <a:solidFill>
                  <a:schemeClr val="tx1"/>
                </a:solidFill>
                <a:latin typeface="Arial" panose="020B0604020202020204" pitchFamily="34" charset="0"/>
              </a:defRPr>
            </a:lvl5pPr>
            <a:lvl6pPr eaLnBrk="0" fontAlgn="base" hangingPunct="0">
              <a:spcBef>
                <a:spcPct val="0"/>
              </a:spcBef>
              <a:spcAft>
                <a:spcPct val="0"/>
              </a:spcAft>
              <a:tabLst>
                <a:tab pos="152400" algn="l"/>
              </a:tabLst>
              <a:defRPr>
                <a:solidFill>
                  <a:schemeClr val="tx1"/>
                </a:solidFill>
                <a:latin typeface="Arial" panose="020B0604020202020204" pitchFamily="34" charset="0"/>
              </a:defRPr>
            </a:lvl6pPr>
            <a:lvl7pPr eaLnBrk="0" fontAlgn="base" hangingPunct="0">
              <a:spcBef>
                <a:spcPct val="0"/>
              </a:spcBef>
              <a:spcAft>
                <a:spcPct val="0"/>
              </a:spcAft>
              <a:tabLst>
                <a:tab pos="152400" algn="l"/>
              </a:tabLst>
              <a:defRPr>
                <a:solidFill>
                  <a:schemeClr val="tx1"/>
                </a:solidFill>
                <a:latin typeface="Arial" panose="020B0604020202020204" pitchFamily="34" charset="0"/>
              </a:defRPr>
            </a:lvl7pPr>
            <a:lvl8pPr eaLnBrk="0" fontAlgn="base" hangingPunct="0">
              <a:spcBef>
                <a:spcPct val="0"/>
              </a:spcBef>
              <a:spcAft>
                <a:spcPct val="0"/>
              </a:spcAft>
              <a:tabLst>
                <a:tab pos="152400" algn="l"/>
              </a:tabLst>
              <a:defRPr>
                <a:solidFill>
                  <a:schemeClr val="tx1"/>
                </a:solidFill>
                <a:latin typeface="Arial" panose="020B0604020202020204" pitchFamily="34" charset="0"/>
              </a:defRPr>
            </a:lvl8pPr>
            <a:lvl9pPr eaLnBrk="0" fontAlgn="base" hangingPunct="0">
              <a:spcBef>
                <a:spcPct val="0"/>
              </a:spcBef>
              <a:spcAft>
                <a:spcPct val="0"/>
              </a:spcAft>
              <a:tabLst>
                <a:tab pos="1524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52400" algn="l"/>
              </a:tabLst>
            </a:pPr>
            <a:endParaRPr kumimoji="0" lang="en-US" altLang="en-US" sz="12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52400" algn="l"/>
              </a:tabLst>
            </a:pPr>
            <a:endParaRPr lang="en-US" altLang="en-US"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lvl="0"/>
            <a:r>
              <a:rPr lang="en-US" altLang="en-US" sz="1600" b="1" dirty="0">
                <a:solidFill>
                  <a:srgbClr val="000000"/>
                </a:solidFill>
                <a:latin typeface="+mn-lt"/>
                <a:ea typeface="Times New Roman" panose="02020603050405020304" pitchFamily="18" charset="0"/>
                <a:cs typeface="Times New Roman" panose="02020603050405020304" pitchFamily="18" charset="0"/>
              </a:rPr>
              <a:t>The RCI Leadership Team conducted</a:t>
            </a:r>
            <a:r>
              <a:rPr kumimoji="0" lang="en-US" altLang="en-US" sz="1600" b="1" i="0" u="none" strike="noStrike" cap="none" normalizeH="0" baseline="0" dirty="0">
                <a:ln>
                  <a:noFill/>
                </a:ln>
                <a:solidFill>
                  <a:srgbClr val="000000"/>
                </a:solidFill>
                <a:effectLst/>
                <a:latin typeface="+mn-lt"/>
                <a:ea typeface="Times New Roman" panose="02020603050405020304" pitchFamily="18" charset="0"/>
                <a:cs typeface="Times New Roman" panose="02020603050405020304" pitchFamily="18" charset="0"/>
              </a:rPr>
              <a:t> 90-minute interviews with </a:t>
            </a:r>
            <a:r>
              <a:rPr lang="en-US" altLang="en-US" sz="1600" b="1" dirty="0">
                <a:solidFill>
                  <a:srgbClr val="000000"/>
                </a:solidFill>
                <a:latin typeface="+mn-lt"/>
                <a:ea typeface="Times New Roman" panose="02020603050405020304" pitchFamily="18" charset="0"/>
                <a:cs typeface="Times New Roman" panose="02020603050405020304" pitchFamily="18" charset="0"/>
              </a:rPr>
              <a:t>18 VISN’s leadership teams </a:t>
            </a:r>
            <a:r>
              <a:rPr kumimoji="0" lang="en-US" altLang="en-US" sz="1600" b="1" i="0" u="none" strike="noStrike" cap="none" normalizeH="0" baseline="0" dirty="0">
                <a:ln>
                  <a:noFill/>
                </a:ln>
                <a:solidFill>
                  <a:srgbClr val="000000"/>
                </a:solidFill>
                <a:effectLst/>
                <a:latin typeface="+mn-lt"/>
                <a:ea typeface="Times New Roman" panose="02020603050405020304" pitchFamily="18" charset="0"/>
                <a:cs typeface="Times New Roman" panose="02020603050405020304" pitchFamily="18" charset="0"/>
              </a:rPr>
              <a:t>in January 2021 and recommendations include:</a:t>
            </a:r>
            <a:endParaRPr kumimoji="0" lang="en-US" altLang="en-US" sz="1600" b="1"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152400"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9" name="Table 9">
            <a:extLst>
              <a:ext uri="{FF2B5EF4-FFF2-40B4-BE49-F238E27FC236}">
                <a16:creationId xmlns:a16="http://schemas.microsoft.com/office/drawing/2014/main" id="{F80E797A-ECC9-4F81-BFC2-555FF84B626A}"/>
              </a:ext>
            </a:extLst>
          </p:cNvPr>
          <p:cNvGraphicFramePr>
            <a:graphicFrameLocks noGrp="1"/>
          </p:cNvGraphicFramePr>
          <p:nvPr>
            <p:extLst>
              <p:ext uri="{D42A27DB-BD31-4B8C-83A1-F6EECF244321}">
                <p14:modId xmlns:p14="http://schemas.microsoft.com/office/powerpoint/2010/main" val="2535368780"/>
              </p:ext>
            </p:extLst>
          </p:nvPr>
        </p:nvGraphicFramePr>
        <p:xfrm>
          <a:off x="152400" y="1465987"/>
          <a:ext cx="11895850" cy="380156"/>
        </p:xfrm>
        <a:graphic>
          <a:graphicData uri="http://schemas.openxmlformats.org/drawingml/2006/table">
            <a:tbl>
              <a:tblPr firstRow="1" bandRow="1">
                <a:tableStyleId>{B301B821-A1FF-4177-AEE7-76D212191A09}</a:tableStyleId>
              </a:tblPr>
              <a:tblGrid>
                <a:gridCol w="5842000">
                  <a:extLst>
                    <a:ext uri="{9D8B030D-6E8A-4147-A177-3AD203B41FA5}">
                      <a16:colId xmlns:a16="http://schemas.microsoft.com/office/drawing/2014/main" val="416470727"/>
                    </a:ext>
                  </a:extLst>
                </a:gridCol>
                <a:gridCol w="6053850">
                  <a:extLst>
                    <a:ext uri="{9D8B030D-6E8A-4147-A177-3AD203B41FA5}">
                      <a16:colId xmlns:a16="http://schemas.microsoft.com/office/drawing/2014/main" val="552121982"/>
                    </a:ext>
                  </a:extLst>
                </a:gridCol>
              </a:tblGrid>
              <a:tr h="380156">
                <a:tc>
                  <a:txBody>
                    <a:bodyPr/>
                    <a:lstStyle/>
                    <a:p>
                      <a:pPr algn="ctr"/>
                      <a:r>
                        <a:rPr lang="en-US" dirty="0"/>
                        <a:t>Successful Implementation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Opportunities for Improvement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7152821"/>
                  </a:ext>
                </a:extLst>
              </a:tr>
            </a:tbl>
          </a:graphicData>
        </a:graphic>
      </p:graphicFrame>
      <p:sp>
        <p:nvSpPr>
          <p:cNvPr id="12" name="Rectangle 11">
            <a:extLst>
              <a:ext uri="{FF2B5EF4-FFF2-40B4-BE49-F238E27FC236}">
                <a16:creationId xmlns:a16="http://schemas.microsoft.com/office/drawing/2014/main" id="{4DB1DDD1-4BFE-46EE-B407-63B6E0886C44}"/>
              </a:ext>
            </a:extLst>
          </p:cNvPr>
          <p:cNvSpPr/>
          <p:nvPr/>
        </p:nvSpPr>
        <p:spPr>
          <a:xfrm>
            <a:off x="361090" y="1979066"/>
            <a:ext cx="2445543" cy="10225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2"/>
                </a:solidFill>
              </a:rPr>
              <a:t>VISN determines supply across entire enterprise</a:t>
            </a:r>
          </a:p>
        </p:txBody>
      </p:sp>
      <p:sp>
        <p:nvSpPr>
          <p:cNvPr id="13" name="Oval 12">
            <a:extLst>
              <a:ext uri="{FF2B5EF4-FFF2-40B4-BE49-F238E27FC236}">
                <a16:creationId xmlns:a16="http://schemas.microsoft.com/office/drawing/2014/main" id="{BE7FED9F-CED6-43B1-B23D-AF6690DF9044}"/>
              </a:ext>
            </a:extLst>
          </p:cNvPr>
          <p:cNvSpPr/>
          <p:nvPr/>
        </p:nvSpPr>
        <p:spPr>
          <a:xfrm>
            <a:off x="3009831" y="1979067"/>
            <a:ext cx="2692400" cy="147349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2"/>
                </a:solidFill>
              </a:rPr>
              <a:t>Strong leadership in Coordination, Management, Accountability &amp; Oversight</a:t>
            </a:r>
          </a:p>
        </p:txBody>
      </p:sp>
      <p:sp>
        <p:nvSpPr>
          <p:cNvPr id="14" name="Rectangle: Rounded Corners 13">
            <a:extLst>
              <a:ext uri="{FF2B5EF4-FFF2-40B4-BE49-F238E27FC236}">
                <a16:creationId xmlns:a16="http://schemas.microsoft.com/office/drawing/2014/main" id="{ABB64400-203D-41BD-834E-C8A08AAA2A63}"/>
              </a:ext>
            </a:extLst>
          </p:cNvPr>
          <p:cNvSpPr/>
          <p:nvPr/>
        </p:nvSpPr>
        <p:spPr>
          <a:xfrm>
            <a:off x="319421" y="3258006"/>
            <a:ext cx="2625949" cy="102259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2"/>
                </a:solidFill>
              </a:rPr>
              <a:t>VAMC-Standardizing, streamlining and implementing the RCI process.</a:t>
            </a:r>
          </a:p>
        </p:txBody>
      </p:sp>
      <p:sp>
        <p:nvSpPr>
          <p:cNvPr id="19" name="Diamond 18">
            <a:extLst>
              <a:ext uri="{FF2B5EF4-FFF2-40B4-BE49-F238E27FC236}">
                <a16:creationId xmlns:a16="http://schemas.microsoft.com/office/drawing/2014/main" id="{DEE54DB5-572E-4B1E-AB7A-D14DE104D0CD}"/>
              </a:ext>
            </a:extLst>
          </p:cNvPr>
          <p:cNvSpPr/>
          <p:nvPr/>
        </p:nvSpPr>
        <p:spPr>
          <a:xfrm>
            <a:off x="3343396" y="3548021"/>
            <a:ext cx="2439498" cy="1857099"/>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2"/>
                </a:solidFill>
              </a:rPr>
              <a:t>Timely Scheduling + improved Veteran Experience</a:t>
            </a:r>
          </a:p>
        </p:txBody>
      </p:sp>
      <p:sp>
        <p:nvSpPr>
          <p:cNvPr id="22" name="Oval 21">
            <a:extLst>
              <a:ext uri="{FF2B5EF4-FFF2-40B4-BE49-F238E27FC236}">
                <a16:creationId xmlns:a16="http://schemas.microsoft.com/office/drawing/2014/main" id="{80BC7D91-2CCD-49EE-A8DF-712119CAD0B5}"/>
              </a:ext>
            </a:extLst>
          </p:cNvPr>
          <p:cNvSpPr/>
          <p:nvPr/>
        </p:nvSpPr>
        <p:spPr>
          <a:xfrm>
            <a:off x="361090" y="4521423"/>
            <a:ext cx="2625950" cy="931497"/>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lumMod val="95000"/>
                  </a:schemeClr>
                </a:solidFill>
              </a:rPr>
              <a:t>We want Veterans to choose VA!</a:t>
            </a:r>
          </a:p>
        </p:txBody>
      </p:sp>
      <p:sp>
        <p:nvSpPr>
          <p:cNvPr id="26" name="Rectangle 25">
            <a:extLst>
              <a:ext uri="{FF2B5EF4-FFF2-40B4-BE49-F238E27FC236}">
                <a16:creationId xmlns:a16="http://schemas.microsoft.com/office/drawing/2014/main" id="{1DAEE811-07AA-4F4D-9A80-54512DBC6212}"/>
              </a:ext>
            </a:extLst>
          </p:cNvPr>
          <p:cNvSpPr/>
          <p:nvPr/>
        </p:nvSpPr>
        <p:spPr>
          <a:xfrm>
            <a:off x="6222107" y="1979067"/>
            <a:ext cx="2469775" cy="10027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2"/>
                </a:solidFill>
              </a:rPr>
              <a:t>Help integrating a standardized RCT model</a:t>
            </a:r>
          </a:p>
        </p:txBody>
      </p:sp>
      <p:sp>
        <p:nvSpPr>
          <p:cNvPr id="27" name="Oval 26">
            <a:extLst>
              <a:ext uri="{FF2B5EF4-FFF2-40B4-BE49-F238E27FC236}">
                <a16:creationId xmlns:a16="http://schemas.microsoft.com/office/drawing/2014/main" id="{3FAA0B7C-CAE1-4EEF-80BA-0A3530D04F53}"/>
              </a:ext>
            </a:extLst>
          </p:cNvPr>
          <p:cNvSpPr/>
          <p:nvPr/>
        </p:nvSpPr>
        <p:spPr>
          <a:xfrm>
            <a:off x="8895080" y="2008205"/>
            <a:ext cx="3094065" cy="130008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2"/>
                </a:solidFill>
              </a:rPr>
              <a:t>Develop more efficient workflow</a:t>
            </a:r>
          </a:p>
        </p:txBody>
      </p:sp>
      <p:sp>
        <p:nvSpPr>
          <p:cNvPr id="28" name="Rectangle: Rounded Corners 27">
            <a:extLst>
              <a:ext uri="{FF2B5EF4-FFF2-40B4-BE49-F238E27FC236}">
                <a16:creationId xmlns:a16="http://schemas.microsoft.com/office/drawing/2014/main" id="{26E5B642-B2C4-4CDE-B6A2-333CD419DE69}"/>
              </a:ext>
            </a:extLst>
          </p:cNvPr>
          <p:cNvSpPr/>
          <p:nvPr/>
        </p:nvSpPr>
        <p:spPr>
          <a:xfrm>
            <a:off x="6139250" y="3191593"/>
            <a:ext cx="2469771" cy="106590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2"/>
                </a:solidFill>
              </a:rPr>
              <a:t>Education and cross-training staff</a:t>
            </a:r>
          </a:p>
          <a:p>
            <a:pPr algn="ctr"/>
            <a:r>
              <a:rPr lang="en-US" sz="1600" b="1" dirty="0">
                <a:solidFill>
                  <a:schemeClr val="tx2"/>
                </a:solidFill>
              </a:rPr>
              <a:t>*Pandemic Barriers</a:t>
            </a:r>
          </a:p>
        </p:txBody>
      </p:sp>
      <p:sp>
        <p:nvSpPr>
          <p:cNvPr id="29" name="Diamond 28">
            <a:extLst>
              <a:ext uri="{FF2B5EF4-FFF2-40B4-BE49-F238E27FC236}">
                <a16:creationId xmlns:a16="http://schemas.microsoft.com/office/drawing/2014/main" id="{B719BE95-31C6-43D0-9101-4C6FC488AE7B}"/>
              </a:ext>
            </a:extLst>
          </p:cNvPr>
          <p:cNvSpPr/>
          <p:nvPr/>
        </p:nvSpPr>
        <p:spPr>
          <a:xfrm>
            <a:off x="9203450" y="3548021"/>
            <a:ext cx="2844800" cy="1857098"/>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2"/>
                </a:solidFill>
              </a:rPr>
              <a:t>Need more rurality and specialty care options </a:t>
            </a:r>
          </a:p>
        </p:txBody>
      </p:sp>
      <p:sp>
        <p:nvSpPr>
          <p:cNvPr id="30" name="Oval 29">
            <a:extLst>
              <a:ext uri="{FF2B5EF4-FFF2-40B4-BE49-F238E27FC236}">
                <a16:creationId xmlns:a16="http://schemas.microsoft.com/office/drawing/2014/main" id="{6E0B304B-E192-43FE-91EF-A0CA62E708CC}"/>
              </a:ext>
            </a:extLst>
          </p:cNvPr>
          <p:cNvSpPr/>
          <p:nvPr/>
        </p:nvSpPr>
        <p:spPr>
          <a:xfrm>
            <a:off x="6756400" y="4443920"/>
            <a:ext cx="2702560" cy="1009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2"/>
                </a:solidFill>
              </a:rPr>
              <a:t>Lack of structure/ outcomes</a:t>
            </a:r>
          </a:p>
          <a:p>
            <a:pPr algn="ctr"/>
            <a:r>
              <a:rPr lang="en-US" sz="1600" b="1" dirty="0">
                <a:solidFill>
                  <a:schemeClr val="tx2"/>
                </a:solidFill>
              </a:rPr>
              <a:t>*COVID barriers</a:t>
            </a:r>
          </a:p>
        </p:txBody>
      </p:sp>
      <p:sp>
        <p:nvSpPr>
          <p:cNvPr id="31" name="TextBox 30">
            <a:extLst>
              <a:ext uri="{FF2B5EF4-FFF2-40B4-BE49-F238E27FC236}">
                <a16:creationId xmlns:a16="http://schemas.microsoft.com/office/drawing/2014/main" id="{53E469C1-0924-4395-8549-C13411B744DD}"/>
              </a:ext>
            </a:extLst>
          </p:cNvPr>
          <p:cNvSpPr txBox="1"/>
          <p:nvPr/>
        </p:nvSpPr>
        <p:spPr>
          <a:xfrm>
            <a:off x="0" y="5548378"/>
            <a:ext cx="12192000" cy="646331"/>
          </a:xfrm>
          <a:prstGeom prst="rect">
            <a:avLst/>
          </a:prstGeom>
          <a:noFill/>
        </p:spPr>
        <p:txBody>
          <a:bodyPr wrap="square" rtlCol="0">
            <a:spAutoFit/>
          </a:bodyPr>
          <a:lstStyle/>
          <a:p>
            <a:r>
              <a:rPr lang="en-US" dirty="0"/>
              <a:t>Method: Interactive meeting with VISNs, taking notes to understand current processes and develop key themes for successes and improvements for RCI implementation.</a:t>
            </a:r>
          </a:p>
        </p:txBody>
      </p:sp>
      <p:cxnSp>
        <p:nvCxnSpPr>
          <p:cNvPr id="33" name="Straight Connector 32">
            <a:extLst>
              <a:ext uri="{FF2B5EF4-FFF2-40B4-BE49-F238E27FC236}">
                <a16:creationId xmlns:a16="http://schemas.microsoft.com/office/drawing/2014/main" id="{BCBB8408-5308-4064-B695-D886F537A816}"/>
              </a:ext>
            </a:extLst>
          </p:cNvPr>
          <p:cNvCxnSpPr>
            <a:cxnSpLocks/>
          </p:cNvCxnSpPr>
          <p:nvPr/>
        </p:nvCxnSpPr>
        <p:spPr>
          <a:xfrm>
            <a:off x="5963920" y="2008206"/>
            <a:ext cx="0" cy="35401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Audio 3">
            <a:hlinkClick r:id="" action="ppaction://media"/>
            <a:extLst>
              <a:ext uri="{FF2B5EF4-FFF2-40B4-BE49-F238E27FC236}">
                <a16:creationId xmlns:a16="http://schemas.microsoft.com/office/drawing/2014/main" id="{B2546B2E-983E-469E-877D-613CF6E7935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432758011"/>
      </p:ext>
    </p:extLst>
  </p:cSld>
  <p:clrMapOvr>
    <a:masterClrMapping/>
  </p:clrMapOvr>
  <mc:AlternateContent xmlns:mc="http://schemas.openxmlformats.org/markup-compatibility/2006" xmlns:p14="http://schemas.microsoft.com/office/powerpoint/2010/main">
    <mc:Choice Requires="p14">
      <p:transition spd="slow" p14:dur="2000" advTm="15782"/>
    </mc:Choice>
    <mc:Fallback xmlns="">
      <p:transition spd="slow" advTm="157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927"/>
            <a:ext cx="12192000" cy="690880"/>
          </a:xfrm>
          <a:custGeom>
            <a:avLst/>
            <a:gdLst/>
            <a:ahLst/>
            <a:cxnLst/>
            <a:rect l="l" t="t" r="r" b="b"/>
            <a:pathLst>
              <a:path w="12192000" h="690880">
                <a:moveTo>
                  <a:pt x="12192000" y="0"/>
                </a:moveTo>
                <a:lnTo>
                  <a:pt x="0" y="0"/>
                </a:lnTo>
                <a:lnTo>
                  <a:pt x="0" y="690879"/>
                </a:lnTo>
                <a:lnTo>
                  <a:pt x="12192000" y="690879"/>
                </a:lnTo>
                <a:lnTo>
                  <a:pt x="12192000" y="0"/>
                </a:lnTo>
                <a:close/>
              </a:path>
            </a:pathLst>
          </a:custGeom>
          <a:solidFill>
            <a:srgbClr val="003E7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txBox="1">
            <a:spLocks noGrp="1"/>
          </p:cNvSpPr>
          <p:nvPr>
            <p:ph type="title"/>
          </p:nvPr>
        </p:nvSpPr>
        <p:spPr>
          <a:xfrm>
            <a:off x="838200" y="99059"/>
            <a:ext cx="10591800" cy="505267"/>
          </a:xfrm>
          <a:prstGeom prst="rect">
            <a:avLst/>
          </a:prstGeom>
        </p:spPr>
        <p:txBody>
          <a:bodyPr vert="horz" wrap="square" lIns="0" tIns="12700" rIns="0" bIns="0" rtlCol="0">
            <a:spAutoFit/>
          </a:bodyPr>
          <a:lstStyle/>
          <a:p>
            <a:pPr marL="12700" algn="ctr">
              <a:lnSpc>
                <a:spcPct val="100000"/>
              </a:lnSpc>
              <a:spcBef>
                <a:spcPts val="100"/>
              </a:spcBef>
            </a:pPr>
            <a:r>
              <a:rPr lang="en-US" dirty="0">
                <a:solidFill>
                  <a:schemeClr val="bg1"/>
                </a:solidFill>
                <a:latin typeface="Arial"/>
                <a:cs typeface="Arial"/>
              </a:rPr>
              <a:t>RCI- Benefits to Adapt/Risk to Not-Adapt</a:t>
            </a:r>
            <a:endParaRPr dirty="0">
              <a:solidFill>
                <a:schemeClr val="bg1"/>
              </a:solidFill>
              <a:latin typeface="Arial"/>
              <a:cs typeface="Arial"/>
            </a:endParaRPr>
          </a:p>
        </p:txBody>
      </p:sp>
      <p:sp>
        <p:nvSpPr>
          <p:cNvPr id="6" name="object 6"/>
          <p:cNvSpPr txBox="1"/>
          <p:nvPr/>
        </p:nvSpPr>
        <p:spPr>
          <a:xfrm>
            <a:off x="11894580" y="6506591"/>
            <a:ext cx="153670" cy="177800"/>
          </a:xfrm>
          <a:prstGeom prst="rect">
            <a:avLst/>
          </a:prstGeom>
        </p:spPr>
        <p:txBody>
          <a:bodyPr vert="horz" wrap="square" lIns="0" tIns="0" rIns="0" bIns="0" rtlCol="0">
            <a:spAutoFit/>
          </a:bodyPr>
          <a:lstStyle/>
          <a:p>
            <a:pPr marL="38100" marR="0" lvl="0" indent="0" algn="l" defTabSz="914400" rtl="0" eaLnBrk="1" fontAlgn="auto" latinLnBrk="0" hangingPunct="1">
              <a:lnSpc>
                <a:spcPts val="1240"/>
              </a:lnSpc>
              <a:spcBef>
                <a:spcPts val="0"/>
              </a:spcBef>
              <a:spcAft>
                <a:spcPts val="0"/>
              </a:spcAft>
              <a:buClrTx/>
              <a:buSzTx/>
              <a:buFontTx/>
              <a:buNone/>
              <a:tabLst/>
              <a:defRPr/>
            </a:pPr>
            <a:fld id="{81D60167-4931-47E6-BA6A-407CBD079E47}" type="slidenum">
              <a:rPr kumimoji="0" sz="1200" b="0" i="0" u="none" strike="noStrike" kern="1200" cap="none" spc="0" normalizeH="0" baseline="0" noProof="0" dirty="0">
                <a:ln>
                  <a:noFill/>
                </a:ln>
                <a:solidFill>
                  <a:srgbClr val="FFFFFF"/>
                </a:solidFill>
                <a:effectLst/>
                <a:uLnTx/>
                <a:uFillTx/>
                <a:latin typeface="Calibri"/>
                <a:ea typeface="+mn-ea"/>
                <a:cs typeface="Calibri"/>
              </a:rPr>
              <a:pPr marL="38100" marR="0" lvl="0" indent="0" algn="l" defTabSz="914400" rtl="0" eaLnBrk="1" fontAlgn="auto" latinLnBrk="0" hangingPunct="1">
                <a:lnSpc>
                  <a:spcPts val="1240"/>
                </a:lnSpc>
                <a:spcBef>
                  <a:spcPts val="0"/>
                </a:spcBef>
                <a:spcAft>
                  <a:spcPts val="0"/>
                </a:spcAft>
                <a:buClrTx/>
                <a:buSzTx/>
                <a:buFontTx/>
                <a:buNone/>
                <a:tabLst/>
                <a:defRPr/>
              </a:pPr>
              <a:t>5</a:t>
            </a:fld>
            <a:endParaRPr kumimoji="0" sz="12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7" name="Rectangle 6">
            <a:extLst>
              <a:ext uri="{FF2B5EF4-FFF2-40B4-BE49-F238E27FC236}">
                <a16:creationId xmlns:a16="http://schemas.microsoft.com/office/drawing/2014/main" id="{82A43567-CF1A-4466-B78C-3E2D6E0B135E}"/>
              </a:ext>
            </a:extLst>
          </p:cNvPr>
          <p:cNvSpPr/>
          <p:nvPr/>
        </p:nvSpPr>
        <p:spPr>
          <a:xfrm>
            <a:off x="838200" y="923108"/>
            <a:ext cx="10681064" cy="5185322"/>
          </a:xfrm>
          <a:prstGeom prst="rect">
            <a:avLst/>
          </a:prstGeom>
        </p:spPr>
        <p:txBody>
          <a:bodyPr wrap="square">
            <a:spAutoFit/>
          </a:bodyPr>
          <a:lstStyle/>
          <a:p>
            <a:pPr marL="12065" marR="422275" lvl="0" algn="l" defTabSz="914400" rtl="0" eaLnBrk="1" fontAlgn="auto" latinLnBrk="0" hangingPunct="1">
              <a:lnSpc>
                <a:spcPct val="100000"/>
              </a:lnSpc>
              <a:spcBef>
                <a:spcPts val="100"/>
              </a:spcBef>
              <a:spcAft>
                <a:spcPts val="0"/>
              </a:spcAft>
              <a:buClrTx/>
              <a:buSzTx/>
              <a:tabLst>
                <a:tab pos="357505" algn="l"/>
                <a:tab pos="358140" algn="l"/>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12065" marR="422275" lvl="0" indent="0" algn="l" defTabSz="914400" rtl="0" eaLnBrk="1" fontAlgn="auto" latinLnBrk="0" hangingPunct="1">
              <a:lnSpc>
                <a:spcPct val="100000"/>
              </a:lnSpc>
              <a:spcBef>
                <a:spcPts val="100"/>
              </a:spcBef>
              <a:spcAft>
                <a:spcPts val="0"/>
              </a:spcAft>
              <a:buClrTx/>
              <a:buSzTx/>
              <a:buFontTx/>
              <a:buNone/>
              <a:tabLst>
                <a:tab pos="357505" algn="l"/>
                <a:tab pos="358140" algn="l"/>
              </a:tabLst>
              <a:defRPr/>
            </a:pPr>
            <a:r>
              <a:rPr kumimoji="0" lang="en-US" sz="2400" b="1" i="0" u="none" strike="noStrike" kern="120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Benefits </a:t>
            </a:r>
            <a:r>
              <a:rPr lang="en-US" sz="2400" b="1" dirty="0">
                <a:solidFill>
                  <a:prstClr val="black"/>
                </a:solidFill>
                <a:ea typeface="Times New Roman" panose="02020603050405020304" pitchFamily="18" charset="0"/>
                <a:cs typeface="Times New Roman" panose="02020603050405020304" pitchFamily="18" charset="0"/>
              </a:rPr>
              <a:t>of</a:t>
            </a:r>
            <a:r>
              <a:rPr kumimoji="0" lang="en-US" sz="2400" b="1" i="0" u="none" strike="noStrike" kern="120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rPr>
              <a:t> Referral Coordination Teams</a:t>
            </a:r>
          </a:p>
          <a:p>
            <a:pPr marL="183515" marR="422275" indent="-171450">
              <a:spcBef>
                <a:spcPts val="100"/>
              </a:spcBef>
              <a:buFont typeface="Arial" panose="020B0604020202020204" pitchFamily="34" charset="0"/>
              <a:buChar char="•"/>
              <a:tabLst>
                <a:tab pos="357505" algn="l"/>
                <a:tab pos="358140" algn="l"/>
              </a:tabLst>
              <a:defRPr/>
            </a:pPr>
            <a:r>
              <a:rPr lang="en-US" sz="2400" dirty="0">
                <a:solidFill>
                  <a:prstClr val="black"/>
                </a:solidFill>
              </a:rPr>
              <a:t>  </a:t>
            </a:r>
            <a:r>
              <a:rPr lang="en-US" sz="2400" dirty="0"/>
              <a:t>Empower</a:t>
            </a:r>
            <a:r>
              <a:rPr lang="en-US" sz="2400" dirty="0">
                <a:solidFill>
                  <a:prstClr val="black"/>
                </a:solidFill>
              </a:rPr>
              <a:t> Veterans to make more </a:t>
            </a:r>
            <a:r>
              <a:rPr lang="en-US" sz="2400" b="1" u="sng" dirty="0">
                <a:solidFill>
                  <a:schemeClr val="tx2"/>
                </a:solidFill>
              </a:rPr>
              <a:t>informed choices </a:t>
            </a:r>
            <a:r>
              <a:rPr lang="en-US" sz="2400" dirty="0">
                <a:solidFill>
                  <a:prstClr val="black"/>
                </a:solidFill>
              </a:rPr>
              <a:t>about their health care</a:t>
            </a:r>
            <a:endParaRPr kumimoji="0" lang="en-US" sz="2400" b="1" i="0" u="none" strike="noStrike" kern="1200" cap="none" spc="0" normalizeH="0" baseline="0" noProof="0" dirty="0">
              <a:ln>
                <a:noFill/>
              </a:ln>
              <a:solidFill>
                <a:prstClr val="black"/>
              </a:solidFill>
              <a:effectLst/>
              <a:uLnTx/>
              <a:uFillTx/>
              <a:ea typeface="Times New Roman" panose="02020603050405020304" pitchFamily="18" charset="0"/>
              <a:cs typeface="Times New Roman" panose="02020603050405020304" pitchFamily="18" charset="0"/>
            </a:endParaRPr>
          </a:p>
          <a:p>
            <a:pPr marL="183515" marR="422275" lvl="0" indent="-1714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tab pos="357505" algn="l"/>
                <a:tab pos="358140" algn="l"/>
              </a:tabLst>
              <a:defRPr/>
            </a:pPr>
            <a:r>
              <a:rPr lang="en-US" sz="2400" b="1" dirty="0">
                <a:solidFill>
                  <a:prstClr val="black"/>
                </a:solidFill>
                <a:cs typeface="Times New Roman" panose="02020603050405020304" pitchFamily="18" charset="0"/>
              </a:rPr>
              <a:t>  </a:t>
            </a:r>
            <a:r>
              <a:rPr kumimoji="0" lang="en-US" sz="2400" b="0" i="0" u="none" kern="1200" cap="none" spc="0" normalizeH="0" baseline="0" noProof="0" dirty="0">
                <a:ln>
                  <a:noFill/>
                </a:ln>
                <a:solidFill>
                  <a:prstClr val="black"/>
                </a:solidFill>
                <a:effectLst/>
                <a:uLnTx/>
                <a:uFillTx/>
                <a:ea typeface="+mn-ea"/>
                <a:cs typeface="+mn-cs"/>
              </a:rPr>
              <a:t>A</a:t>
            </a:r>
            <a:r>
              <a:rPr kumimoji="0" lang="en-US" sz="2400" b="0" i="0" u="none" strike="noStrike" kern="1200" cap="none" spc="0" normalizeH="0" baseline="0" noProof="0" dirty="0">
                <a:ln>
                  <a:noFill/>
                </a:ln>
                <a:solidFill>
                  <a:prstClr val="black"/>
                </a:solidFill>
                <a:effectLst/>
                <a:uLnTx/>
                <a:uFillTx/>
                <a:ea typeface="+mn-ea"/>
                <a:cs typeface="+mn-cs"/>
              </a:rPr>
              <a:t>lign with VHA’s modernization efforts to </a:t>
            </a:r>
            <a:r>
              <a:rPr lang="en-US" sz="2400" b="1" u="sng" dirty="0">
                <a:solidFill>
                  <a:schemeClr val="tx2"/>
                </a:solidFill>
              </a:rPr>
              <a:t>improve</a:t>
            </a:r>
            <a:r>
              <a:rPr kumimoji="0" lang="en-US" sz="2400" b="1" i="0" u="sng" strike="noStrike" kern="1200" cap="none" spc="0" normalizeH="0" baseline="0" noProof="0" dirty="0">
                <a:ln>
                  <a:noFill/>
                </a:ln>
                <a:solidFill>
                  <a:schemeClr val="tx2"/>
                </a:solidFill>
                <a:effectLst/>
                <a:uLnTx/>
                <a:uFillTx/>
                <a:ea typeface="+mn-ea"/>
                <a:cs typeface="+mn-cs"/>
              </a:rPr>
              <a:t> referral timeliness </a:t>
            </a:r>
            <a:r>
              <a:rPr kumimoji="0" lang="en-US" sz="2400" b="0" i="0" u="none" strike="noStrike" kern="1200" cap="none" spc="0" normalizeH="0" baseline="0" noProof="0" dirty="0">
                <a:ln>
                  <a:noFill/>
                </a:ln>
                <a:solidFill>
                  <a:prstClr val="black"/>
                </a:solidFill>
                <a:effectLst/>
                <a:uLnTx/>
                <a:uFillTx/>
                <a:ea typeface="+mn-ea"/>
                <a:cs typeface="+mn-cs"/>
              </a:rPr>
              <a:t>and </a:t>
            </a:r>
          </a:p>
          <a:p>
            <a:pPr marL="12065" marR="422275" lvl="0" algn="l" defTabSz="914400" rtl="0" eaLnBrk="1" fontAlgn="auto" latinLnBrk="0" hangingPunct="1">
              <a:lnSpc>
                <a:spcPct val="100000"/>
              </a:lnSpc>
              <a:spcBef>
                <a:spcPts val="100"/>
              </a:spcBef>
              <a:spcAft>
                <a:spcPts val="0"/>
              </a:spcAft>
              <a:buClrTx/>
              <a:buSzTx/>
              <a:tabLst>
                <a:tab pos="357505" algn="l"/>
                <a:tab pos="358140" algn="l"/>
              </a:tabLst>
              <a:defRPr/>
            </a:pPr>
            <a:r>
              <a:rPr lang="en-US" sz="2400" dirty="0">
                <a:solidFill>
                  <a:prstClr val="black"/>
                </a:solidFill>
              </a:rPr>
              <a:t>    </a:t>
            </a:r>
            <a:r>
              <a:rPr kumimoji="0" lang="en-US" sz="2400" b="0" i="0" u="none" strike="noStrike" kern="1200" cap="none" spc="0" normalizeH="0" baseline="0" noProof="0" dirty="0">
                <a:ln>
                  <a:noFill/>
                </a:ln>
                <a:solidFill>
                  <a:prstClr val="black"/>
                </a:solidFill>
                <a:effectLst/>
                <a:uLnTx/>
                <a:uFillTx/>
                <a:ea typeface="+mn-ea"/>
                <a:cs typeface="+mn-cs"/>
              </a:rPr>
              <a:t>consistency</a:t>
            </a:r>
          </a:p>
          <a:p>
            <a:pPr marL="297815" marR="422275"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tab pos="357505" algn="l"/>
                <a:tab pos="358140" algn="l"/>
              </a:tabLst>
              <a:defRPr/>
            </a:pPr>
            <a:r>
              <a:rPr lang="en-US" sz="2400" dirty="0">
                <a:solidFill>
                  <a:prstClr val="black"/>
                </a:solidFill>
              </a:rPr>
              <a:t>Increased</a:t>
            </a:r>
            <a:r>
              <a:rPr kumimoji="0" lang="en-US" sz="2400" b="0" i="0" u="none" strike="noStrike" kern="1200" cap="none" spc="0" normalizeH="0" baseline="0" noProof="0" dirty="0">
                <a:ln>
                  <a:noFill/>
                </a:ln>
                <a:solidFill>
                  <a:prstClr val="black"/>
                </a:solidFill>
                <a:effectLst/>
                <a:uLnTx/>
                <a:uFillTx/>
                <a:ea typeface="+mn-ea"/>
                <a:cs typeface="+mn-cs"/>
              </a:rPr>
              <a:t> Veteran satisfaction through </a:t>
            </a:r>
            <a:r>
              <a:rPr kumimoji="0" lang="en-US" sz="2400" b="1" i="0" u="sng" strike="noStrike" kern="1200" cap="none" spc="0" normalizeH="0" baseline="0" noProof="0" dirty="0">
                <a:ln>
                  <a:noFill/>
                </a:ln>
                <a:solidFill>
                  <a:schemeClr val="tx2"/>
                </a:solidFill>
                <a:effectLst/>
                <a:uLnTx/>
                <a:uFillTx/>
                <a:ea typeface="+mn-ea"/>
                <a:cs typeface="+mn-cs"/>
              </a:rPr>
              <a:t>effective communication</a:t>
            </a:r>
            <a:r>
              <a:rPr kumimoji="0" lang="en-US" sz="2400" b="0" i="0" u="sng" strike="noStrike" kern="1200" cap="none" spc="0" normalizeH="0" baseline="0" noProof="0" dirty="0">
                <a:ln>
                  <a:noFill/>
                </a:ln>
                <a:solidFill>
                  <a:prstClr val="black"/>
                </a:solidFill>
                <a:effectLst/>
                <a:uLnTx/>
                <a:uFillTx/>
                <a:ea typeface="+mn-ea"/>
                <a:cs typeface="+mn-cs"/>
              </a:rPr>
              <a:t> </a:t>
            </a:r>
            <a:r>
              <a:rPr kumimoji="0" lang="en-US" sz="2400" b="0" i="0" u="none" strike="noStrike" kern="1200" cap="none" spc="0" normalizeH="0" baseline="0" noProof="0" dirty="0">
                <a:ln>
                  <a:noFill/>
                </a:ln>
                <a:solidFill>
                  <a:prstClr val="black"/>
                </a:solidFill>
                <a:effectLst/>
                <a:uLnTx/>
                <a:uFillTx/>
                <a:ea typeface="+mn-ea"/>
                <a:cs typeface="+mn-cs"/>
              </a:rPr>
              <a:t>between staff and Veterans</a:t>
            </a:r>
          </a:p>
          <a:p>
            <a:pPr marL="12065" marR="422275" lvl="0" algn="l" defTabSz="914400" rtl="0" eaLnBrk="1" fontAlgn="auto" latinLnBrk="0" hangingPunct="1">
              <a:lnSpc>
                <a:spcPct val="100000"/>
              </a:lnSpc>
              <a:spcBef>
                <a:spcPts val="100"/>
              </a:spcBef>
              <a:spcAft>
                <a:spcPts val="0"/>
              </a:spcAft>
              <a:buClrTx/>
              <a:buSzTx/>
              <a:tabLst>
                <a:tab pos="357505" algn="l"/>
                <a:tab pos="358140" algn="l"/>
              </a:tabLst>
              <a:defRPr/>
            </a:pPr>
            <a:endParaRPr kumimoji="0" lang="en-US" sz="24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marL="12065" marR="422275" lvl="0" indent="0" algn="l" defTabSz="914400" rtl="0" eaLnBrk="1" fontAlgn="auto" latinLnBrk="0" hangingPunct="1">
              <a:lnSpc>
                <a:spcPct val="100000"/>
              </a:lnSpc>
              <a:spcBef>
                <a:spcPts val="100"/>
              </a:spcBef>
              <a:spcAft>
                <a:spcPts val="0"/>
              </a:spcAft>
              <a:buClrTx/>
              <a:buSzTx/>
              <a:buFontTx/>
              <a:buNone/>
              <a:tabLst>
                <a:tab pos="357505" algn="l"/>
                <a:tab pos="358140" algn="l"/>
              </a:tabLst>
              <a:defRPr/>
            </a:pPr>
            <a:r>
              <a:rPr kumimoji="0" lang="en-US" sz="2400" b="1"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Risks </a:t>
            </a:r>
            <a:r>
              <a:rPr lang="en-US" sz="2400" b="1" dirty="0">
                <a:solidFill>
                  <a:prstClr val="black"/>
                </a:solidFill>
                <a:ea typeface="Calibri" panose="020F0502020204030204" pitchFamily="34" charset="0"/>
                <a:cs typeface="Times New Roman" panose="02020603050405020304" pitchFamily="18" charset="0"/>
              </a:rPr>
              <a:t>of not adapting to the Referral Coordination Initiative</a:t>
            </a:r>
            <a:endParaRPr kumimoji="0" lang="en-US" sz="2400" b="1"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marL="297815" marR="422275"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tab pos="357505" algn="l"/>
                <a:tab pos="358140" algn="l"/>
              </a:tabLst>
              <a:defRPr/>
            </a:pPr>
            <a:r>
              <a:rPr kumimoji="0" lang="en-US" sz="2400" b="1" i="0" u="sng" kern="1200" cap="none" spc="0" normalizeH="0" baseline="0" noProof="0" dirty="0">
                <a:ln>
                  <a:noFill/>
                </a:ln>
                <a:solidFill>
                  <a:schemeClr val="tx2"/>
                </a:solidFill>
                <a:effectLst/>
                <a:uLnTx/>
                <a:uFillTx/>
                <a:ea typeface="+mn-ea"/>
                <a:cs typeface="+mn-cs"/>
              </a:rPr>
              <a:t>Referral wait times </a:t>
            </a:r>
            <a:r>
              <a:rPr kumimoji="0" lang="en-US" sz="2400" b="0" i="0" u="none" kern="1200" cap="none" spc="0" normalizeH="0" baseline="0" noProof="0" dirty="0">
                <a:ln>
                  <a:noFill/>
                </a:ln>
                <a:solidFill>
                  <a:prstClr val="black"/>
                </a:solidFill>
                <a:effectLst/>
                <a:uLnTx/>
                <a:uFillTx/>
                <a:ea typeface="+mn-ea"/>
                <a:cs typeface="+mn-cs"/>
              </a:rPr>
              <a:t>are less than optimal</a:t>
            </a:r>
          </a:p>
          <a:p>
            <a:pPr marL="297815" marR="422275"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tab pos="357505" algn="l"/>
                <a:tab pos="358140" algn="l"/>
              </a:tabLst>
              <a:defRPr/>
            </a:pPr>
            <a:r>
              <a:rPr kumimoji="0" lang="en-US" sz="2400" b="1" i="0" u="sng" strike="noStrike" kern="1200" cap="none" spc="0" normalizeH="0" baseline="0" noProof="0" dirty="0">
                <a:ln>
                  <a:noFill/>
                </a:ln>
                <a:solidFill>
                  <a:schemeClr val="tx2"/>
                </a:solidFill>
                <a:effectLst/>
                <a:uLnTx/>
                <a:uFillTx/>
                <a:ea typeface="+mn-ea"/>
                <a:cs typeface="+mn-cs"/>
              </a:rPr>
              <a:t>Veteran’s satisfaction </a:t>
            </a:r>
            <a:r>
              <a:rPr kumimoji="0" lang="en-US" sz="2400" b="0" i="0" u="none" strike="noStrike" kern="1200" cap="none" spc="0" normalizeH="0" baseline="0" noProof="0" dirty="0">
                <a:ln>
                  <a:noFill/>
                </a:ln>
                <a:solidFill>
                  <a:prstClr val="black"/>
                </a:solidFill>
                <a:effectLst/>
                <a:uLnTx/>
                <a:uFillTx/>
                <a:ea typeface="+mn-ea"/>
                <a:cs typeface="+mn-cs"/>
              </a:rPr>
              <a:t>could decline</a:t>
            </a:r>
          </a:p>
          <a:p>
            <a:pPr marL="297815" marR="422275"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tab pos="357505" algn="l"/>
                <a:tab pos="358140" algn="l"/>
              </a:tabLst>
              <a:defRPr/>
            </a:pPr>
            <a:r>
              <a:rPr kumimoji="0" lang="en-US" sz="2400" b="0" i="0" u="none" strike="noStrike" kern="1200" cap="none" spc="0" normalizeH="0" baseline="0" noProof="0" dirty="0">
                <a:ln>
                  <a:noFill/>
                </a:ln>
                <a:solidFill>
                  <a:prstClr val="black"/>
                </a:solidFill>
                <a:effectLst/>
                <a:uLnTx/>
                <a:uFillTx/>
                <a:ea typeface="+mn-ea"/>
                <a:cs typeface="+mn-cs"/>
              </a:rPr>
              <a:t>Veterans who </a:t>
            </a:r>
            <a:r>
              <a:rPr kumimoji="0" lang="en-US" sz="2400" b="1" i="0" u="sng" strike="noStrike" kern="1200" cap="none" spc="0" normalizeH="0" baseline="0" noProof="0" dirty="0">
                <a:ln>
                  <a:noFill/>
                </a:ln>
                <a:solidFill>
                  <a:schemeClr val="tx2"/>
                </a:solidFill>
                <a:effectLst/>
                <a:uLnTx/>
                <a:uFillTx/>
                <a:ea typeface="+mn-ea"/>
                <a:cs typeface="+mn-cs"/>
              </a:rPr>
              <a:t>prefer to receive in-house care from VA </a:t>
            </a:r>
            <a:r>
              <a:rPr kumimoji="0" lang="en-US" sz="2400" b="0" i="0" u="none" strike="noStrike" kern="1200" cap="none" spc="0" normalizeH="0" baseline="0" noProof="0" dirty="0">
                <a:ln>
                  <a:noFill/>
                </a:ln>
                <a:solidFill>
                  <a:prstClr val="black"/>
                </a:solidFill>
                <a:effectLst/>
                <a:uLnTx/>
                <a:uFillTx/>
                <a:ea typeface="+mn-ea"/>
                <a:cs typeface="+mn-cs"/>
              </a:rPr>
              <a:t>may instead be referred to care in the community, due to not knowing opportunities within the VA</a:t>
            </a:r>
          </a:p>
          <a:p>
            <a:pPr marL="12065" marR="422275" lvl="0" algn="l" defTabSz="914400" rtl="0" eaLnBrk="1" fontAlgn="auto" latinLnBrk="0" hangingPunct="1">
              <a:lnSpc>
                <a:spcPct val="100000"/>
              </a:lnSpc>
              <a:spcBef>
                <a:spcPts val="100"/>
              </a:spcBef>
              <a:spcAft>
                <a:spcPts val="0"/>
              </a:spcAft>
              <a:buClrTx/>
              <a:buSzTx/>
              <a:tabLst>
                <a:tab pos="357505" algn="l"/>
                <a:tab pos="358140" algn="l"/>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4" name="Audio 3">
            <a:hlinkClick r:id="" action="ppaction://media"/>
            <a:extLst>
              <a:ext uri="{FF2B5EF4-FFF2-40B4-BE49-F238E27FC236}">
                <a16:creationId xmlns:a16="http://schemas.microsoft.com/office/drawing/2014/main" id="{AE89B1FF-6ADD-4A79-8476-7EDE8088664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795536799"/>
      </p:ext>
    </p:extLst>
  </p:cSld>
  <p:clrMapOvr>
    <a:masterClrMapping/>
  </p:clrMapOvr>
  <mc:AlternateContent xmlns:mc="http://schemas.openxmlformats.org/markup-compatibility/2006" xmlns:p14="http://schemas.microsoft.com/office/powerpoint/2010/main">
    <mc:Choice Requires="p14">
      <p:transition spd="slow" p14:dur="2000" advTm="8838"/>
    </mc:Choice>
    <mc:Fallback xmlns="">
      <p:transition spd="slow" advTm="88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FDBA2CDA-2D05-4ED4-B1F1-098CB6792B88}"/>
              </a:ext>
            </a:extLst>
          </p:cNvPr>
          <p:cNvGraphicFramePr/>
          <p:nvPr>
            <p:extLst>
              <p:ext uri="{D42A27DB-BD31-4B8C-83A1-F6EECF244321}">
                <p14:modId xmlns:p14="http://schemas.microsoft.com/office/powerpoint/2010/main" val="936053774"/>
              </p:ext>
            </p:extLst>
          </p:nvPr>
        </p:nvGraphicFramePr>
        <p:xfrm>
          <a:off x="2463468" y="168850"/>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object 2"/>
          <p:cNvSpPr/>
          <p:nvPr/>
        </p:nvSpPr>
        <p:spPr>
          <a:xfrm>
            <a:off x="0" y="0"/>
            <a:ext cx="12192000" cy="690880"/>
          </a:xfrm>
          <a:custGeom>
            <a:avLst/>
            <a:gdLst/>
            <a:ahLst/>
            <a:cxnLst/>
            <a:rect l="l" t="t" r="r" b="b"/>
            <a:pathLst>
              <a:path w="12192000" h="690880">
                <a:moveTo>
                  <a:pt x="12192000" y="0"/>
                </a:moveTo>
                <a:lnTo>
                  <a:pt x="0" y="0"/>
                </a:lnTo>
                <a:lnTo>
                  <a:pt x="0" y="690879"/>
                </a:lnTo>
                <a:lnTo>
                  <a:pt x="12192000" y="690879"/>
                </a:lnTo>
                <a:lnTo>
                  <a:pt x="12192000" y="0"/>
                </a:lnTo>
                <a:close/>
              </a:path>
            </a:pathLst>
          </a:custGeom>
          <a:solidFill>
            <a:srgbClr val="003E7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txBox="1">
            <a:spLocks noGrp="1"/>
          </p:cNvSpPr>
          <p:nvPr>
            <p:ph type="title"/>
          </p:nvPr>
        </p:nvSpPr>
        <p:spPr>
          <a:xfrm>
            <a:off x="1600200" y="99059"/>
            <a:ext cx="8915400" cy="505267"/>
          </a:xfrm>
          <a:prstGeom prst="rect">
            <a:avLst/>
          </a:prstGeom>
        </p:spPr>
        <p:txBody>
          <a:bodyPr vert="horz" wrap="square" lIns="0" tIns="12700" rIns="0" bIns="0" rtlCol="0">
            <a:spAutoFit/>
          </a:bodyPr>
          <a:lstStyle/>
          <a:p>
            <a:pPr marL="12700" algn="ctr">
              <a:lnSpc>
                <a:spcPct val="100000"/>
              </a:lnSpc>
              <a:spcBef>
                <a:spcPts val="100"/>
              </a:spcBef>
            </a:pPr>
            <a:r>
              <a:rPr lang="en-US" dirty="0">
                <a:solidFill>
                  <a:schemeClr val="bg1"/>
                </a:solidFill>
              </a:rPr>
              <a:t>RCI VISN Level Comprehensive Review</a:t>
            </a:r>
            <a:endParaRPr dirty="0">
              <a:solidFill>
                <a:schemeClr val="bg1"/>
              </a:solidFill>
            </a:endParaRPr>
          </a:p>
        </p:txBody>
      </p:sp>
      <p:sp>
        <p:nvSpPr>
          <p:cNvPr id="6" name="object 6"/>
          <p:cNvSpPr txBox="1"/>
          <p:nvPr/>
        </p:nvSpPr>
        <p:spPr>
          <a:xfrm>
            <a:off x="11894580" y="6506591"/>
            <a:ext cx="153670" cy="177800"/>
          </a:xfrm>
          <a:prstGeom prst="rect">
            <a:avLst/>
          </a:prstGeom>
        </p:spPr>
        <p:txBody>
          <a:bodyPr vert="horz" wrap="square" lIns="0" tIns="0" rIns="0" bIns="0" rtlCol="0">
            <a:spAutoFit/>
          </a:bodyPr>
          <a:lstStyle/>
          <a:p>
            <a:pPr marL="38100" marR="0" lvl="0" indent="0" algn="l" defTabSz="914400" rtl="0" eaLnBrk="1" fontAlgn="auto" latinLnBrk="0" hangingPunct="1">
              <a:lnSpc>
                <a:spcPts val="1240"/>
              </a:lnSpc>
              <a:spcBef>
                <a:spcPts val="0"/>
              </a:spcBef>
              <a:spcAft>
                <a:spcPts val="0"/>
              </a:spcAft>
              <a:buClrTx/>
              <a:buSzTx/>
              <a:buFontTx/>
              <a:buNone/>
              <a:tabLst/>
              <a:defRPr/>
            </a:pPr>
            <a:fld id="{81D60167-4931-47E6-BA6A-407CBD079E47}" type="slidenum">
              <a:rPr kumimoji="0" sz="1200" b="0" i="0" u="none" strike="noStrike" kern="1200" cap="none" spc="0" normalizeH="0" baseline="0" noProof="0" dirty="0">
                <a:ln>
                  <a:noFill/>
                </a:ln>
                <a:solidFill>
                  <a:srgbClr val="FFFFFF"/>
                </a:solidFill>
                <a:effectLst/>
                <a:uLnTx/>
                <a:uFillTx/>
                <a:latin typeface="Calibri"/>
                <a:ea typeface="+mn-ea"/>
                <a:cs typeface="Calibri"/>
              </a:rPr>
              <a:pPr marL="38100" marR="0" lvl="0" indent="0" algn="l" defTabSz="914400" rtl="0" eaLnBrk="1" fontAlgn="auto" latinLnBrk="0" hangingPunct="1">
                <a:lnSpc>
                  <a:spcPts val="1240"/>
                </a:lnSpc>
                <a:spcBef>
                  <a:spcPts val="0"/>
                </a:spcBef>
                <a:spcAft>
                  <a:spcPts val="0"/>
                </a:spcAft>
                <a:buClrTx/>
                <a:buSzTx/>
                <a:buFontTx/>
                <a:buNone/>
                <a:tabLst/>
                <a:defRPr/>
              </a:pPr>
              <a:t>6</a:t>
            </a:fld>
            <a:endParaRPr kumimoji="0" sz="12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4" name="object 4"/>
          <p:cNvSpPr txBox="1"/>
          <p:nvPr/>
        </p:nvSpPr>
        <p:spPr>
          <a:xfrm>
            <a:off x="838200" y="1394286"/>
            <a:ext cx="10768965" cy="702756"/>
          </a:xfrm>
          <a:prstGeom prst="rect">
            <a:avLst/>
          </a:prstGeom>
        </p:spPr>
        <p:txBody>
          <a:bodyPr vert="horz" wrap="square" lIns="0" tIns="12700" rIns="0" bIns="0" rtlCol="0">
            <a:spAutoFit/>
          </a:bodyPr>
          <a:lstStyle/>
          <a:p>
            <a:pPr marL="12065" marR="422275" lvl="0" indent="0" algn="l" defTabSz="914400" rtl="0" eaLnBrk="1" fontAlgn="auto" latinLnBrk="0" hangingPunct="1">
              <a:lnSpc>
                <a:spcPct val="100000"/>
              </a:lnSpc>
              <a:spcBef>
                <a:spcPts val="100"/>
              </a:spcBef>
              <a:spcAft>
                <a:spcPts val="0"/>
              </a:spcAft>
              <a:buClrTx/>
              <a:buSzTx/>
              <a:buFontTx/>
              <a:buNone/>
              <a:tabLst>
                <a:tab pos="357505" algn="l"/>
                <a:tab pos="358140" algn="l"/>
              </a:tabLst>
              <a:defRPr/>
            </a:pPr>
            <a:endParaRPr kumimoji="0" lang="en-US" sz="2400" b="0" i="0" u="none" strike="noStrike" kern="1200" cap="none" spc="0" normalizeH="0" baseline="0" noProof="0" dirty="0">
              <a:ln>
                <a:noFill/>
              </a:ln>
              <a:solidFill>
                <a:prstClr val="black"/>
              </a:solidFill>
              <a:effectLst/>
              <a:uLnTx/>
              <a:uFillTx/>
              <a:latin typeface="Arial"/>
              <a:ea typeface="+mn-ea"/>
              <a:cs typeface="Arial"/>
            </a:endParaRPr>
          </a:p>
          <a:p>
            <a:pPr marL="357505" marR="422275" lvl="0" indent="-345440" algn="l" defTabSz="914400" rtl="0" eaLnBrk="1" fontAlgn="auto" latinLnBrk="0" hangingPunct="1">
              <a:lnSpc>
                <a:spcPct val="100000"/>
              </a:lnSpc>
              <a:spcBef>
                <a:spcPts val="100"/>
              </a:spcBef>
              <a:spcAft>
                <a:spcPts val="0"/>
              </a:spcAft>
              <a:buClrTx/>
              <a:buSzTx/>
              <a:buFontTx/>
              <a:buChar char="•"/>
              <a:tabLst>
                <a:tab pos="357505" algn="l"/>
                <a:tab pos="358140" algn="l"/>
              </a:tabLst>
              <a:defRPr/>
            </a:pPr>
            <a:endParaRPr kumimoji="0" sz="2000" b="0" i="0" u="none" strike="noStrike" kern="1200" cap="none" spc="0" normalizeH="0" baseline="0" noProof="0" dirty="0">
              <a:ln>
                <a:noFill/>
              </a:ln>
              <a:solidFill>
                <a:prstClr val="black"/>
              </a:solidFill>
              <a:effectLst/>
              <a:uLnTx/>
              <a:uFillTx/>
              <a:latin typeface="Arial"/>
              <a:ea typeface="+mn-ea"/>
              <a:cs typeface="Arial"/>
            </a:endParaRPr>
          </a:p>
        </p:txBody>
      </p:sp>
      <p:graphicFrame>
        <p:nvGraphicFramePr>
          <p:cNvPr id="5" name="Table 4">
            <a:extLst>
              <a:ext uri="{FF2B5EF4-FFF2-40B4-BE49-F238E27FC236}">
                <a16:creationId xmlns:a16="http://schemas.microsoft.com/office/drawing/2014/main" id="{158B8449-C54F-4DB0-BC82-3801B0644AC1}"/>
              </a:ext>
            </a:extLst>
          </p:cNvPr>
          <p:cNvGraphicFramePr>
            <a:graphicFrameLocks noGrp="1"/>
          </p:cNvGraphicFramePr>
          <p:nvPr>
            <p:extLst>
              <p:ext uri="{D42A27DB-BD31-4B8C-83A1-F6EECF244321}">
                <p14:modId xmlns:p14="http://schemas.microsoft.com/office/powerpoint/2010/main" val="3676078116"/>
              </p:ext>
            </p:extLst>
          </p:nvPr>
        </p:nvGraphicFramePr>
        <p:xfrm>
          <a:off x="365760" y="789939"/>
          <a:ext cx="11460480" cy="3420959"/>
        </p:xfrm>
        <a:graphic>
          <a:graphicData uri="http://schemas.openxmlformats.org/drawingml/2006/table">
            <a:tbl>
              <a:tblPr firstRow="1" bandRow="1">
                <a:tableStyleId>{5940675A-B579-460E-94D1-54222C63F5DA}</a:tableStyleId>
              </a:tblPr>
              <a:tblGrid>
                <a:gridCol w="964911">
                  <a:extLst>
                    <a:ext uri="{9D8B030D-6E8A-4147-A177-3AD203B41FA5}">
                      <a16:colId xmlns:a16="http://schemas.microsoft.com/office/drawing/2014/main" val="3918101976"/>
                    </a:ext>
                  </a:extLst>
                </a:gridCol>
                <a:gridCol w="1163027">
                  <a:extLst>
                    <a:ext uri="{9D8B030D-6E8A-4147-A177-3AD203B41FA5}">
                      <a16:colId xmlns:a16="http://schemas.microsoft.com/office/drawing/2014/main" val="914767612"/>
                    </a:ext>
                  </a:extLst>
                </a:gridCol>
                <a:gridCol w="1114930">
                  <a:extLst>
                    <a:ext uri="{9D8B030D-6E8A-4147-A177-3AD203B41FA5}">
                      <a16:colId xmlns:a16="http://schemas.microsoft.com/office/drawing/2014/main" val="2532204302"/>
                    </a:ext>
                  </a:extLst>
                </a:gridCol>
                <a:gridCol w="1125932">
                  <a:extLst>
                    <a:ext uri="{9D8B030D-6E8A-4147-A177-3AD203B41FA5}">
                      <a16:colId xmlns:a16="http://schemas.microsoft.com/office/drawing/2014/main" val="3103738210"/>
                    </a:ext>
                  </a:extLst>
                </a:gridCol>
                <a:gridCol w="1158240">
                  <a:extLst>
                    <a:ext uri="{9D8B030D-6E8A-4147-A177-3AD203B41FA5}">
                      <a16:colId xmlns:a16="http://schemas.microsoft.com/office/drawing/2014/main" val="966615955"/>
                    </a:ext>
                  </a:extLst>
                </a:gridCol>
                <a:gridCol w="1290320">
                  <a:extLst>
                    <a:ext uri="{9D8B030D-6E8A-4147-A177-3AD203B41FA5}">
                      <a16:colId xmlns:a16="http://schemas.microsoft.com/office/drawing/2014/main" val="1804881840"/>
                    </a:ext>
                  </a:extLst>
                </a:gridCol>
                <a:gridCol w="1178560">
                  <a:extLst>
                    <a:ext uri="{9D8B030D-6E8A-4147-A177-3AD203B41FA5}">
                      <a16:colId xmlns:a16="http://schemas.microsoft.com/office/drawing/2014/main" val="69314140"/>
                    </a:ext>
                  </a:extLst>
                </a:gridCol>
                <a:gridCol w="1320800">
                  <a:extLst>
                    <a:ext uri="{9D8B030D-6E8A-4147-A177-3AD203B41FA5}">
                      <a16:colId xmlns:a16="http://schemas.microsoft.com/office/drawing/2014/main" val="629726115"/>
                    </a:ext>
                  </a:extLst>
                </a:gridCol>
                <a:gridCol w="1073361">
                  <a:extLst>
                    <a:ext uri="{9D8B030D-6E8A-4147-A177-3AD203B41FA5}">
                      <a16:colId xmlns:a16="http://schemas.microsoft.com/office/drawing/2014/main" val="960900674"/>
                    </a:ext>
                  </a:extLst>
                </a:gridCol>
                <a:gridCol w="1070399">
                  <a:extLst>
                    <a:ext uri="{9D8B030D-6E8A-4147-A177-3AD203B41FA5}">
                      <a16:colId xmlns:a16="http://schemas.microsoft.com/office/drawing/2014/main" val="2844762983"/>
                    </a:ext>
                  </a:extLst>
                </a:gridCol>
              </a:tblGrid>
              <a:tr h="652320">
                <a:tc gridSpan="5">
                  <a:txBody>
                    <a:bodyPr/>
                    <a:lstStyle/>
                    <a:p>
                      <a:pPr algn="ctr"/>
                      <a:r>
                        <a:rPr lang="en-US" sz="2400" b="1" dirty="0">
                          <a:solidFill>
                            <a:schemeClr val="tx2"/>
                          </a:solidFill>
                        </a:rPr>
                        <a:t>High Performing Sites</a:t>
                      </a:r>
                    </a:p>
                  </a:txBody>
                  <a:tcPr>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gridSpan="5">
                  <a:txBody>
                    <a:bodyPr/>
                    <a:lstStyle/>
                    <a:p>
                      <a:pPr algn="ctr"/>
                      <a:r>
                        <a:rPr lang="en-US" sz="2400" b="1" dirty="0">
                          <a:solidFill>
                            <a:schemeClr val="tx2"/>
                          </a:solidFill>
                        </a:rPr>
                        <a:t>Opportunity for Improvement Sites</a:t>
                      </a:r>
                    </a:p>
                  </a:txBody>
                  <a:tcPr>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432014731"/>
                  </a:ext>
                </a:extLst>
              </a:tr>
              <a:tr h="1993958">
                <a:tc>
                  <a:txBody>
                    <a:bodyPr/>
                    <a:lstStyle/>
                    <a:p>
                      <a:r>
                        <a:rPr lang="en-US" sz="1400" dirty="0"/>
                        <a:t>Data from FY21Q1</a:t>
                      </a:r>
                      <a:endParaRPr lang="en-US" sz="1400" b="0" dirty="0"/>
                    </a:p>
                  </a:txBody>
                  <a:tcPr/>
                </a:tc>
                <a:tc>
                  <a:txBody>
                    <a:bodyPr/>
                    <a:lstStyle/>
                    <a:p>
                      <a:r>
                        <a:rPr lang="en-US" sz="1400" dirty="0"/>
                        <a:t>Scheduling Timeliness – VHA Internal</a:t>
                      </a:r>
                    </a:p>
                    <a:p>
                      <a:r>
                        <a:rPr lang="en-US" sz="1400" dirty="0"/>
                        <a:t>                                                                    </a:t>
                      </a:r>
                    </a:p>
                    <a:p>
                      <a:r>
                        <a:rPr lang="en-US" sz="1400" dirty="0"/>
                        <a:t>                       </a:t>
                      </a:r>
                    </a:p>
                    <a:p>
                      <a:pPr algn="ctr"/>
                      <a:r>
                        <a:rPr lang="en-US" sz="1400" dirty="0"/>
                        <a:t>                      (RCI Goal- 3 day aspirational)       </a:t>
                      </a:r>
                    </a:p>
                  </a:txBody>
                  <a:tcPr/>
                </a:tc>
                <a:tc>
                  <a:txBody>
                    <a:bodyPr/>
                    <a:lstStyle/>
                    <a:p>
                      <a:r>
                        <a:rPr lang="en-US" sz="1400" dirty="0"/>
                        <a:t>Scheduling Timeliness – Community Care</a:t>
                      </a:r>
                    </a:p>
                    <a:p>
                      <a:r>
                        <a:rPr lang="en-US" sz="1400" dirty="0"/>
                        <a:t>                       </a:t>
                      </a:r>
                    </a:p>
                    <a:p>
                      <a:pPr algn="l"/>
                      <a:r>
                        <a:rPr lang="en-US" sz="1400" dirty="0"/>
                        <a:t>                     </a:t>
                      </a:r>
                    </a:p>
                    <a:p>
                      <a:pPr algn="l"/>
                      <a:r>
                        <a:rPr lang="en-US" sz="1400" dirty="0"/>
                        <a:t> (RCI Goal-7    </a:t>
                      </a:r>
                    </a:p>
                    <a:p>
                      <a:pPr algn="l"/>
                      <a:r>
                        <a:rPr lang="en-US" sz="1400" dirty="0"/>
                        <a:t>        day aspirational)</a:t>
                      </a: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dirty="0"/>
                        <a:t>Percent of All Consults retained in VHA</a:t>
                      </a:r>
                    </a:p>
                    <a:p>
                      <a:pPr marL="0" marR="0" lvl="0" indent="0" algn="ctr" defTabSz="914400" eaLnBrk="1" fontAlgn="auto" latinLnBrk="0" hangingPunct="1">
                        <a:lnSpc>
                          <a:spcPct val="100000"/>
                        </a:lnSpc>
                        <a:spcBef>
                          <a:spcPts val="0"/>
                        </a:spcBef>
                        <a:spcAft>
                          <a:spcPts val="0"/>
                        </a:spcAft>
                        <a:buClrTx/>
                        <a:buSzTx/>
                        <a:buFontTx/>
                        <a:buNone/>
                        <a:tabLst/>
                        <a:defRPr/>
                      </a:pPr>
                      <a:r>
                        <a:rPr lang="en-US" sz="1400" dirty="0"/>
                        <a:t>                        </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1400" dirty="0"/>
                    </a:p>
                    <a:p>
                      <a:pPr marL="0" marR="0" lvl="0" indent="0" algn="ctr" defTabSz="914400" eaLnBrk="1" fontAlgn="auto" latinLnBrk="0" hangingPunct="1">
                        <a:lnSpc>
                          <a:spcPct val="100000"/>
                        </a:lnSpc>
                        <a:spcBef>
                          <a:spcPts val="0"/>
                        </a:spcBef>
                        <a:spcAft>
                          <a:spcPts val="0"/>
                        </a:spcAft>
                        <a:buClrTx/>
                        <a:buSzTx/>
                        <a:buFontTx/>
                        <a:buNone/>
                        <a:tabLst/>
                        <a:defRPr/>
                      </a:pPr>
                      <a:r>
                        <a:rPr lang="en-US" sz="1400" dirty="0"/>
                        <a:t>(RCI Goal-90%)</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1400" dirty="0"/>
                    </a:p>
                    <a:p>
                      <a:pPr marL="0" marR="0" lvl="0" indent="0" algn="ctr" defTabSz="914400" eaLnBrk="1" fontAlgn="auto" latinLnBrk="0" hangingPunct="1">
                        <a:lnSpc>
                          <a:spcPct val="100000"/>
                        </a:lnSpc>
                        <a:spcBef>
                          <a:spcPts val="0"/>
                        </a:spcBef>
                        <a:spcAft>
                          <a:spcPts val="0"/>
                        </a:spcAft>
                        <a:buClrTx/>
                        <a:buSzTx/>
                        <a:buFontTx/>
                        <a:buNone/>
                        <a:tabLst/>
                        <a:defRPr/>
                      </a:pPr>
                      <a:endParaRPr lang="en-US" sz="1400" dirty="0"/>
                    </a:p>
                  </a:txBody>
                  <a:tcPr/>
                </a:tc>
                <a:tc>
                  <a:txBody>
                    <a:bodyPr/>
                    <a:lstStyle/>
                    <a:p>
                      <a:pPr algn="ctr"/>
                      <a:r>
                        <a:rPr lang="en-US" sz="1400" dirty="0"/>
                        <a:t>Veteran </a:t>
                      </a:r>
                    </a:p>
                    <a:p>
                      <a:pPr algn="ctr"/>
                      <a:r>
                        <a:rPr lang="en-US" sz="1400" dirty="0"/>
                        <a:t>Experience for Community Care</a:t>
                      </a:r>
                    </a:p>
                    <a:p>
                      <a:pPr algn="ctr"/>
                      <a:endParaRPr lang="en-US" sz="1400" dirty="0"/>
                    </a:p>
                    <a:p>
                      <a:pPr algn="ctr"/>
                      <a:r>
                        <a:rPr lang="en-US" sz="1400" dirty="0"/>
                        <a:t>(RCI Goal-90%)</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dirty="0"/>
                        <a:t>Data from FY21Q1</a:t>
                      </a:r>
                    </a:p>
                    <a:p>
                      <a:endParaRPr lang="en-US" sz="1400" dirty="0"/>
                    </a:p>
                  </a:txBody>
                  <a:tcPr/>
                </a:tc>
                <a:tc>
                  <a:txBody>
                    <a:bodyPr/>
                    <a:lstStyle/>
                    <a:p>
                      <a:r>
                        <a:rPr lang="en-US" sz="1400" dirty="0"/>
                        <a:t>Scheduling Timeliness – VHA Internal</a:t>
                      </a:r>
                    </a:p>
                    <a:p>
                      <a:r>
                        <a:rPr lang="en-US" sz="1400" dirty="0"/>
                        <a:t>      </a:t>
                      </a:r>
                    </a:p>
                    <a:p>
                      <a:endParaRPr lang="en-US" sz="1400" dirty="0"/>
                    </a:p>
                    <a:p>
                      <a:endParaRPr lang="en-US" sz="1400" dirty="0"/>
                    </a:p>
                    <a:p>
                      <a:r>
                        <a:rPr lang="en-US" sz="1400" dirty="0"/>
                        <a:t>(RCI Goal- 3 </a:t>
                      </a:r>
                    </a:p>
                    <a:p>
                      <a:r>
                        <a:rPr lang="en-US" sz="1400" dirty="0"/>
                        <a:t>        day aspirational          </a:t>
                      </a:r>
                    </a:p>
                  </a:txBody>
                  <a:tcPr/>
                </a:tc>
                <a:tc>
                  <a:txBody>
                    <a:bodyPr/>
                    <a:lstStyle/>
                    <a:p>
                      <a:r>
                        <a:rPr lang="en-US" sz="1400" dirty="0"/>
                        <a:t>Scheduling Timeliness – Community Care</a:t>
                      </a:r>
                    </a:p>
                    <a:p>
                      <a:r>
                        <a:rPr lang="en-US" sz="1400" dirty="0"/>
                        <a:t> </a:t>
                      </a:r>
                    </a:p>
                    <a:p>
                      <a:endParaRPr lang="en-US" sz="1400" dirty="0"/>
                    </a:p>
                    <a:p>
                      <a:r>
                        <a:rPr lang="en-US" sz="1400" dirty="0"/>
                        <a:t> (RCI Goal-7    </a:t>
                      </a:r>
                    </a:p>
                    <a:p>
                      <a:r>
                        <a:rPr lang="en-US" sz="1400" dirty="0"/>
                        <a:t>        day aspirational)        </a:t>
                      </a: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dirty="0"/>
                        <a:t>Percent of All Consults retained in VHA</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1400" dirty="0"/>
                    </a:p>
                    <a:p>
                      <a:pPr marL="0" marR="0" lvl="0" indent="0" algn="ctr" defTabSz="914400" eaLnBrk="1" fontAlgn="auto" latinLnBrk="0" hangingPunct="1">
                        <a:lnSpc>
                          <a:spcPct val="100000"/>
                        </a:lnSpc>
                        <a:spcBef>
                          <a:spcPts val="0"/>
                        </a:spcBef>
                        <a:spcAft>
                          <a:spcPts val="0"/>
                        </a:spcAft>
                        <a:buClrTx/>
                        <a:buSzTx/>
                        <a:buFontTx/>
                        <a:buNone/>
                        <a:tabLst/>
                        <a:defRPr/>
                      </a:pPr>
                      <a:endParaRPr lang="en-US" sz="1400" dirty="0"/>
                    </a:p>
                    <a:p>
                      <a:pPr marL="0" marR="0" lvl="0" indent="0" algn="ctr" defTabSz="914400" eaLnBrk="1" fontAlgn="auto" latinLnBrk="0" hangingPunct="1">
                        <a:lnSpc>
                          <a:spcPct val="100000"/>
                        </a:lnSpc>
                        <a:spcBef>
                          <a:spcPts val="0"/>
                        </a:spcBef>
                        <a:spcAft>
                          <a:spcPts val="0"/>
                        </a:spcAft>
                        <a:buClrTx/>
                        <a:buSzTx/>
                        <a:buFontTx/>
                        <a:buNone/>
                        <a:tabLst/>
                        <a:defRPr/>
                      </a:pPr>
                      <a:r>
                        <a:rPr lang="en-US" sz="1400" dirty="0"/>
                        <a:t>(RCI Goal-90%)</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1400" dirty="0"/>
                    </a:p>
                  </a:txBody>
                  <a:tcPr/>
                </a:tc>
                <a:tc>
                  <a:txBody>
                    <a:bodyPr/>
                    <a:lstStyle/>
                    <a:p>
                      <a:pPr algn="ctr"/>
                      <a:r>
                        <a:rPr lang="en-US" sz="1400" dirty="0"/>
                        <a:t>Veteran </a:t>
                      </a:r>
                    </a:p>
                    <a:p>
                      <a:pPr algn="ctr"/>
                      <a:r>
                        <a:rPr lang="en-US" sz="1400" dirty="0"/>
                        <a:t>Experience</a:t>
                      </a:r>
                    </a:p>
                    <a:p>
                      <a:pPr algn="ctr"/>
                      <a:r>
                        <a:rPr lang="en-US" sz="1400" dirty="0"/>
                        <a:t>for Community Care</a:t>
                      </a:r>
                    </a:p>
                    <a:p>
                      <a:pPr algn="ctr"/>
                      <a:endParaRPr lang="en-US" sz="1400" dirty="0"/>
                    </a:p>
                    <a:p>
                      <a:pPr algn="ctr"/>
                      <a:r>
                        <a:rPr lang="en-US" sz="1400" dirty="0"/>
                        <a:t>(RCI Goal-90%)</a:t>
                      </a:r>
                    </a:p>
                    <a:p>
                      <a:pPr algn="ctr"/>
                      <a:endParaRPr lang="en-US" sz="1400" dirty="0"/>
                    </a:p>
                  </a:txBody>
                  <a:tcPr/>
                </a:tc>
                <a:extLst>
                  <a:ext uri="{0D108BD9-81ED-4DB2-BD59-A6C34878D82A}">
                    <a16:rowId xmlns:a16="http://schemas.microsoft.com/office/drawing/2014/main" val="1532105678"/>
                  </a:ext>
                </a:extLst>
              </a:tr>
              <a:tr h="543599">
                <a:tc>
                  <a:txBody>
                    <a:bodyPr/>
                    <a:lstStyle/>
                    <a:p>
                      <a:r>
                        <a:rPr lang="en-US" sz="1400" b="1" u="sng" dirty="0"/>
                        <a:t>Site A</a:t>
                      </a:r>
                    </a:p>
                  </a:txBody>
                  <a:tcPr/>
                </a:tc>
                <a:tc>
                  <a:txBody>
                    <a:bodyPr/>
                    <a:lstStyle/>
                    <a:p>
                      <a:r>
                        <a:rPr lang="en-US" sz="1400" b="1" dirty="0"/>
                        <a:t>8.6 days</a:t>
                      </a:r>
                      <a:endParaRPr lang="en-US" sz="1400" b="1" dirty="0">
                        <a:solidFill>
                          <a:schemeClr val="tx1"/>
                        </a:solidFill>
                      </a:endParaRPr>
                    </a:p>
                  </a:txBody>
                  <a:tcPr/>
                </a:tc>
                <a:tc>
                  <a:txBody>
                    <a:bodyPr/>
                    <a:lstStyle/>
                    <a:p>
                      <a:r>
                        <a:rPr lang="en-US" sz="1400" b="1" dirty="0"/>
                        <a:t>20.3 days</a:t>
                      </a:r>
                      <a:endParaRPr lang="en-US" sz="1400" b="1" dirty="0">
                        <a:solidFill>
                          <a:schemeClr val="tx1"/>
                        </a:solidFill>
                      </a:endParaRPr>
                    </a:p>
                  </a:txBody>
                  <a:tcPr/>
                </a:tc>
                <a:tc>
                  <a:txBody>
                    <a:bodyPr/>
                    <a:lstStyle/>
                    <a:p>
                      <a:r>
                        <a:rPr lang="en-US" sz="1400" b="1" dirty="0"/>
                        <a:t>87%</a:t>
                      </a:r>
                      <a:endParaRPr lang="en-US" sz="1400" b="1" dirty="0">
                        <a:solidFill>
                          <a:schemeClr val="tx1"/>
                        </a:solidFill>
                      </a:endParaRPr>
                    </a:p>
                  </a:txBody>
                  <a:tcPr/>
                </a:tc>
                <a:tc>
                  <a:txBody>
                    <a:bodyPr/>
                    <a:lstStyle/>
                    <a:p>
                      <a:r>
                        <a:rPr lang="en-US" sz="1400" b="1" dirty="0"/>
                        <a:t>89%</a:t>
                      </a:r>
                      <a:endParaRPr lang="en-US" sz="1400" b="1" dirty="0">
                        <a:solidFill>
                          <a:schemeClr val="tx1"/>
                        </a:solidFill>
                      </a:endParaRPr>
                    </a:p>
                  </a:txBody>
                  <a:tcPr/>
                </a:tc>
                <a:tc>
                  <a:txBody>
                    <a:bodyPr/>
                    <a:lstStyle/>
                    <a:p>
                      <a:r>
                        <a:rPr lang="en-US" sz="1400" b="1" u="sng" dirty="0"/>
                        <a:t>Site B</a:t>
                      </a:r>
                    </a:p>
                  </a:txBody>
                  <a:tcPr/>
                </a:tc>
                <a:tc>
                  <a:txBody>
                    <a:bodyPr/>
                    <a:lstStyle/>
                    <a:p>
                      <a:r>
                        <a:rPr lang="en-US" sz="1400" b="1" dirty="0"/>
                        <a:t>11.2 days</a:t>
                      </a:r>
                      <a:endParaRPr lang="en-US" sz="1400" b="1" dirty="0">
                        <a:solidFill>
                          <a:schemeClr val="tx1"/>
                        </a:solidFill>
                      </a:endParaRPr>
                    </a:p>
                  </a:txBody>
                  <a:tcPr/>
                </a:tc>
                <a:tc>
                  <a:txBody>
                    <a:bodyPr/>
                    <a:lstStyle/>
                    <a:p>
                      <a:r>
                        <a:rPr lang="en-US" sz="1400" b="1" dirty="0"/>
                        <a:t>34.2 days</a:t>
                      </a:r>
                      <a:endParaRPr lang="en-US" sz="1400" b="1" dirty="0">
                        <a:solidFill>
                          <a:schemeClr val="tx1"/>
                        </a:solidFill>
                      </a:endParaRPr>
                    </a:p>
                  </a:txBody>
                  <a:tcPr/>
                </a:tc>
                <a:tc>
                  <a:txBody>
                    <a:bodyPr/>
                    <a:lstStyle/>
                    <a:p>
                      <a:r>
                        <a:rPr lang="en-US" sz="1400" b="1" dirty="0"/>
                        <a:t>78%</a:t>
                      </a:r>
                      <a:endParaRPr lang="en-US" sz="1400" b="1" dirty="0">
                        <a:solidFill>
                          <a:schemeClr val="tx1"/>
                        </a:solidFill>
                      </a:endParaRPr>
                    </a:p>
                  </a:txBody>
                  <a:tcPr/>
                </a:tc>
                <a:tc>
                  <a:txBody>
                    <a:bodyPr/>
                    <a:lstStyle/>
                    <a:p>
                      <a:r>
                        <a:rPr lang="en-US" sz="1400" b="1" dirty="0"/>
                        <a:t>90%</a:t>
                      </a:r>
                      <a:endParaRPr lang="en-US" sz="1400" b="1" dirty="0">
                        <a:solidFill>
                          <a:schemeClr val="tx1"/>
                        </a:solidFill>
                      </a:endParaRPr>
                    </a:p>
                  </a:txBody>
                  <a:tcPr/>
                </a:tc>
                <a:extLst>
                  <a:ext uri="{0D108BD9-81ED-4DB2-BD59-A6C34878D82A}">
                    <a16:rowId xmlns:a16="http://schemas.microsoft.com/office/drawing/2014/main" val="2013957297"/>
                  </a:ext>
                </a:extLst>
              </a:tr>
            </a:tbl>
          </a:graphicData>
        </a:graphic>
      </p:graphicFrame>
      <p:sp>
        <p:nvSpPr>
          <p:cNvPr id="7" name="TextBox 6">
            <a:extLst>
              <a:ext uri="{FF2B5EF4-FFF2-40B4-BE49-F238E27FC236}">
                <a16:creationId xmlns:a16="http://schemas.microsoft.com/office/drawing/2014/main" id="{8CCB0057-6434-4089-AF46-E31986D37064}"/>
              </a:ext>
            </a:extLst>
          </p:cNvPr>
          <p:cNvSpPr txBox="1"/>
          <p:nvPr/>
        </p:nvSpPr>
        <p:spPr>
          <a:xfrm>
            <a:off x="214025" y="3979816"/>
            <a:ext cx="11763950" cy="2046714"/>
          </a:xfrm>
          <a:prstGeom prst="rect">
            <a:avLst/>
          </a:prstGeom>
          <a:noFill/>
        </p:spPr>
        <p:txBody>
          <a:bodyPr wrap="square" rtlCol="0">
            <a:spAutoFit/>
          </a:bodyPr>
          <a:lstStyle/>
          <a:p>
            <a:pPr fontAlgn="base"/>
            <a:endParaRPr lang="en-US" sz="1200" u="sng" dirty="0"/>
          </a:p>
          <a:p>
            <a:pPr fontAlgn="base"/>
            <a:endParaRPr lang="en-US" sz="1200" b="1" u="sng" dirty="0"/>
          </a:p>
          <a:p>
            <a:pPr fontAlgn="base"/>
            <a:r>
              <a:rPr lang="en-US" sz="1300" b="1" u="sng" dirty="0"/>
              <a:t>Data Details and Definitions</a:t>
            </a:r>
            <a:r>
              <a:rPr lang="en-US" sz="1300" u="sng" dirty="0"/>
              <a:t>:</a:t>
            </a:r>
            <a:r>
              <a:rPr lang="en-US" sz="1300" dirty="0"/>
              <a:t> ​</a:t>
            </a:r>
          </a:p>
          <a:p>
            <a:pPr fontAlgn="base"/>
            <a:r>
              <a:rPr lang="en-US" sz="1300" dirty="0"/>
              <a:t>FY20 Data​</a:t>
            </a:r>
          </a:p>
          <a:p>
            <a:pPr fontAlgn="base"/>
            <a:endParaRPr lang="en-US" sz="1300" dirty="0"/>
          </a:p>
          <a:p>
            <a:pPr fontAlgn="base"/>
            <a:r>
              <a:rPr lang="en-US" sz="1300" b="1" dirty="0"/>
              <a:t>Scheduling Timeliness-VHA Internal/Community Care</a:t>
            </a:r>
            <a:r>
              <a:rPr lang="en-US" sz="1300" dirty="0"/>
              <a:t>: Avg Days File Entry Date to First Scheduled-Pulled by First Scheduled Month​</a:t>
            </a:r>
          </a:p>
          <a:p>
            <a:pPr fontAlgn="base"/>
            <a:r>
              <a:rPr lang="en-US" sz="1300" dirty="0"/>
              <a:t>          *</a:t>
            </a:r>
            <a:r>
              <a:rPr lang="en-US" sz="1300" i="1" dirty="0"/>
              <a:t> RCI Aspirational Goals In House– 3 days, Community Care– 21 days for FY21Q2, 14 days by FY21 Q3, 7 days for FYEOY - 3 day aspirational</a:t>
            </a:r>
            <a:r>
              <a:rPr lang="en-US" sz="1300" dirty="0"/>
              <a:t> ​</a:t>
            </a:r>
          </a:p>
          <a:p>
            <a:pPr fontAlgn="base"/>
            <a:r>
              <a:rPr lang="en-US" sz="1300" b="1" dirty="0"/>
              <a:t>Percent of All Consults retained in VHA</a:t>
            </a:r>
            <a:r>
              <a:rPr lang="en-US" sz="1300" dirty="0"/>
              <a:t>: Volume of Consults Separated by Internal and Community Classification ​</a:t>
            </a:r>
          </a:p>
          <a:p>
            <a:pPr fontAlgn="base"/>
            <a:r>
              <a:rPr lang="en-US" sz="1300" b="1" dirty="0"/>
              <a:t>Veteran Experience for Community Care: </a:t>
            </a:r>
            <a:r>
              <a:rPr lang="en-US" sz="1300" dirty="0"/>
              <a:t>Survey agreement scores-V-Signals from Office of Community Care Surveys: Choosing VA CC and Scheduling VA CC Survey Types​</a:t>
            </a:r>
          </a:p>
          <a:p>
            <a:endParaRPr lang="en-US" sz="1200" dirty="0"/>
          </a:p>
        </p:txBody>
      </p:sp>
      <p:pic>
        <p:nvPicPr>
          <p:cNvPr id="11" name="Audio 10">
            <a:hlinkClick r:id="" action="ppaction://media"/>
            <a:extLst>
              <a:ext uri="{FF2B5EF4-FFF2-40B4-BE49-F238E27FC236}">
                <a16:creationId xmlns:a16="http://schemas.microsoft.com/office/drawing/2014/main" id="{29ED4F84-7B92-484B-B115-6318CD153BC7}"/>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068544760"/>
      </p:ext>
    </p:extLst>
  </p:cSld>
  <p:clrMapOvr>
    <a:masterClrMapping/>
  </p:clrMapOvr>
  <mc:AlternateContent xmlns:mc="http://schemas.openxmlformats.org/markup-compatibility/2006" xmlns:p14="http://schemas.microsoft.com/office/powerpoint/2010/main">
    <mc:Choice Requires="p14">
      <p:transition spd="slow" p14:dur="2000" advTm="15548"/>
    </mc:Choice>
    <mc:Fallback xmlns="">
      <p:transition spd="slow" advTm="155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631"/>
            <a:ext cx="12192000" cy="690880"/>
          </a:xfrm>
          <a:custGeom>
            <a:avLst/>
            <a:gdLst/>
            <a:ahLst/>
            <a:cxnLst/>
            <a:rect l="l" t="t" r="r" b="b"/>
            <a:pathLst>
              <a:path w="12192000" h="690880">
                <a:moveTo>
                  <a:pt x="12192000" y="0"/>
                </a:moveTo>
                <a:lnTo>
                  <a:pt x="0" y="0"/>
                </a:lnTo>
                <a:lnTo>
                  <a:pt x="0" y="690879"/>
                </a:lnTo>
                <a:lnTo>
                  <a:pt x="12192000" y="690879"/>
                </a:lnTo>
                <a:lnTo>
                  <a:pt x="12192000" y="0"/>
                </a:lnTo>
                <a:close/>
              </a:path>
            </a:pathLst>
          </a:custGeom>
          <a:solidFill>
            <a:srgbClr val="003E71"/>
          </a:solidFill>
        </p:spPr>
        <p:txBody>
          <a:bodyPr wrap="square" lIns="0" tIns="0" rIns="0" bIns="0" rtlCol="0"/>
          <a:lstStyle/>
          <a:p>
            <a:endParaRPr/>
          </a:p>
        </p:txBody>
      </p:sp>
      <p:sp>
        <p:nvSpPr>
          <p:cNvPr id="3" name="object 3"/>
          <p:cNvSpPr txBox="1">
            <a:spLocks noGrp="1"/>
          </p:cNvSpPr>
          <p:nvPr>
            <p:ph type="title"/>
          </p:nvPr>
        </p:nvSpPr>
        <p:spPr>
          <a:xfrm>
            <a:off x="372862" y="99059"/>
            <a:ext cx="11521718" cy="443711"/>
          </a:xfrm>
          <a:prstGeom prst="rect">
            <a:avLst/>
          </a:prstGeom>
        </p:spPr>
        <p:txBody>
          <a:bodyPr vert="horz" wrap="square" lIns="0" tIns="12700" rIns="0" bIns="0" rtlCol="0">
            <a:spAutoFit/>
          </a:bodyPr>
          <a:lstStyle/>
          <a:p>
            <a:pPr marL="12700" algn="ctr">
              <a:lnSpc>
                <a:spcPct val="100000"/>
              </a:lnSpc>
              <a:spcBef>
                <a:spcPts val="100"/>
              </a:spcBef>
            </a:pPr>
            <a:r>
              <a:rPr lang="en-US" sz="2800" dirty="0">
                <a:solidFill>
                  <a:schemeClr val="bg1"/>
                </a:solidFill>
                <a:latin typeface="Arial" panose="020B0604020202020204" pitchFamily="34" charset="0"/>
                <a:cs typeface="Arial" panose="020B0604020202020204" pitchFamily="34" charset="0"/>
              </a:rPr>
              <a:t>RCI Projected Cost-Sleep Study RCT Example </a:t>
            </a:r>
            <a:endParaRPr sz="2800" dirty="0">
              <a:solidFill>
                <a:schemeClr val="bg1"/>
              </a:solidFill>
              <a:latin typeface="Arial" panose="020B0604020202020204" pitchFamily="34" charset="0"/>
              <a:cs typeface="Arial" panose="020B0604020202020204" pitchFamily="34" charset="0"/>
            </a:endParaRPr>
          </a:p>
        </p:txBody>
      </p:sp>
      <p:sp>
        <p:nvSpPr>
          <p:cNvPr id="6" name="object 6"/>
          <p:cNvSpPr txBox="1"/>
          <p:nvPr/>
        </p:nvSpPr>
        <p:spPr>
          <a:xfrm>
            <a:off x="11894580" y="6506591"/>
            <a:ext cx="153670" cy="177800"/>
          </a:xfrm>
          <a:prstGeom prst="rect">
            <a:avLst/>
          </a:prstGeom>
        </p:spPr>
        <p:txBody>
          <a:bodyPr vert="horz" wrap="square" lIns="0" tIns="0" rIns="0" bIns="0" rtlCol="0">
            <a:spAutoFit/>
          </a:bodyPr>
          <a:lstStyle/>
          <a:p>
            <a:pPr marL="38100">
              <a:lnSpc>
                <a:spcPts val="1240"/>
              </a:lnSpc>
            </a:pPr>
            <a:fld id="{81D60167-4931-47E6-BA6A-407CBD079E47}" type="slidenum">
              <a:rPr sz="1200" dirty="0">
                <a:solidFill>
                  <a:srgbClr val="FFFFFF"/>
                </a:solidFill>
                <a:latin typeface="Calibri"/>
                <a:cs typeface="Calibri"/>
              </a:rPr>
              <a:t>7</a:t>
            </a:fld>
            <a:endParaRPr sz="1200">
              <a:latin typeface="Calibri"/>
              <a:cs typeface="Calibri"/>
            </a:endParaRPr>
          </a:p>
        </p:txBody>
      </p:sp>
      <p:sp>
        <p:nvSpPr>
          <p:cNvPr id="4" name="Rectangle 3">
            <a:extLst>
              <a:ext uri="{FF2B5EF4-FFF2-40B4-BE49-F238E27FC236}">
                <a16:creationId xmlns:a16="http://schemas.microsoft.com/office/drawing/2014/main" id="{68490502-BF62-4281-9EA6-880CAE5EEDF3}"/>
              </a:ext>
            </a:extLst>
          </p:cNvPr>
          <p:cNvSpPr/>
          <p:nvPr/>
        </p:nvSpPr>
        <p:spPr>
          <a:xfrm>
            <a:off x="78377" y="789939"/>
            <a:ext cx="11816203" cy="1431161"/>
          </a:xfrm>
          <a:prstGeom prst="rect">
            <a:avLst/>
          </a:prstGeom>
        </p:spPr>
        <p:txBody>
          <a:bodyPr wrap="square">
            <a:spAutoFit/>
          </a:bodyPr>
          <a:lstStyle/>
          <a:p>
            <a:r>
              <a:rPr lang="en-US" sz="1400" dirty="0">
                <a:solidFill>
                  <a:prstClr val="black"/>
                </a:solidFill>
                <a:ea typeface="Times New Roman" panose="02020603050405020304" pitchFamily="18" charset="0"/>
                <a:cs typeface="Times New Roman" panose="02020603050405020304" pitchFamily="18" charset="0"/>
              </a:rPr>
              <a:t>Based on a case study by Department of Veteran Affairs featured in NEJM Catalyst Innovations in Care Delivery – “</a:t>
            </a:r>
            <a:r>
              <a:rPr lang="en-US" sz="1400" dirty="0"/>
              <a:t>The Referral Coordination Team: A Redesign of Specialty Care to Enhance Service Delivery and Value in Sleep Medicine:</a:t>
            </a:r>
          </a:p>
          <a:p>
            <a:endParaRPr lang="en-US" sz="1500" dirty="0"/>
          </a:p>
          <a:p>
            <a:endParaRPr lang="en-US" sz="1500" dirty="0"/>
          </a:p>
          <a:p>
            <a:endParaRPr lang="en-US" sz="15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endParaRPr lang="en-US" sz="12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5" name="Table 6">
            <a:extLst>
              <a:ext uri="{FF2B5EF4-FFF2-40B4-BE49-F238E27FC236}">
                <a16:creationId xmlns:a16="http://schemas.microsoft.com/office/drawing/2014/main" id="{B6236B86-955D-4DF7-B3B9-7366C5430A92}"/>
              </a:ext>
            </a:extLst>
          </p:cNvPr>
          <p:cNvGraphicFramePr>
            <a:graphicFrameLocks noGrp="1"/>
          </p:cNvGraphicFramePr>
          <p:nvPr>
            <p:extLst>
              <p:ext uri="{D42A27DB-BD31-4B8C-83A1-F6EECF244321}">
                <p14:modId xmlns:p14="http://schemas.microsoft.com/office/powerpoint/2010/main" val="1329903947"/>
              </p:ext>
            </p:extLst>
          </p:nvPr>
        </p:nvGraphicFramePr>
        <p:xfrm>
          <a:off x="372862" y="1473693"/>
          <a:ext cx="11425561" cy="3616764"/>
        </p:xfrm>
        <a:graphic>
          <a:graphicData uri="http://schemas.openxmlformats.org/drawingml/2006/table">
            <a:tbl>
              <a:tblPr firstRow="1" bandRow="1">
                <a:tableStyleId>{5940675A-B579-460E-94D1-54222C63F5DA}</a:tableStyleId>
              </a:tblPr>
              <a:tblGrid>
                <a:gridCol w="2216201">
                  <a:extLst>
                    <a:ext uri="{9D8B030D-6E8A-4147-A177-3AD203B41FA5}">
                      <a16:colId xmlns:a16="http://schemas.microsoft.com/office/drawing/2014/main" val="744599447"/>
                    </a:ext>
                  </a:extLst>
                </a:gridCol>
                <a:gridCol w="2831070">
                  <a:extLst>
                    <a:ext uri="{9D8B030D-6E8A-4147-A177-3AD203B41FA5}">
                      <a16:colId xmlns:a16="http://schemas.microsoft.com/office/drawing/2014/main" val="4211055994"/>
                    </a:ext>
                  </a:extLst>
                </a:gridCol>
                <a:gridCol w="3064369">
                  <a:extLst>
                    <a:ext uri="{9D8B030D-6E8A-4147-A177-3AD203B41FA5}">
                      <a16:colId xmlns:a16="http://schemas.microsoft.com/office/drawing/2014/main" val="3329808393"/>
                    </a:ext>
                  </a:extLst>
                </a:gridCol>
                <a:gridCol w="3313921">
                  <a:extLst>
                    <a:ext uri="{9D8B030D-6E8A-4147-A177-3AD203B41FA5}">
                      <a16:colId xmlns:a16="http://schemas.microsoft.com/office/drawing/2014/main" val="2128249640"/>
                    </a:ext>
                  </a:extLst>
                </a:gridCol>
              </a:tblGrid>
              <a:tr h="847819">
                <a:tc>
                  <a:txBody>
                    <a:bodyPr/>
                    <a:lstStyle/>
                    <a:p>
                      <a:pPr algn="ctr"/>
                      <a:r>
                        <a:rPr lang="en-US" sz="1300" b="1" dirty="0">
                          <a:solidFill>
                            <a:schemeClr val="tx2"/>
                          </a:solidFill>
                        </a:rPr>
                        <a:t>VA Traditional System vs. RCT</a:t>
                      </a:r>
                    </a:p>
                  </a:txBody>
                  <a:tcPr>
                    <a:solidFill>
                      <a:schemeClr val="tx2">
                        <a:lumMod val="20000"/>
                        <a:lumOff val="80000"/>
                      </a:schemeClr>
                    </a:solidFill>
                  </a:tcPr>
                </a:tc>
                <a:tc>
                  <a:txBody>
                    <a:bodyPr/>
                    <a:lstStyle/>
                    <a:p>
                      <a:pPr algn="ctr"/>
                      <a:r>
                        <a:rPr lang="en-US" sz="1300" b="1" dirty="0">
                          <a:solidFill>
                            <a:schemeClr val="tx2"/>
                          </a:solidFill>
                        </a:rPr>
                        <a:t>Administrative Time</a:t>
                      </a:r>
                    </a:p>
                  </a:txBody>
                  <a:tcPr>
                    <a:solidFill>
                      <a:schemeClr val="tx2">
                        <a:lumMod val="20000"/>
                        <a:lumOff val="80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300" b="1" dirty="0">
                          <a:solidFill>
                            <a:schemeClr val="tx2"/>
                          </a:solidFill>
                          <a:effectLst/>
                        </a:rPr>
                        <a:t>Estimated overall costs per 1,000 referrals with the use of a probabilistic model of 1,000 simulations</a:t>
                      </a:r>
                    </a:p>
                    <a:p>
                      <a:pPr algn="ctr"/>
                      <a:endParaRPr lang="en-US" sz="1300" b="1" dirty="0">
                        <a:solidFill>
                          <a:schemeClr val="tx2"/>
                        </a:solidFill>
                      </a:endParaRPr>
                    </a:p>
                  </a:txBody>
                  <a:tcPr>
                    <a:solidFill>
                      <a:schemeClr val="tx2">
                        <a:lumMod val="20000"/>
                        <a:lumOff val="80000"/>
                      </a:schemeClr>
                    </a:solidFill>
                  </a:tcPr>
                </a:tc>
                <a:tc>
                  <a:txBody>
                    <a:bodyPr/>
                    <a:lstStyle/>
                    <a:p>
                      <a:pPr algn="ctr"/>
                      <a:r>
                        <a:rPr lang="en-US" sz="1300" b="1" dirty="0">
                          <a:solidFill>
                            <a:schemeClr val="tx2"/>
                          </a:solidFill>
                        </a:rPr>
                        <a:t>Conclusions</a:t>
                      </a:r>
                    </a:p>
                  </a:txBody>
                  <a:tcPr>
                    <a:solidFill>
                      <a:schemeClr val="tx2">
                        <a:lumMod val="20000"/>
                        <a:lumOff val="80000"/>
                      </a:schemeClr>
                    </a:solidFill>
                  </a:tcPr>
                </a:tc>
                <a:extLst>
                  <a:ext uri="{0D108BD9-81ED-4DB2-BD59-A6C34878D82A}">
                    <a16:rowId xmlns:a16="http://schemas.microsoft.com/office/drawing/2014/main" val="2377589357"/>
                  </a:ext>
                </a:extLst>
              </a:tr>
              <a:tr h="1534846">
                <a:tc>
                  <a: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sz="1100" b="1" dirty="0"/>
                    </a:p>
                    <a:p>
                      <a:pPr marL="0" marR="0" lvl="0" indent="0" defTabSz="914400" eaLnBrk="1" fontAlgn="auto" latinLnBrk="0" hangingPunct="1">
                        <a:lnSpc>
                          <a:spcPct val="100000"/>
                        </a:lnSpc>
                        <a:spcBef>
                          <a:spcPts val="0"/>
                        </a:spcBef>
                        <a:spcAft>
                          <a:spcPts val="0"/>
                        </a:spcAft>
                        <a:buClrTx/>
                        <a:buSzTx/>
                        <a:buFontTx/>
                        <a:buNone/>
                        <a:tabLst/>
                        <a:defRPr/>
                      </a:pPr>
                      <a:r>
                        <a:rPr lang="en-US" sz="1200" b="1" dirty="0"/>
                        <a:t>VA-Traditional System</a:t>
                      </a:r>
                    </a:p>
                    <a:p>
                      <a:endParaRPr lang="en-US" sz="1100" b="1" dirty="0"/>
                    </a:p>
                  </a:txBody>
                  <a:tcPr/>
                </a:tc>
                <a:tc>
                  <a:txBody>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t>Cost for Initial Consultation w/in the VA-VA </a:t>
                      </a:r>
                      <a:r>
                        <a:rPr lang="en-US" sz="1100" dirty="0">
                          <a:effectLst/>
                        </a:rPr>
                        <a:t>health system by quantifying the personnel time required for consultation (e.g., salary plus benefits)</a:t>
                      </a:r>
                      <a:endParaRPr lang="en-US" sz="1100" dirty="0"/>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dirty="0">
                        <a:effectLst/>
                      </a:endParaRP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effectLst/>
                        </a:rPr>
                        <a:t>VA incurs an additional $700 (95% confidence interval [CI], $448–$953) for each sleep study referred to community care</a:t>
                      </a:r>
                      <a:endParaRPr lang="en-US" sz="1100" dirty="0"/>
                    </a:p>
                    <a:p>
                      <a:pPr marL="0" indent="0">
                        <a:buFont typeface="Arial" panose="020B0604020202020204" pitchFamily="34" charset="0"/>
                        <a:buNone/>
                      </a:pPr>
                      <a:endParaRPr lang="en-US" sz="1100" dirty="0">
                        <a:solidFill>
                          <a:schemeClr val="tx1"/>
                        </a:solidFill>
                      </a:endParaRPr>
                    </a:p>
                  </a:txBody>
                  <a:tcPr/>
                </a:tc>
                <a:tc>
                  <a:txBody>
                    <a:bodyPr/>
                    <a:lstStyle/>
                    <a:p>
                      <a:pPr marL="0" indent="0">
                        <a:buFont typeface="Arial" panose="020B0604020202020204" pitchFamily="34" charset="0"/>
                        <a:buNone/>
                      </a:pPr>
                      <a:r>
                        <a:rPr lang="en-US" sz="1200" dirty="0">
                          <a:effectLst/>
                        </a:rPr>
                        <a:t>Anticipated the costs per 1,000 consults to be $95,109 (95% CI,$74,127–$118,976)</a:t>
                      </a:r>
                      <a:endParaRPr lang="en-US" sz="1200" dirty="0">
                        <a:solidFill>
                          <a:schemeClr val="tx1"/>
                        </a:solidFill>
                      </a:endParaRPr>
                    </a:p>
                  </a:txBody>
                  <a:tcPr/>
                </a:tc>
                <a:tc rowSpan="2">
                  <a:txBody>
                    <a:bodyPr/>
                    <a:lstStyle/>
                    <a:p>
                      <a:r>
                        <a:rPr lang="en-US" sz="1200" b="0" dirty="0"/>
                        <a:t>Based on the data-Projected Value of Additional Provider Saved by the RCT: </a:t>
                      </a:r>
                    </a:p>
                    <a:p>
                      <a:endParaRPr lang="en-US" sz="1200" b="0" dirty="0"/>
                    </a:p>
                    <a:p>
                      <a:r>
                        <a:rPr lang="en-US" sz="1200" b="0" dirty="0"/>
                        <a:t>Every 1,000 referrals managed by the RCT vs. the traditional system is expected to free specialists for approximately 800 additional patients visits (95% confidence interval [CI], 486-1, 114 patients visits) valued at $70, 061 (95% CI, $42,597-$97,525). </a:t>
                      </a:r>
                    </a:p>
                    <a:p>
                      <a:endParaRPr lang="en-US" sz="1400" b="0" dirty="0"/>
                    </a:p>
                    <a:p>
                      <a:pPr marL="0" indent="0">
                        <a:buFont typeface="Arial" panose="020B0604020202020204" pitchFamily="34" charset="0"/>
                        <a:buNone/>
                      </a:pPr>
                      <a:endParaRPr lang="en-US" sz="1200" b="0" dirty="0">
                        <a:solidFill>
                          <a:schemeClr val="tx1"/>
                        </a:solidFill>
                      </a:endParaRPr>
                    </a:p>
                  </a:txBody>
                  <a:tcPr anchor="ctr"/>
                </a:tc>
                <a:extLst>
                  <a:ext uri="{0D108BD9-81ED-4DB2-BD59-A6C34878D82A}">
                    <a16:rowId xmlns:a16="http://schemas.microsoft.com/office/drawing/2014/main" val="268107846"/>
                  </a:ext>
                </a:extLst>
              </a:tr>
              <a:tr h="1132644">
                <a:tc>
                  <a:txBody>
                    <a:bodyPr/>
                    <a:lstStyle/>
                    <a:p>
                      <a:r>
                        <a:rPr lang="en-US" sz="1200" b="1" dirty="0"/>
                        <a:t>RCT</a:t>
                      </a:r>
                    </a:p>
                  </a:txBody>
                  <a:tcPr/>
                </a:tc>
                <a:tc>
                  <a:txBody>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t>Referral to Community- </a:t>
                      </a:r>
                      <a:r>
                        <a:rPr lang="en-US" sz="1100" dirty="0">
                          <a:effectLst/>
                        </a:rPr>
                        <a:t>Outside referrals with the use of VA administrative data</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dirty="0">
                        <a:effectLst/>
                      </a:endParaRP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effectLst/>
                        </a:rPr>
                        <a:t>Incorporated estimated costs of community care visits ($167/visit)18 and third-party administrator fees ($200/referral).</a:t>
                      </a:r>
                      <a:endParaRPr lang="en-US" sz="1100" dirty="0">
                        <a:solidFill>
                          <a:schemeClr val="dk1"/>
                        </a:solidFill>
                        <a:effectLst/>
                        <a:latin typeface="+mn-lt"/>
                        <a:ea typeface="+mn-ea"/>
                        <a:cs typeface="+mn-cs"/>
                      </a:endParaRPr>
                    </a:p>
                  </a:txBody>
                  <a:tcPr/>
                </a:tc>
                <a:tc>
                  <a:txBody>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effectLst/>
                        </a:rPr>
                        <a:t>$87,665 (95% CI, $70,529–$106,621) with the referral coordination team system.</a:t>
                      </a:r>
                    </a:p>
                    <a:p>
                      <a:pPr marL="0" indent="0">
                        <a:buFont typeface="Arial" panose="020B0604020202020204" pitchFamily="34" charset="0"/>
                        <a:buNone/>
                      </a:pPr>
                      <a:endParaRPr lang="en-US" sz="1200" dirty="0"/>
                    </a:p>
                  </a:txBody>
                  <a:tcPr/>
                </a:tc>
                <a:tc vMerge="1">
                  <a:txBody>
                    <a:bodyPr/>
                    <a:lstStyle/>
                    <a:p>
                      <a:pPr marL="285750" indent="-285750">
                        <a:buFont typeface="Arial" panose="020B0604020202020204" pitchFamily="34" charset="0"/>
                        <a:buChar char="•"/>
                      </a:pPr>
                      <a:endParaRPr lang="en-US" sz="1200" dirty="0"/>
                    </a:p>
                  </a:txBody>
                  <a:tcPr/>
                </a:tc>
                <a:extLst>
                  <a:ext uri="{0D108BD9-81ED-4DB2-BD59-A6C34878D82A}">
                    <a16:rowId xmlns:a16="http://schemas.microsoft.com/office/drawing/2014/main" val="4026050945"/>
                  </a:ext>
                </a:extLst>
              </a:tr>
            </a:tbl>
          </a:graphicData>
        </a:graphic>
      </p:graphicFrame>
      <p:sp>
        <p:nvSpPr>
          <p:cNvPr id="7" name="TextBox 6">
            <a:extLst>
              <a:ext uri="{FF2B5EF4-FFF2-40B4-BE49-F238E27FC236}">
                <a16:creationId xmlns:a16="http://schemas.microsoft.com/office/drawing/2014/main" id="{248CFFB3-FFC8-49C3-B65C-C6D87F6FA271}"/>
              </a:ext>
            </a:extLst>
          </p:cNvPr>
          <p:cNvSpPr txBox="1"/>
          <p:nvPr/>
        </p:nvSpPr>
        <p:spPr>
          <a:xfrm>
            <a:off x="6186700" y="8065901"/>
            <a:ext cx="11880715" cy="615553"/>
          </a:xfrm>
          <a:prstGeom prst="rect">
            <a:avLst/>
          </a:prstGeom>
          <a:noFill/>
        </p:spPr>
        <p:txBody>
          <a:bodyPr wrap="square" rtlCol="0">
            <a:spAutoFit/>
          </a:bodyPr>
          <a:lstStyle/>
          <a:p>
            <a:endParaRPr lang="en-US" sz="1200" dirty="0"/>
          </a:p>
          <a:p>
            <a:endParaRPr lang="en-US" sz="1000" dirty="0"/>
          </a:p>
          <a:p>
            <a:endParaRPr lang="en-US" sz="1200" dirty="0"/>
          </a:p>
        </p:txBody>
      </p:sp>
      <p:sp>
        <p:nvSpPr>
          <p:cNvPr id="8" name="TextBox 7">
            <a:extLst>
              <a:ext uri="{FF2B5EF4-FFF2-40B4-BE49-F238E27FC236}">
                <a16:creationId xmlns:a16="http://schemas.microsoft.com/office/drawing/2014/main" id="{AF59943E-E820-4398-986C-DD303EF706EF}"/>
              </a:ext>
            </a:extLst>
          </p:cNvPr>
          <p:cNvSpPr txBox="1"/>
          <p:nvPr/>
        </p:nvSpPr>
        <p:spPr>
          <a:xfrm>
            <a:off x="220585" y="5215770"/>
            <a:ext cx="11353106" cy="938719"/>
          </a:xfrm>
          <a:prstGeom prst="rect">
            <a:avLst/>
          </a:prstGeom>
          <a:noFill/>
        </p:spPr>
        <p:txBody>
          <a:bodyPr wrap="square" rtlCol="0">
            <a:spAutoFit/>
          </a:bodyPr>
          <a:lstStyle/>
          <a:p>
            <a:endParaRPr lang="en-US" sz="1100" dirty="0"/>
          </a:p>
          <a:p>
            <a:r>
              <a:rPr lang="en-US" sz="1100" b="1" dirty="0"/>
              <a:t>Reference</a:t>
            </a:r>
            <a:r>
              <a:rPr lang="en-US" sz="1100" dirty="0"/>
              <a:t>: Lucas M. Donovan, MD, MS, Brian N. </a:t>
            </a:r>
            <a:r>
              <a:rPr lang="en-US" sz="1100" dirty="0" err="1"/>
              <a:t>Palen</a:t>
            </a:r>
            <a:r>
              <a:rPr lang="en-US" sz="1100" dirty="0"/>
              <a:t>, MD, Laurie A. Fernandes, RN, Melanie D. Whittington, PhD, MS, William J. </a:t>
            </a:r>
            <a:r>
              <a:rPr lang="en-US" sz="1100" dirty="0" err="1"/>
              <a:t>Feser</a:t>
            </a:r>
            <a:r>
              <a:rPr lang="en-US" sz="1100" dirty="0"/>
              <a:t>, MS, Richard Blankenhorn, MS, Elise </a:t>
            </a:r>
            <a:r>
              <a:rPr lang="en-US" sz="1100" dirty="0" err="1"/>
              <a:t>Gunzburger</a:t>
            </a:r>
            <a:r>
              <a:rPr lang="en-US" sz="1100" dirty="0"/>
              <a:t>, MS, Gary K. Grunwald, PhD, Justina Gamache, MD, Joshua M. Liao, MD, MSc, Susan Kirsh, MD, MPH, David H. Au, MD, MS. (2021, January 20). </a:t>
            </a:r>
            <a:r>
              <a:rPr lang="en-US" sz="1100" i="1" dirty="0"/>
              <a:t>The referral coordination team: A redesign of specialty care to enhance service delivery and value in sleep medicine</a:t>
            </a:r>
            <a:r>
              <a:rPr lang="en-US" sz="1100" dirty="0"/>
              <a:t>. NEJM Catalyst - Practical Innovations in Health Care Delivery. </a:t>
            </a:r>
            <a:r>
              <a:rPr lang="en-US" sz="1100" dirty="0">
                <a:hlinkClick r:id="rId5"/>
              </a:rPr>
              <a:t>https://catalyst.nejm.org/doi/full/10.1056/CAT.20.0403</a:t>
            </a:r>
            <a:endParaRPr lang="en-US" sz="1100" dirty="0"/>
          </a:p>
          <a:p>
            <a:endParaRPr lang="en-US" sz="1100" dirty="0"/>
          </a:p>
        </p:txBody>
      </p:sp>
      <p:pic>
        <p:nvPicPr>
          <p:cNvPr id="20" name="Audio 19">
            <a:hlinkClick r:id="" action="ppaction://media"/>
            <a:extLst>
              <a:ext uri="{FF2B5EF4-FFF2-40B4-BE49-F238E27FC236}">
                <a16:creationId xmlns:a16="http://schemas.microsoft.com/office/drawing/2014/main" id="{FD61BB8B-EB50-4892-88EF-9B100E3E616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205420480"/>
      </p:ext>
    </p:extLst>
  </p:cSld>
  <p:clrMapOvr>
    <a:masterClrMapping/>
  </p:clrMapOvr>
  <mc:AlternateContent xmlns:mc="http://schemas.openxmlformats.org/markup-compatibility/2006" xmlns:p14="http://schemas.microsoft.com/office/powerpoint/2010/main">
    <mc:Choice Requires="p14">
      <p:transition spd="slow" p14:dur="2000" advTm="11948"/>
    </mc:Choice>
    <mc:Fallback xmlns="">
      <p:transition spd="slow" advTm="119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0"/>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927"/>
            <a:ext cx="12192000" cy="690880"/>
          </a:xfrm>
          <a:custGeom>
            <a:avLst/>
            <a:gdLst/>
            <a:ahLst/>
            <a:cxnLst/>
            <a:rect l="l" t="t" r="r" b="b"/>
            <a:pathLst>
              <a:path w="12192000" h="690880">
                <a:moveTo>
                  <a:pt x="12192000" y="0"/>
                </a:moveTo>
                <a:lnTo>
                  <a:pt x="0" y="0"/>
                </a:lnTo>
                <a:lnTo>
                  <a:pt x="0" y="690879"/>
                </a:lnTo>
                <a:lnTo>
                  <a:pt x="12192000" y="690879"/>
                </a:lnTo>
                <a:lnTo>
                  <a:pt x="12192000" y="0"/>
                </a:lnTo>
                <a:close/>
              </a:path>
            </a:pathLst>
          </a:custGeom>
          <a:solidFill>
            <a:srgbClr val="003E7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txBox="1">
            <a:spLocks noGrp="1"/>
          </p:cNvSpPr>
          <p:nvPr>
            <p:ph type="title"/>
          </p:nvPr>
        </p:nvSpPr>
        <p:spPr>
          <a:xfrm>
            <a:off x="838200" y="99059"/>
            <a:ext cx="10591800" cy="505267"/>
          </a:xfrm>
          <a:prstGeom prst="rect">
            <a:avLst/>
          </a:prstGeom>
        </p:spPr>
        <p:txBody>
          <a:bodyPr vert="horz" wrap="square" lIns="0" tIns="12700" rIns="0" bIns="0" rtlCol="0">
            <a:spAutoFit/>
          </a:bodyPr>
          <a:lstStyle/>
          <a:p>
            <a:pPr marL="12700" algn="ctr">
              <a:lnSpc>
                <a:spcPct val="100000"/>
              </a:lnSpc>
              <a:spcBef>
                <a:spcPts val="100"/>
              </a:spcBef>
            </a:pPr>
            <a:r>
              <a:rPr lang="en-US" dirty="0">
                <a:solidFill>
                  <a:schemeClr val="bg1"/>
                </a:solidFill>
                <a:latin typeface="Arial"/>
                <a:cs typeface="Arial"/>
              </a:rPr>
              <a:t>RCI Key Recommendations</a:t>
            </a:r>
            <a:endParaRPr dirty="0">
              <a:solidFill>
                <a:schemeClr val="bg1"/>
              </a:solidFill>
              <a:latin typeface="Arial"/>
              <a:cs typeface="Arial"/>
            </a:endParaRPr>
          </a:p>
        </p:txBody>
      </p:sp>
      <p:sp>
        <p:nvSpPr>
          <p:cNvPr id="6" name="object 6"/>
          <p:cNvSpPr txBox="1"/>
          <p:nvPr/>
        </p:nvSpPr>
        <p:spPr>
          <a:xfrm>
            <a:off x="11894580" y="6506591"/>
            <a:ext cx="153670" cy="177800"/>
          </a:xfrm>
          <a:prstGeom prst="rect">
            <a:avLst/>
          </a:prstGeom>
        </p:spPr>
        <p:txBody>
          <a:bodyPr vert="horz" wrap="square" lIns="0" tIns="0" rIns="0" bIns="0" rtlCol="0">
            <a:spAutoFit/>
          </a:bodyPr>
          <a:lstStyle/>
          <a:p>
            <a:pPr marL="38100" marR="0" lvl="0" indent="0" algn="l" defTabSz="914400" rtl="0" eaLnBrk="1" fontAlgn="auto" latinLnBrk="0" hangingPunct="1">
              <a:lnSpc>
                <a:spcPts val="1240"/>
              </a:lnSpc>
              <a:spcBef>
                <a:spcPts val="0"/>
              </a:spcBef>
              <a:spcAft>
                <a:spcPts val="0"/>
              </a:spcAft>
              <a:buClrTx/>
              <a:buSzTx/>
              <a:buFontTx/>
              <a:buNone/>
              <a:tabLst/>
              <a:defRPr/>
            </a:pPr>
            <a:fld id="{81D60167-4931-47E6-BA6A-407CBD079E47}" type="slidenum">
              <a:rPr kumimoji="0" sz="1200" b="0" i="0" u="none" strike="noStrike" kern="1200" cap="none" spc="0" normalizeH="0" baseline="0" noProof="0" dirty="0">
                <a:ln>
                  <a:noFill/>
                </a:ln>
                <a:solidFill>
                  <a:srgbClr val="FFFFFF"/>
                </a:solidFill>
                <a:effectLst/>
                <a:uLnTx/>
                <a:uFillTx/>
                <a:latin typeface="Calibri"/>
                <a:ea typeface="+mn-ea"/>
                <a:cs typeface="Calibri"/>
              </a:rPr>
              <a:pPr marL="38100" marR="0" lvl="0" indent="0" algn="l" defTabSz="914400" rtl="0" eaLnBrk="1" fontAlgn="auto" latinLnBrk="0" hangingPunct="1">
                <a:lnSpc>
                  <a:spcPts val="1240"/>
                </a:lnSpc>
                <a:spcBef>
                  <a:spcPts val="0"/>
                </a:spcBef>
                <a:spcAft>
                  <a:spcPts val="0"/>
                </a:spcAft>
                <a:buClrTx/>
                <a:buSzTx/>
                <a:buFontTx/>
                <a:buNone/>
                <a:tabLst/>
                <a:defRPr/>
              </a:pPr>
              <a:t>8</a:t>
            </a:fld>
            <a:endParaRPr kumimoji="0" sz="12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5" name="Rectangle 4">
            <a:extLst>
              <a:ext uri="{FF2B5EF4-FFF2-40B4-BE49-F238E27FC236}">
                <a16:creationId xmlns:a16="http://schemas.microsoft.com/office/drawing/2014/main" id="{10622683-4C38-44EC-A57A-B4FDC612DA19}"/>
              </a:ext>
            </a:extLst>
          </p:cNvPr>
          <p:cNvSpPr/>
          <p:nvPr/>
        </p:nvSpPr>
        <p:spPr>
          <a:xfrm>
            <a:off x="457200" y="789940"/>
            <a:ext cx="11287760" cy="4793620"/>
          </a:xfrm>
          <a:prstGeom prst="rect">
            <a:avLst/>
          </a:prstGeom>
        </p:spPr>
        <p:txBody>
          <a:bodyPr wrap="square">
            <a:spAutoFit/>
          </a:bodyPr>
          <a:lstStyle/>
          <a:p>
            <a:pPr marL="12065" marR="422275" lvl="0">
              <a:spcBef>
                <a:spcPts val="100"/>
              </a:spcBef>
              <a:tabLst>
                <a:tab pos="357505" algn="l"/>
                <a:tab pos="358140" algn="l"/>
              </a:tabLst>
              <a:defRPr/>
            </a:pPr>
            <a:r>
              <a:rPr lang="en-US" sz="2000" dirty="0">
                <a:solidFill>
                  <a:prstClr val="black"/>
                </a:solidFill>
              </a:rPr>
              <a:t>The aspirational goal for RCTs is to review 100% of referrals and schedule the Veteran’s appointment within three (3) days for VHA care and seven (7) days for community care and 90% of consults by June 2021. Based on the </a:t>
            </a:r>
            <a:r>
              <a:rPr kumimoji="0" lang="en-US" sz="2000" b="0" i="0" u="none" strike="noStrike" kern="1200" cap="none" spc="0" normalizeH="0" baseline="0" noProof="0" dirty="0">
                <a:ln>
                  <a:noFill/>
                </a:ln>
                <a:solidFill>
                  <a:prstClr val="black"/>
                </a:solidFill>
                <a:effectLst/>
                <a:uLnTx/>
                <a:uFillTx/>
                <a:ea typeface="+mn-ea"/>
                <a:cs typeface="+mn-cs"/>
              </a:rPr>
              <a:t>18 VISN level meetings completed by the RCI Leadership Team in January 2021, the key recommendations for successful RCI implementation are as follows:</a:t>
            </a:r>
          </a:p>
          <a:p>
            <a:pPr marL="12065" marR="422275" lvl="0" indent="0" algn="l" defTabSz="914400" rtl="0" eaLnBrk="1" fontAlgn="auto" latinLnBrk="0" hangingPunct="1">
              <a:lnSpc>
                <a:spcPct val="100000"/>
              </a:lnSpc>
              <a:spcBef>
                <a:spcPts val="100"/>
              </a:spcBef>
              <a:spcAft>
                <a:spcPts val="0"/>
              </a:spcAft>
              <a:buClrTx/>
              <a:buSzTx/>
              <a:buFontTx/>
              <a:buNone/>
              <a:tabLst>
                <a:tab pos="357505" algn="l"/>
                <a:tab pos="358140" algn="l"/>
              </a:tabLst>
              <a:defRPr/>
            </a:pPr>
            <a:endParaRPr kumimoji="0" lang="en-US" sz="2000" b="0" i="0" u="none" strike="noStrike" kern="1200" cap="none" spc="0" normalizeH="0" baseline="0" noProof="0" dirty="0">
              <a:ln>
                <a:noFill/>
              </a:ln>
              <a:solidFill>
                <a:prstClr val="black"/>
              </a:solidFill>
              <a:effectLst/>
              <a:uLnTx/>
              <a:uFillTx/>
              <a:ea typeface="+mn-ea"/>
              <a:cs typeface="+mn-cs"/>
            </a:endParaRPr>
          </a:p>
          <a:p>
            <a:pPr marL="297815" marR="422275"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tab pos="357505" algn="l"/>
                <a:tab pos="358140" algn="l"/>
              </a:tabLst>
              <a:defRPr/>
            </a:pPr>
            <a:r>
              <a:rPr kumimoji="0" lang="en-US" sz="2000" b="0" i="0" u="none" strike="noStrike" kern="1200" cap="none" spc="0" normalizeH="0" baseline="0" noProof="0" dirty="0">
                <a:ln>
                  <a:noFill/>
                </a:ln>
                <a:solidFill>
                  <a:prstClr val="black"/>
                </a:solidFill>
                <a:effectLst/>
                <a:uLnTx/>
                <a:uFillTx/>
                <a:ea typeface="+mn-ea"/>
                <a:cs typeface="+mn-cs"/>
              </a:rPr>
              <a:t>VISNs needs engagement</a:t>
            </a:r>
            <a:r>
              <a:rPr lang="en-US" sz="2000" dirty="0">
                <a:solidFill>
                  <a:prstClr val="black"/>
                </a:solidFill>
              </a:rPr>
              <a:t> and </a:t>
            </a:r>
            <a:r>
              <a:rPr kumimoji="0" lang="en-US" sz="2000" b="0" i="0" u="none" strike="noStrike" kern="1200" cap="none" spc="0" normalizeH="0" baseline="0" noProof="0" dirty="0">
                <a:ln>
                  <a:noFill/>
                </a:ln>
                <a:solidFill>
                  <a:prstClr val="black"/>
                </a:solidFill>
                <a:effectLst/>
                <a:uLnTx/>
                <a:uFillTx/>
                <a:ea typeface="+mn-ea"/>
                <a:cs typeface="+mn-cs"/>
              </a:rPr>
              <a:t>oversight to help VAMCs in standardizing and streamlining the RCI process</a:t>
            </a:r>
          </a:p>
          <a:p>
            <a:pPr marL="12065" marR="422275" lvl="0" algn="l" defTabSz="914400" rtl="0" eaLnBrk="1" fontAlgn="auto" latinLnBrk="0" hangingPunct="1">
              <a:lnSpc>
                <a:spcPct val="100000"/>
              </a:lnSpc>
              <a:spcBef>
                <a:spcPts val="100"/>
              </a:spcBef>
              <a:spcAft>
                <a:spcPts val="0"/>
              </a:spcAft>
              <a:buClrTx/>
              <a:buSzTx/>
              <a:tabLst>
                <a:tab pos="357505" algn="l"/>
                <a:tab pos="358140" algn="l"/>
              </a:tabLst>
              <a:defRPr/>
            </a:pPr>
            <a:endParaRPr kumimoji="0" lang="en-US" sz="2000" b="0" i="0" u="none" strike="noStrike" kern="1200" cap="none" spc="0" normalizeH="0" baseline="0" noProof="0" dirty="0">
              <a:ln>
                <a:noFill/>
              </a:ln>
              <a:solidFill>
                <a:prstClr val="black"/>
              </a:solidFill>
              <a:effectLst/>
              <a:uLnTx/>
              <a:uFillTx/>
              <a:ea typeface="+mn-ea"/>
              <a:cs typeface="+mn-cs"/>
            </a:endParaRPr>
          </a:p>
          <a:p>
            <a:pPr marL="297815" marR="422275"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tab pos="357505" algn="l"/>
                <a:tab pos="358140" algn="l"/>
              </a:tabLst>
              <a:defRPr/>
            </a:pPr>
            <a:r>
              <a:rPr kumimoji="0" lang="en-US" sz="2000" b="0" i="0" u="none" strike="noStrike" kern="1200" cap="none" spc="0" normalizeH="0" baseline="0" noProof="0" dirty="0">
                <a:ln>
                  <a:noFill/>
                </a:ln>
                <a:solidFill>
                  <a:prstClr val="black"/>
                </a:solidFill>
                <a:effectLst/>
                <a:uLnTx/>
                <a:uFillTx/>
                <a:ea typeface="+mn-ea"/>
                <a:cs typeface="+mn-cs"/>
              </a:rPr>
              <a:t>Support from VISNs for Inter-Facility Consults (IFCs) and eliminate direct entry of Community Care referrals by referring providers</a:t>
            </a:r>
          </a:p>
          <a:p>
            <a:pPr marL="12065" marR="422275" lvl="0" indent="0" algn="l" defTabSz="914400" rtl="0" eaLnBrk="1" fontAlgn="auto" latinLnBrk="0" hangingPunct="1">
              <a:lnSpc>
                <a:spcPct val="100000"/>
              </a:lnSpc>
              <a:spcBef>
                <a:spcPts val="100"/>
              </a:spcBef>
              <a:spcAft>
                <a:spcPts val="0"/>
              </a:spcAft>
              <a:buClrTx/>
              <a:buSzTx/>
              <a:buFontTx/>
              <a:buNone/>
              <a:tabLst>
                <a:tab pos="357505" algn="l"/>
                <a:tab pos="358140" algn="l"/>
              </a:tabLst>
              <a:defRPr/>
            </a:pPr>
            <a:endParaRPr kumimoji="0" lang="en-US" sz="2000" b="0" i="0" u="none" strike="noStrike" kern="1200" cap="none" spc="0" normalizeH="0" baseline="0" noProof="0" dirty="0">
              <a:ln>
                <a:noFill/>
              </a:ln>
              <a:solidFill>
                <a:prstClr val="black"/>
              </a:solidFill>
              <a:effectLst/>
              <a:uLnTx/>
              <a:uFillTx/>
              <a:ea typeface="+mn-ea"/>
              <a:cs typeface="+mn-cs"/>
            </a:endParaRPr>
          </a:p>
          <a:p>
            <a:pPr marL="297815" marR="422275" lvl="0" indent="-285750" algn="l" defTabSz="914400" rtl="0" eaLnBrk="1" fontAlgn="auto" latinLnBrk="0" hangingPunct="1">
              <a:lnSpc>
                <a:spcPct val="100000"/>
              </a:lnSpc>
              <a:spcBef>
                <a:spcPts val="100"/>
              </a:spcBef>
              <a:spcAft>
                <a:spcPts val="0"/>
              </a:spcAft>
              <a:buClrTx/>
              <a:buSzTx/>
              <a:buFont typeface="Arial" panose="020B0604020202020204" pitchFamily="34" charset="0"/>
              <a:buChar char="•"/>
              <a:tabLst>
                <a:tab pos="357505" algn="l"/>
                <a:tab pos="358140" algn="l"/>
              </a:tabLst>
              <a:defRPr/>
            </a:pPr>
            <a:r>
              <a:rPr kumimoji="0" lang="en-US" sz="2000" b="0" i="0" u="none" strike="noStrike" kern="1200" cap="none" spc="0" normalizeH="0" baseline="0" noProof="0" dirty="0">
                <a:ln>
                  <a:noFill/>
                </a:ln>
                <a:solidFill>
                  <a:prstClr val="black"/>
                </a:solidFill>
                <a:effectLst/>
                <a:uLnTx/>
                <a:uFillTx/>
                <a:ea typeface="+mn-ea"/>
                <a:cs typeface="+mn-cs"/>
              </a:rPr>
              <a:t>Implement RCT model that incorporates and utilizes both clinical and administrative staff </a:t>
            </a:r>
          </a:p>
          <a:p>
            <a:pPr marL="12065" marR="422275" lvl="0" indent="0" algn="l" defTabSz="914400" rtl="0" eaLnBrk="1" fontAlgn="auto" latinLnBrk="0" hangingPunct="1">
              <a:lnSpc>
                <a:spcPct val="100000"/>
              </a:lnSpc>
              <a:spcBef>
                <a:spcPts val="100"/>
              </a:spcBef>
              <a:spcAft>
                <a:spcPts val="0"/>
              </a:spcAft>
              <a:buClrTx/>
              <a:buSzTx/>
              <a:buFontTx/>
              <a:buNone/>
              <a:tabLst>
                <a:tab pos="357505" algn="l"/>
                <a:tab pos="358140" algn="l"/>
              </a:tabLst>
              <a:defRPr/>
            </a:pPr>
            <a:endParaRPr kumimoji="0" lang="en-US" sz="2000" b="0" i="0" u="none" strike="noStrike" kern="1200" cap="none" spc="0" normalizeH="0" baseline="0" noProof="0" dirty="0">
              <a:ln>
                <a:noFill/>
              </a:ln>
              <a:solidFill>
                <a:prstClr val="black"/>
              </a:solidFill>
              <a:effectLst/>
              <a:uLnTx/>
              <a:uFillTx/>
              <a:ea typeface="+mn-ea"/>
              <a:cs typeface="+mn-cs"/>
            </a:endParaRPr>
          </a:p>
          <a:p>
            <a:pPr marL="297815" marR="422275" lvl="0" indent="-285750">
              <a:spcBef>
                <a:spcPts val="100"/>
              </a:spcBef>
              <a:buFont typeface="Arial" panose="020B0604020202020204" pitchFamily="34" charset="0"/>
              <a:buChar char="•"/>
              <a:tabLst>
                <a:tab pos="357505" algn="l"/>
                <a:tab pos="358140" algn="l"/>
              </a:tabLst>
              <a:defRPr/>
            </a:pPr>
            <a:r>
              <a:rPr kumimoji="0" lang="en-US" sz="2000" b="0" i="0" u="none" strike="noStrike" kern="1200" cap="none" spc="0" normalizeH="0" baseline="0" noProof="0" dirty="0">
                <a:ln>
                  <a:noFill/>
                </a:ln>
                <a:solidFill>
                  <a:prstClr val="black"/>
                </a:solidFill>
                <a:effectLst/>
                <a:uLnTx/>
                <a:uFillTx/>
                <a:ea typeface="+mn-ea"/>
                <a:cs typeface="+mn-cs"/>
              </a:rPr>
              <a:t>Utilizing our expanded </a:t>
            </a:r>
            <a:r>
              <a:rPr lang="en-US" sz="2000" dirty="0">
                <a:solidFill>
                  <a:prstClr val="black"/>
                </a:solidFill>
              </a:rPr>
              <a:t>virtual to home platform and other technology driven modalities of care </a:t>
            </a:r>
            <a:endParaRPr kumimoji="0" lang="en-US" sz="2000" b="0" i="0" u="none" strike="noStrike" kern="1200" cap="none" spc="0" normalizeH="0" baseline="0" noProof="0" dirty="0">
              <a:ln>
                <a:noFill/>
              </a:ln>
              <a:solidFill>
                <a:prstClr val="black"/>
              </a:solidFill>
              <a:effectLst/>
              <a:uLnTx/>
              <a:uFillTx/>
              <a:ea typeface="+mn-ea"/>
              <a:cs typeface="+mn-cs"/>
            </a:endParaRPr>
          </a:p>
          <a:p>
            <a:pPr marL="12065" marR="422275" lvl="0" indent="0" algn="l" defTabSz="914400" rtl="0" eaLnBrk="1" fontAlgn="auto" latinLnBrk="0" hangingPunct="1">
              <a:lnSpc>
                <a:spcPct val="100000"/>
              </a:lnSpc>
              <a:spcBef>
                <a:spcPts val="100"/>
              </a:spcBef>
              <a:spcAft>
                <a:spcPts val="0"/>
              </a:spcAft>
              <a:buClrTx/>
              <a:buSzTx/>
              <a:buFontTx/>
              <a:buNone/>
              <a:tabLst>
                <a:tab pos="357505" algn="l"/>
                <a:tab pos="358140" algn="l"/>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4" name="Audio 13">
            <a:hlinkClick r:id="" action="ppaction://media"/>
            <a:extLst>
              <a:ext uri="{FF2B5EF4-FFF2-40B4-BE49-F238E27FC236}">
                <a16:creationId xmlns:a16="http://schemas.microsoft.com/office/drawing/2014/main" id="{A6DC0654-4BF8-48F5-8C05-E7E9C59257B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1952160315"/>
      </p:ext>
    </p:extLst>
  </p:cSld>
  <p:clrMapOvr>
    <a:masterClrMapping/>
  </p:clrMapOvr>
  <mc:AlternateContent xmlns:mc="http://schemas.openxmlformats.org/markup-compatibility/2006" xmlns:p14="http://schemas.microsoft.com/office/powerpoint/2010/main">
    <mc:Choice Requires="p14">
      <p:transition spd="slow" p14:dur="2000" advTm="34013"/>
    </mc:Choice>
    <mc:Fallback xmlns="">
      <p:transition spd="slow" advTm="340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7160</TotalTime>
  <Words>2073</Words>
  <Application>Microsoft Office PowerPoint</Application>
  <PresentationFormat>Widescreen</PresentationFormat>
  <Paragraphs>237</Paragraphs>
  <Slides>8</Slides>
  <Notes>8</Notes>
  <HiddenSlides>0</HiddenSlides>
  <MMClips>8</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Symbol</vt:lpstr>
      <vt:lpstr>1_Office Theme</vt:lpstr>
      <vt:lpstr>VETERANS HEALTH ADMINISTRATION</vt:lpstr>
      <vt:lpstr>Referral Coordination Initiative (RCI) Background</vt:lpstr>
      <vt:lpstr>RCI Project Goals-Successes and Opportunities within VISNs</vt:lpstr>
      <vt:lpstr>VISN Meeting Details</vt:lpstr>
      <vt:lpstr>RCI- Benefits to Adapt/Risk to Not-Adapt</vt:lpstr>
      <vt:lpstr>RCI VISN Level Comprehensive Review</vt:lpstr>
      <vt:lpstr>RCI Projected Cost-Sleep Study RCT Example </vt:lpstr>
      <vt:lpstr>RCI Key Recommendations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VETERANS HEALTH ADMINISTRATION</dc:title>
  <dc:creator>Parson, Lauri J.</dc:creator>
  <cp:lastModifiedBy>Parson, Lauri J.</cp:lastModifiedBy>
  <cp:revision>177</cp:revision>
  <cp:lastPrinted>2021-03-11T12:09:00Z</cp:lastPrinted>
  <dcterms:created xsi:type="dcterms:W3CDTF">2021-02-04T15:10:09Z</dcterms:created>
  <dcterms:modified xsi:type="dcterms:W3CDTF">2021-03-17T14:42:54Z</dcterms:modified>
</cp:coreProperties>
</file>