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29" r:id="rId5"/>
    <p:sldId id="335" r:id="rId6"/>
    <p:sldId id="340" r:id="rId7"/>
    <p:sldId id="341" r:id="rId8"/>
    <p:sldId id="343" r:id="rId9"/>
    <p:sldId id="346" r:id="rId10"/>
    <p:sldId id="348" r:id="rId11"/>
    <p:sldId id="347" r:id="rId12"/>
  </p:sldIdLst>
  <p:sldSz cx="12192000" cy="6858000"/>
  <p:notesSz cx="6858000" cy="9144000"/>
  <p:custShowLst>
    <p:custShow name="Custom Show 1" id="0">
      <p:sldLst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0798" autoAdjust="0"/>
  </p:normalViewPr>
  <p:slideViewPr>
    <p:cSldViewPr snapToGrid="0">
      <p:cViewPr varScale="1">
        <p:scale>
          <a:sx n="99" d="100"/>
          <a:sy n="99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6419-38B4-4F78-AC95-35643124338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85E64-A5CB-4D74-9C54-F75D086D6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name is Nerlande Pierre, GHATP Fellow at the Veterans Health Care System of the Ozarks located in Fayetteville Arkansas.  My Project is “ Management of Community Care Mammography Consult.”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1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get started, I want to give a special thank you to my team members and co-contributors for assisting me on this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8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I select this project this project for my GHATP fellowship?  Well, the answer “</a:t>
            </a:r>
            <a:r>
              <a:rPr lang="en-US" sz="1200" dirty="0">
                <a:solidFill>
                  <a:srgbClr val="000000"/>
                </a:solidFill>
                <a:latin typeface="Helvetica Neue"/>
              </a:rPr>
              <a:t>VHSO had a </a:t>
            </a:r>
            <a:r>
              <a:rPr lang="en-US" sz="1200" b="1" dirty="0">
                <a:solidFill>
                  <a:srgbClr val="000000"/>
                </a:solidFill>
                <a:latin typeface="Helvetica Neue"/>
              </a:rPr>
              <a:t>fragmented process Mammography Consult </a:t>
            </a:r>
            <a:r>
              <a:rPr lang="en-US" sz="1200" b="0" dirty="0">
                <a:solidFill>
                  <a:srgbClr val="000000"/>
                </a:solidFill>
                <a:latin typeface="Helvetica Neue"/>
              </a:rPr>
              <a:t>process , along with inconsistent documentation, creating a cumbersome workflow and therefore urgent patient needs were not timely met.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why?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shows Women Veterans are the fastest growing population in the united states.   Here at VHSO our Women Veterans patient enrollees have increased by over 30% in the past decade.  And based on our projection model, we expect an additional 9% growth through 2032.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are we addressing the mammography consult issue at VHSO? Looking at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state map – you can see 8 identified Kapowees listed in yellow-  e.g., 1. Direct Clinic phone number not included in the consults.  7.  Abnormal results not received timely.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3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solution?  I focused on three areas for my solution approach: Communication, Systems and Training.</a:t>
            </a:r>
          </a:p>
          <a:p>
            <a:r>
              <a:rPr lang="en-US" dirty="0"/>
              <a:t>Like example two:  Process for receiving results unclear.  That is a communication problem </a:t>
            </a:r>
          </a:p>
          <a:p>
            <a:r>
              <a:rPr lang="en-US" dirty="0"/>
              <a:t>Or number five: No provider follow up.  That barrier can be resolved with proper training.  With that, continuous step-by-step training is available outlining lean process integrating SMART note.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note:  We are only 6 months in on this project with a very low N, but the projections based on the last two data points is, the process will continue to stabilize and maintain a minimum one-day reporting of results to Veterans, which is a seven-day improvement!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3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attention.  If you are interested in those project for your Medical Centers, please contact 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85E64-A5CB-4D74-9C54-F75D086D6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9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5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45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3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7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1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4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9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3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2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2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4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65000">
              <a:schemeClr val="bg2">
                <a:lumMod val="75000"/>
              </a:schemeClr>
            </a:gs>
            <a:gs pos="85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3A94-ED59-4C08-B514-C89B1C264F1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AAEC-270D-4062-887C-EEA5940C77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5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em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48000">
              <a:schemeClr val="bg2">
                <a:lumMod val="60000"/>
                <a:lumOff val="40000"/>
              </a:schemeClr>
            </a:gs>
            <a:gs pos="85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273658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6" y="1428673"/>
            <a:ext cx="12017829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E99A1-A9A3-4331-BAE1-B161E20EB7F3}"/>
              </a:ext>
            </a:extLst>
          </p:cNvPr>
          <p:cNvSpPr txBox="1"/>
          <p:nvPr/>
        </p:nvSpPr>
        <p:spPr>
          <a:xfrm>
            <a:off x="788547" y="1587887"/>
            <a:ext cx="103725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Management of Community Care Mammography Consult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Ms. Nerlande Pierre, MBA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Healthcare Administration Training Program Fellow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Healthcare System of the Ozark (VHSO) Fayetteville, Arkansas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19AEB5-5FAB-467F-8637-A786118764D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98F3C-87B9-4384-BEFB-FB843F192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910" y="4670978"/>
            <a:ext cx="1671804" cy="186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451BDCC2-6C1B-4A1F-BAB6-14997BAB8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9"/>
    </mc:Choice>
    <mc:Fallback xmlns="">
      <p:transition spd="slow" advTm="22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45" y="1150319"/>
            <a:ext cx="12026537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E99A1-A9A3-4331-BAE1-B161E20EB7F3}"/>
              </a:ext>
            </a:extLst>
          </p:cNvPr>
          <p:cNvSpPr txBox="1"/>
          <p:nvPr/>
        </p:nvSpPr>
        <p:spPr>
          <a:xfrm>
            <a:off x="7033888" y="2538892"/>
            <a:ext cx="4633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Rachael Powers, RN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Lynette Reilly RN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Doris Kaufman RN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Dawn Michel, MSN, RN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Dr. Jennifer Turner Ragsdale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Kendra Dial, BSN, RN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F3-E301-411C-A13A-882D7B1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7" y="1595668"/>
            <a:ext cx="11964805" cy="11658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MY Team Members / CO-contributors</a:t>
            </a:r>
            <a:br>
              <a:rPr lang="en-US" sz="28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endParaRPr lang="en-U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13EFE-FE94-4BB4-B1EA-AB01D5B8DD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398" y="2666116"/>
            <a:ext cx="1942362" cy="24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C965DE-9810-4420-86D2-E389D1091F78}"/>
              </a:ext>
            </a:extLst>
          </p:cNvPr>
          <p:cNvCxnSpPr/>
          <p:nvPr/>
        </p:nvCxnSpPr>
        <p:spPr>
          <a:xfrm>
            <a:off x="1100380" y="6354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7118E2-B517-44FA-9FCE-122D9A950407}"/>
              </a:ext>
            </a:extLst>
          </p:cNvPr>
          <p:cNvSpPr txBox="1"/>
          <p:nvPr/>
        </p:nvSpPr>
        <p:spPr>
          <a:xfrm>
            <a:off x="912132" y="2538892"/>
            <a:ext cx="470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Dr. James Slezak, MD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Kristy Pullin MSN,RN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Mr. Timothy Hagen MBA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Brenda McReynolds, LPN Ms. Michiele Schrieber MS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Ms. Sherri Jackson MSN, RN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1D27B2-3C43-4B54-A561-CA272714B6E0}"/>
              </a:ext>
            </a:extLst>
          </p:cNvPr>
          <p:cNvSpPr/>
          <p:nvPr/>
        </p:nvSpPr>
        <p:spPr>
          <a:xfrm>
            <a:off x="1436914" y="5077666"/>
            <a:ext cx="962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>
                <a:solidFill>
                  <a:srgbClr val="000000"/>
                </a:solidFill>
                <a:latin typeface="Helvetica Neue"/>
              </a:rPr>
              <a:t>Ms. Amy Huycke, MS, RN, ADPCS, Executive Sponsor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6E309FE8-F65E-4EBD-A47F-7F55212A3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1" y="1162492"/>
            <a:ext cx="12026537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F3-E301-411C-A13A-882D7B1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7" y="1595668"/>
            <a:ext cx="11964805" cy="11658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PROBLEM STATEMENT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13EFE-FE94-4BB4-B1EA-AB01D5B8DD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398" y="2666116"/>
            <a:ext cx="1942362" cy="24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C965DE-9810-4420-86D2-E389D1091F78}"/>
              </a:ext>
            </a:extLst>
          </p:cNvPr>
          <p:cNvCxnSpPr/>
          <p:nvPr/>
        </p:nvCxnSpPr>
        <p:spPr>
          <a:xfrm>
            <a:off x="1100380" y="6354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81139B-B0D5-4198-819D-8FA3E1F40B4C}"/>
              </a:ext>
            </a:extLst>
          </p:cNvPr>
          <p:cNvSpPr txBox="1"/>
          <p:nvPr/>
        </p:nvSpPr>
        <p:spPr>
          <a:xfrm>
            <a:off x="402336" y="2488937"/>
            <a:ext cx="11396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000000"/>
                </a:solidFill>
                <a:latin typeface="Helvetica Neue"/>
              </a:rPr>
              <a:t>VHSO had a </a:t>
            </a:r>
            <a:r>
              <a:rPr lang="en-US" sz="2400" b="1" dirty="0">
                <a:solidFill>
                  <a:srgbClr val="000000"/>
                </a:solidFill>
                <a:latin typeface="Helvetica Neue"/>
              </a:rPr>
              <a:t>fragmented process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that involved several staff from multiple services. This, along with </a:t>
            </a:r>
            <a:r>
              <a:rPr lang="en-US" sz="2400" b="1" dirty="0">
                <a:solidFill>
                  <a:srgbClr val="000000"/>
                </a:solidFill>
                <a:latin typeface="Helvetica Neue"/>
              </a:rPr>
              <a:t>inconsistent documentation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, created a </a:t>
            </a:r>
            <a:r>
              <a:rPr lang="en-US" sz="2400" b="1" dirty="0">
                <a:solidFill>
                  <a:srgbClr val="000000"/>
                </a:solidFill>
                <a:latin typeface="Helvetica Neue"/>
              </a:rPr>
              <a:t>cumbersome workflow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 as well as opportunity for error. </a:t>
            </a:r>
          </a:p>
          <a:p>
            <a:pPr fontAlgn="base"/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algn="ctr" fontAlgn="base"/>
            <a:endParaRPr lang="en-US" sz="2400" dirty="0">
              <a:solidFill>
                <a:srgbClr val="000000"/>
              </a:solidFill>
              <a:latin typeface="Helvetica Neue"/>
            </a:endParaRPr>
          </a:p>
          <a:p>
            <a:pPr algn="ctr" fontAlgn="base"/>
            <a:r>
              <a:rPr lang="en-US" sz="2400" dirty="0">
                <a:solidFill>
                  <a:srgbClr val="000000"/>
                </a:solidFill>
                <a:latin typeface="Helvetica Neue"/>
              </a:rPr>
              <a:t>Due to non-standardized processing of results, </a:t>
            </a:r>
            <a:br>
              <a:rPr lang="en-US" sz="2400" dirty="0">
                <a:solidFill>
                  <a:srgbClr val="000000"/>
                </a:solidFill>
                <a:latin typeface="Helvetica Neue"/>
              </a:rPr>
            </a:br>
            <a:r>
              <a:rPr lang="en-US" sz="2400" b="1" dirty="0">
                <a:solidFill>
                  <a:srgbClr val="000000"/>
                </a:solidFill>
                <a:latin typeface="Helvetica Neue"/>
              </a:rPr>
              <a:t>urgent patient care needs are not timely addressed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. ​</a:t>
            </a:r>
          </a:p>
          <a:p>
            <a:pPr fontAlgn="base"/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913B1EF-0613-4ACB-BB4D-B43F197C8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5"/>
    </mc:Choice>
    <mc:Fallback xmlns="">
      <p:transition spd="slow" advTm="2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2">
                <a:lumMod val="60000"/>
                <a:lumOff val="40000"/>
              </a:schemeClr>
            </a:gs>
            <a:gs pos="65000">
              <a:schemeClr val="bg2">
                <a:lumMod val="75000"/>
              </a:schemeClr>
            </a:gs>
            <a:gs pos="85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8" y="1162492"/>
            <a:ext cx="12026537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F3-E301-411C-A13A-882D7B1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7" y="1595668"/>
            <a:ext cx="11964805" cy="877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The WAY – Reason for improvement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13EFE-FE94-4BB4-B1EA-AB01D5B8DD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30" y="2620396"/>
            <a:ext cx="1942362" cy="24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C965DE-9810-4420-86D2-E389D1091F78}"/>
              </a:ext>
            </a:extLst>
          </p:cNvPr>
          <p:cNvCxnSpPr/>
          <p:nvPr/>
        </p:nvCxnSpPr>
        <p:spPr>
          <a:xfrm>
            <a:off x="1100380" y="6354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0CFBC6-F595-4447-805F-DB7189D77C67}"/>
              </a:ext>
            </a:extLst>
          </p:cNvPr>
          <p:cNvSpPr txBox="1"/>
          <p:nvPr/>
        </p:nvSpPr>
        <p:spPr>
          <a:xfrm>
            <a:off x="177908" y="2133712"/>
            <a:ext cx="2706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Helvetica Neue"/>
              </a:rPr>
              <a:t>Women Veterans are the fastest growing population in the US </a:t>
            </a:r>
          </a:p>
          <a:p>
            <a:pPr fontAlgn="base"/>
            <a:endParaRPr lang="en-US" sz="2000" b="1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Helvetica Neue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Helvetica Neue"/>
            </a:endParaRPr>
          </a:p>
          <a:p>
            <a:pPr fontAlgn="base"/>
            <a:r>
              <a:rPr lang="en-US" sz="2000" b="1" dirty="0">
                <a:solidFill>
                  <a:srgbClr val="000000"/>
                </a:solidFill>
                <a:latin typeface="Helvetica Neue"/>
              </a:rPr>
              <a:t>VHSO Stats of Female Veteran Patient enrollee trending upward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2FD92-432E-4013-B993-7C74E1BE5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217" y="2291603"/>
            <a:ext cx="7291448" cy="3968600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7C049F9-DE1A-4834-9269-AED1195E1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24"/>
    </mc:Choice>
    <mc:Fallback xmlns="">
      <p:transition spd="slow" advTm="3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8" y="1162492"/>
            <a:ext cx="12026537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F3-E301-411C-A13A-882D7B1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827" y="1162492"/>
            <a:ext cx="8942173" cy="6130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Current state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13EFE-FE94-4BB4-B1EA-AB01D5B8DD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8703" y="795853"/>
            <a:ext cx="1648441" cy="20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C965DE-9810-4420-86D2-E389D1091F78}"/>
              </a:ext>
            </a:extLst>
          </p:cNvPr>
          <p:cNvCxnSpPr/>
          <p:nvPr/>
        </p:nvCxnSpPr>
        <p:spPr>
          <a:xfrm>
            <a:off x="1100380" y="6354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9F78A1-DE7F-4ECF-91B9-891D948EF616}"/>
              </a:ext>
            </a:extLst>
          </p:cNvPr>
          <p:cNvSpPr txBox="1"/>
          <p:nvPr/>
        </p:nvSpPr>
        <p:spPr>
          <a:xfrm>
            <a:off x="137445" y="1872719"/>
            <a:ext cx="3679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u="sng" dirty="0">
                <a:solidFill>
                  <a:schemeClr val="bg1"/>
                </a:solidFill>
              </a:rPr>
              <a:t>Identified Problems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Clinic phone # not included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receiving results unclear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notifications routed improperly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process Management and tracking unclear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Provider follow-up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Provider Notification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results not received timely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Mammogram SEOC – does not include VHA Directive/requirements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956C7-72F4-424E-A706-08850A567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319" y="1708395"/>
            <a:ext cx="7824841" cy="4594455"/>
          </a:xfrm>
          <a:prstGeom prst="rect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7CB30D2C-83DE-4BEA-813F-68F8B4DB9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5"/>
    </mc:Choice>
    <mc:Fallback xmlns="">
      <p:transition spd="slow" advTm="2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63" y="1065285"/>
            <a:ext cx="12026537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F3-E301-411C-A13A-882D7B1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44" y="1293927"/>
            <a:ext cx="8942173" cy="6130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Focused Solutions Approach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13EFE-FE94-4BB4-B1EA-AB01D5B8DD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9427" y="1065285"/>
            <a:ext cx="1648441" cy="15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C965DE-9810-4420-86D2-E389D1091F78}"/>
              </a:ext>
            </a:extLst>
          </p:cNvPr>
          <p:cNvCxnSpPr/>
          <p:nvPr/>
        </p:nvCxnSpPr>
        <p:spPr>
          <a:xfrm>
            <a:off x="1100380" y="6354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FE322-B7ED-41FC-A69B-3213010564D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3" y="1906947"/>
            <a:ext cx="10774004" cy="4036653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</a:ln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404D343-5F00-4E7A-99EC-CC2EE656E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35"/>
    </mc:Choice>
    <mc:Fallback xmlns="">
      <p:transition spd="slow" advTm="45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69" y="1191535"/>
            <a:ext cx="11847138" cy="55761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F3-E301-411C-A13A-882D7B14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644" y="1293927"/>
            <a:ext cx="8942173" cy="6130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Focused Solutions Approach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13EFE-FE94-4BB4-B1EA-AB01D5B8DD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9427" y="1065285"/>
            <a:ext cx="1648441" cy="15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C965DE-9810-4420-86D2-E389D1091F78}"/>
              </a:ext>
            </a:extLst>
          </p:cNvPr>
          <p:cNvCxnSpPr/>
          <p:nvPr/>
        </p:nvCxnSpPr>
        <p:spPr>
          <a:xfrm>
            <a:off x="1100380" y="63543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AC15688-5E7E-4EC8-AF46-1FEAF30D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71" y="2457558"/>
            <a:ext cx="4642134" cy="30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5A378FE-A7C9-49C6-8A15-0047A17E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7"/>
    </mc:Choice>
    <mc:Fallback xmlns="">
      <p:transition spd="slow" advTm="28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24F9D5-0D3E-4F0D-AB06-17BCB25B9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90311"/>
            <a:ext cx="5439121" cy="974974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8DBF2C28-A4DB-408E-928D-916F5C2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64" y="1293669"/>
            <a:ext cx="11861074" cy="53390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alpha val="60001"/>
                </a:srgbClr>
              </a:gs>
              <a:gs pos="50000">
                <a:schemeClr val="bg2">
                  <a:lumMod val="20000"/>
                  <a:lumOff val="80000"/>
                </a:schemeClr>
              </a:gs>
              <a:gs pos="100000">
                <a:srgbClr val="99CCFF">
                  <a:alpha val="60001"/>
                </a:srgbClr>
              </a:gs>
            </a:gsLst>
            <a:lin ang="189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A567D9-C2A0-4678-9B1C-3D08DEC4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63" y="1418390"/>
            <a:ext cx="1942362" cy="24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F65836-EA5E-4697-BB00-291BCCDB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92" y="2896171"/>
            <a:ext cx="9284094" cy="7990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MaruGothicMPRO" panose="020B0400000000000000" pitchFamily="34" charset="-128"/>
                <a:ea typeface="HGMaruGothicMPRO" panose="020B0400000000000000" pitchFamily="34" charset="-128"/>
              </a:rPr>
              <a:t>Thank you for your appreciated attention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62D93C-E8C6-43B0-ADB2-002A3571F9B7}"/>
              </a:ext>
            </a:extLst>
          </p:cNvPr>
          <p:cNvSpPr txBox="1">
            <a:spLocks/>
          </p:cNvSpPr>
          <p:nvPr/>
        </p:nvSpPr>
        <p:spPr>
          <a:xfrm>
            <a:off x="4868127" y="3693894"/>
            <a:ext cx="2252425" cy="79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Questions? 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3C97FF-F0F8-440D-96B3-DDFDD8E3C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430" y="5432591"/>
            <a:ext cx="2219136" cy="402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3C1D9F-BBDF-4EEC-A432-D72AE9A39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596" y="4452500"/>
            <a:ext cx="9145489" cy="98711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30F008D-3DD3-4869-B1DC-64DCCACC9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6"/>
    </mc:Choice>
    <mc:Fallback xmlns="">
      <p:transition spd="slow" advTm="10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BAD4B66A7324495697BA994DC21F1" ma:contentTypeVersion="10" ma:contentTypeDescription="Create a new document." ma:contentTypeScope="" ma:versionID="ee520193390a1a36cc5d054df6651801">
  <xsd:schema xmlns:xsd="http://www.w3.org/2001/XMLSchema" xmlns:xs="http://www.w3.org/2001/XMLSchema" xmlns:p="http://schemas.microsoft.com/office/2006/metadata/properties" xmlns:ns3="a69a1b2d-1059-4588-af0f-96e2b3244b4b" xmlns:ns4="8b2e3d3d-d727-4f57-a935-d0eb8243a0fa" targetNamespace="http://schemas.microsoft.com/office/2006/metadata/properties" ma:root="true" ma:fieldsID="f6648f08fdbb29ad9c237f69389b5d3e" ns3:_="" ns4:_="">
    <xsd:import namespace="a69a1b2d-1059-4588-af0f-96e2b3244b4b"/>
    <xsd:import namespace="8b2e3d3d-d727-4f57-a935-d0eb8243a0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a1b2d-1059-4588-af0f-96e2b3244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e3d3d-d727-4f57-a935-d0eb8243a0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88A61-644F-44EB-A2BA-8EADB0C12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605E23-76E9-4928-BFE9-2EE5C91F2787}">
  <ds:schemaRefs>
    <ds:schemaRef ds:uri="http://purl.org/dc/dcmitype/"/>
    <ds:schemaRef ds:uri="8b2e3d3d-d727-4f57-a935-d0eb8243a0fa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69a1b2d-1059-4588-af0f-96e2b3244b4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CA55D0-E316-4736-B320-3E3500A18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9a1b2d-1059-4588-af0f-96e2b3244b4b"/>
    <ds:schemaRef ds:uri="8b2e3d3d-d727-4f57-a935-d0eb8243a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622</Words>
  <Application>Microsoft Office PowerPoint</Application>
  <PresentationFormat>Widescreen</PresentationFormat>
  <Paragraphs>67</Paragraphs>
  <Slides>8</Slides>
  <Notes>8</Notes>
  <HiddenSlides>0</HiddenSlides>
  <MMClips>8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HGMaruGothicMPRO</vt:lpstr>
      <vt:lpstr>Arial</vt:lpstr>
      <vt:lpstr>Arial Black</vt:lpstr>
      <vt:lpstr>Bookman Old Style</vt:lpstr>
      <vt:lpstr>Calibri</vt:lpstr>
      <vt:lpstr>Cambria</vt:lpstr>
      <vt:lpstr>Helvetica Neue</vt:lpstr>
      <vt:lpstr>Rockwell</vt:lpstr>
      <vt:lpstr>Segoe UI</vt:lpstr>
      <vt:lpstr>Times New Roman</vt:lpstr>
      <vt:lpstr>Damask</vt:lpstr>
      <vt:lpstr>PowerPoint Presentation</vt:lpstr>
      <vt:lpstr>MY Team Members / CO-contributors </vt:lpstr>
      <vt:lpstr>PROBLEM STATEMENT </vt:lpstr>
      <vt:lpstr>The WAY – Reason for improvement</vt:lpstr>
      <vt:lpstr>Current state</vt:lpstr>
      <vt:lpstr>Focused Solutions Approach</vt:lpstr>
      <vt:lpstr>Focused Solutions Approach</vt:lpstr>
      <vt:lpstr>Thank you for your appreciated attention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Nerlande</dc:creator>
  <cp:lastModifiedBy>Pierre, Nerlande (FAV)</cp:lastModifiedBy>
  <cp:revision>74</cp:revision>
  <dcterms:created xsi:type="dcterms:W3CDTF">2020-10-09T19:28:27Z</dcterms:created>
  <dcterms:modified xsi:type="dcterms:W3CDTF">2021-03-17T15:27:29Z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0x010100D15BAD4B66A7324495697BA994DC21F1</vt:lpwstr>
  </property>
</Properties>
</file>