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2" r:id="rId4"/>
    <p:sldId id="260" r:id="rId5"/>
    <p:sldId id="258" r:id="rId6"/>
    <p:sldId id="261"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DB071-AEDD-42DE-84A6-CBC08E88BF13}" type="datetimeFigureOut">
              <a:rPr lang="en-US" smtClean="0"/>
              <a:t>3/17/2021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3B482-144C-429F-A7A6-E647CD96E10D}" type="slidenum">
              <a:rPr lang="en-US" smtClean="0"/>
              <a:t>‹#›</a:t>
            </a:fld>
            <a:endParaRPr lang="en-US" dirty="0"/>
          </a:p>
        </p:txBody>
      </p:sp>
    </p:spTree>
    <p:extLst>
      <p:ext uri="{BB962C8B-B14F-4D97-AF65-F5344CB8AC3E}">
        <p14:creationId xmlns:p14="http://schemas.microsoft.com/office/powerpoint/2010/main" val="102569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day, my name is Christopher Pugh, and I am with the VA North Texas Health Care System. My GHATP project is Clinic space utilization &amp; labor mapping. </a:t>
            </a:r>
          </a:p>
        </p:txBody>
      </p:sp>
      <p:sp>
        <p:nvSpPr>
          <p:cNvPr id="4" name="Slide Number Placeholder 3"/>
          <p:cNvSpPr>
            <a:spLocks noGrp="1"/>
          </p:cNvSpPr>
          <p:nvPr>
            <p:ph type="sldNum" sz="quarter" idx="5"/>
          </p:nvPr>
        </p:nvSpPr>
        <p:spPr/>
        <p:txBody>
          <a:bodyPr/>
          <a:lstStyle/>
          <a:p>
            <a:fld id="{C4C3B482-144C-429F-A7A6-E647CD96E10D}" type="slidenum">
              <a:rPr lang="en-US" smtClean="0"/>
              <a:t>1</a:t>
            </a:fld>
            <a:endParaRPr lang="en-US" dirty="0"/>
          </a:p>
        </p:txBody>
      </p:sp>
    </p:spTree>
    <p:extLst>
      <p:ext uri="{BB962C8B-B14F-4D97-AF65-F5344CB8AC3E}">
        <p14:creationId xmlns:p14="http://schemas.microsoft.com/office/powerpoint/2010/main" val="289573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60 days I walked the outpatient clinic once in the morning and once in the afternoon. I discovered there was no real time room assignments for services, clinic fighting over space, staff members in rooms that could be use for patient care, clinic start times was different from the time they started seeing patient. When providers call out from work, there is no way for other service to know that room are available for scheduling or possible seeing walk in patients.     </a:t>
            </a:r>
          </a:p>
        </p:txBody>
      </p:sp>
      <p:sp>
        <p:nvSpPr>
          <p:cNvPr id="4" name="Slide Number Placeholder 3"/>
          <p:cNvSpPr>
            <a:spLocks noGrp="1"/>
          </p:cNvSpPr>
          <p:nvPr>
            <p:ph type="sldNum" sz="quarter" idx="5"/>
          </p:nvPr>
        </p:nvSpPr>
        <p:spPr/>
        <p:txBody>
          <a:bodyPr/>
          <a:lstStyle/>
          <a:p>
            <a:fld id="{C4C3B482-144C-429F-A7A6-E647CD96E10D}" type="slidenum">
              <a:rPr lang="en-US" smtClean="0"/>
              <a:t>2</a:t>
            </a:fld>
            <a:endParaRPr lang="en-US" dirty="0"/>
          </a:p>
        </p:txBody>
      </p:sp>
    </p:spTree>
    <p:extLst>
      <p:ext uri="{BB962C8B-B14F-4D97-AF65-F5344CB8AC3E}">
        <p14:creationId xmlns:p14="http://schemas.microsoft.com/office/powerpoint/2010/main" val="358415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After discovering these issues, I wanted to come up with a solution. I found a few Web-Base products that would allow the facility to assign and track rooms in real time “Archibus”, a software that can also be used by everyone in the facility to see what room are available and to make request for room assignments.  </a:t>
            </a:r>
          </a:p>
        </p:txBody>
      </p:sp>
      <p:sp>
        <p:nvSpPr>
          <p:cNvPr id="4" name="Slide Number Placeholder 3"/>
          <p:cNvSpPr>
            <a:spLocks noGrp="1"/>
          </p:cNvSpPr>
          <p:nvPr>
            <p:ph type="sldNum" sz="quarter" idx="5"/>
          </p:nvPr>
        </p:nvSpPr>
        <p:spPr/>
        <p:txBody>
          <a:bodyPr/>
          <a:lstStyle/>
          <a:p>
            <a:fld id="{C4C3B482-144C-429F-A7A6-E647CD96E10D}" type="slidenum">
              <a:rPr lang="en-US" smtClean="0"/>
              <a:t>3</a:t>
            </a:fld>
            <a:endParaRPr lang="en-US" dirty="0"/>
          </a:p>
        </p:txBody>
      </p:sp>
    </p:spTree>
    <p:extLst>
      <p:ext uri="{BB962C8B-B14F-4D97-AF65-F5344CB8AC3E}">
        <p14:creationId xmlns:p14="http://schemas.microsoft.com/office/powerpoint/2010/main" val="422664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live diagram, this is what everyone in your facility will be able to see. The diagram shows who’s in a room, what rooms are available, the time the rooms are being used, the day of the week the rooms are being used. Data of what is in each room i.e., exams tables, and treatment room.      </a:t>
            </a:r>
          </a:p>
        </p:txBody>
      </p:sp>
      <p:sp>
        <p:nvSpPr>
          <p:cNvPr id="4" name="Slide Number Placeholder 3"/>
          <p:cNvSpPr>
            <a:spLocks noGrp="1"/>
          </p:cNvSpPr>
          <p:nvPr>
            <p:ph type="sldNum" sz="quarter" idx="5"/>
          </p:nvPr>
        </p:nvSpPr>
        <p:spPr/>
        <p:txBody>
          <a:bodyPr/>
          <a:lstStyle/>
          <a:p>
            <a:fld id="{C4C3B482-144C-429F-A7A6-E647CD96E10D}" type="slidenum">
              <a:rPr lang="en-US" smtClean="0"/>
              <a:t>4</a:t>
            </a:fld>
            <a:endParaRPr lang="en-US" dirty="0"/>
          </a:p>
        </p:txBody>
      </p:sp>
    </p:spTree>
    <p:extLst>
      <p:ext uri="{BB962C8B-B14F-4D97-AF65-F5344CB8AC3E}">
        <p14:creationId xmlns:p14="http://schemas.microsoft.com/office/powerpoint/2010/main" val="95143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By obtaining a Web-Base system it will help leadership in determining what outpatient services needs are for rooms, and properly assigned the rooms to the outpatient clinic. This will help increase scheduling with clinic with higher volume of patients, the systems can provide down time and how long the room has been available. Web-Base system can also help with future planning for increasing patients care and shows anyone who has a need for a room what rooms are available by day and time.           </a:t>
            </a:r>
          </a:p>
        </p:txBody>
      </p:sp>
      <p:sp>
        <p:nvSpPr>
          <p:cNvPr id="4" name="Slide Number Placeholder 3"/>
          <p:cNvSpPr>
            <a:spLocks noGrp="1"/>
          </p:cNvSpPr>
          <p:nvPr>
            <p:ph type="sldNum" sz="quarter" idx="5"/>
          </p:nvPr>
        </p:nvSpPr>
        <p:spPr/>
        <p:txBody>
          <a:bodyPr/>
          <a:lstStyle/>
          <a:p>
            <a:fld id="{C4C3B482-144C-429F-A7A6-E647CD96E10D}" type="slidenum">
              <a:rPr lang="en-US" smtClean="0"/>
              <a:t>5</a:t>
            </a:fld>
            <a:endParaRPr lang="en-US" dirty="0"/>
          </a:p>
        </p:txBody>
      </p:sp>
    </p:spTree>
    <p:extLst>
      <p:ext uri="{BB962C8B-B14F-4D97-AF65-F5344CB8AC3E}">
        <p14:creationId xmlns:p14="http://schemas.microsoft.com/office/powerpoint/2010/main" val="290668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is another diagram of highlighted common areas rooms that shows what rooms are being used most frequently, you can also predict what rooms may become available by looking at this diagram.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4C3B482-144C-429F-A7A6-E647CD96E10D}" type="slidenum">
              <a:rPr lang="en-US" smtClean="0"/>
              <a:t>6</a:t>
            </a:fld>
            <a:endParaRPr lang="en-US" dirty="0"/>
          </a:p>
        </p:txBody>
      </p:sp>
    </p:spTree>
    <p:extLst>
      <p:ext uri="{BB962C8B-B14F-4D97-AF65-F5344CB8AC3E}">
        <p14:creationId xmlns:p14="http://schemas.microsoft.com/office/powerpoint/2010/main" val="376968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cost is estimated at $75,000 that includes the software, diagram of the rooms, labeling the rooms, the room assignments of the services and the equipment in the rooms. There is also add-on features that allow live time information such as Heat Sensor, Motion Detection, and PIV Card readers to access rooms at additional cost.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4C3B482-144C-429F-A7A6-E647CD96E10D}" type="slidenum">
              <a:rPr lang="en-US" smtClean="0"/>
              <a:t>7</a:t>
            </a:fld>
            <a:endParaRPr lang="en-US" dirty="0"/>
          </a:p>
        </p:txBody>
      </p:sp>
    </p:spTree>
    <p:extLst>
      <p:ext uri="{BB962C8B-B14F-4D97-AF65-F5344CB8AC3E}">
        <p14:creationId xmlns:p14="http://schemas.microsoft.com/office/powerpoint/2010/main" val="242896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 Web-Base System for utilization can paint a clear picture for your staff and to leadership and help leadership with assigning rooms for high volume clinics. The system can also help managers find space to increase patients scheduling and reducing appointment scheduled wait time to provide a better service to our veterans.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4C3B482-144C-429F-A7A6-E647CD96E10D}" type="slidenum">
              <a:rPr lang="en-US" smtClean="0"/>
              <a:t>8</a:t>
            </a:fld>
            <a:endParaRPr lang="en-US" dirty="0"/>
          </a:p>
        </p:txBody>
      </p:sp>
    </p:spTree>
    <p:extLst>
      <p:ext uri="{BB962C8B-B14F-4D97-AF65-F5344CB8AC3E}">
        <p14:creationId xmlns:p14="http://schemas.microsoft.com/office/powerpoint/2010/main" val="1799509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4277"/>
        </a:solidFill>
        <a:effectLst/>
      </p:bgPr>
    </p:bg>
    <p:spTree>
      <p:nvGrpSpPr>
        <p:cNvPr id="1" name=""/>
        <p:cNvGrpSpPr/>
        <p:nvPr/>
      </p:nvGrpSpPr>
      <p:grpSpPr>
        <a:xfrm>
          <a:off x="0" y="0"/>
          <a:ext cx="0" cy="0"/>
          <a:chOff x="0" y="0"/>
          <a:chExt cx="0" cy="0"/>
        </a:xfrm>
      </p:grpSpPr>
      <p:sp>
        <p:nvSpPr>
          <p:cNvPr id="11" name="bk object 17">
            <a:extLst>
              <a:ext uri="{FF2B5EF4-FFF2-40B4-BE49-F238E27FC236}">
                <a16:creationId xmlns:a16="http://schemas.microsoft.com/office/drawing/2014/main" id="{9F2482B2-D9C9-42F8-8E70-BAC3785216D7}"/>
              </a:ext>
            </a:extLst>
          </p:cNvPr>
          <p:cNvSpPr/>
          <p:nvPr/>
        </p:nvSpPr>
        <p:spPr>
          <a:xfrm>
            <a:off x="1669063" y="398589"/>
            <a:ext cx="912054" cy="910212"/>
          </a:xfrm>
          <a:prstGeom prst="rect">
            <a:avLst/>
          </a:prstGeom>
          <a:blipFill>
            <a:blip r:embed="rId2" cstate="print"/>
            <a:stretch>
              <a:fillRect/>
            </a:stretch>
          </a:blipFill>
        </p:spPr>
        <p:txBody>
          <a:bodyPr wrap="square" lIns="0" tIns="0" rIns="0" bIns="0" rtlCol="0">
            <a:spAutoFit/>
          </a:bodyPr>
          <a:lstStyle/>
          <a:p>
            <a:endParaRPr dirty="0"/>
          </a:p>
        </p:txBody>
      </p:sp>
      <p:sp>
        <p:nvSpPr>
          <p:cNvPr id="21" name="TextBox 20">
            <a:extLst>
              <a:ext uri="{FF2B5EF4-FFF2-40B4-BE49-F238E27FC236}">
                <a16:creationId xmlns:a16="http://schemas.microsoft.com/office/drawing/2014/main" id="{2184D433-B056-45DB-93FC-D7CB6F11A05F}"/>
              </a:ext>
            </a:extLst>
          </p:cNvPr>
          <p:cNvSpPr txBox="1"/>
          <p:nvPr/>
        </p:nvSpPr>
        <p:spPr>
          <a:xfrm>
            <a:off x="2668228" y="477494"/>
            <a:ext cx="2608663" cy="720710"/>
          </a:xfrm>
          <a:prstGeom prst="rect">
            <a:avLst/>
          </a:prstGeom>
          <a:noFill/>
        </p:spPr>
        <p:txBody>
          <a:bodyPr wrap="none" rtlCol="0">
            <a:spAutoFit/>
          </a:bodyPr>
          <a:lstStyle/>
          <a:p>
            <a:pPr>
              <a:spcAft>
                <a:spcPts val="1000"/>
              </a:spcAft>
            </a:pPr>
            <a:r>
              <a:rPr lang="en-US" sz="1250" b="1" spc="-10" baseline="0" dirty="0">
                <a:solidFill>
                  <a:schemeClr val="bg1"/>
                </a:solidFill>
              </a:rPr>
              <a:t>U.S. Department of Veterans Affairs</a:t>
            </a:r>
          </a:p>
          <a:p>
            <a:pPr>
              <a:lnSpc>
                <a:spcPct val="65000"/>
              </a:lnSpc>
              <a:spcAft>
                <a:spcPts val="0"/>
              </a:spcAft>
            </a:pPr>
            <a:r>
              <a:rPr lang="en-US" sz="1250" spc="-30" baseline="0" dirty="0">
                <a:solidFill>
                  <a:schemeClr val="bg1"/>
                </a:solidFill>
              </a:rPr>
              <a:t>Veterans Health Administration</a:t>
            </a:r>
          </a:p>
          <a:p>
            <a:pPr>
              <a:lnSpc>
                <a:spcPct val="90000"/>
              </a:lnSpc>
            </a:pPr>
            <a:r>
              <a:rPr lang="en-US" sz="1250" i="1" spc="-30" baseline="0" dirty="0">
                <a:solidFill>
                  <a:schemeClr val="bg1"/>
                </a:solidFill>
              </a:rPr>
              <a:t>VA North Texas Health Care System</a:t>
            </a:r>
          </a:p>
        </p:txBody>
      </p:sp>
      <p:pic>
        <p:nvPicPr>
          <p:cNvPr id="20" name="Picture 19">
            <a:extLst>
              <a:ext uri="{FF2B5EF4-FFF2-40B4-BE49-F238E27FC236}">
                <a16:creationId xmlns:a16="http://schemas.microsoft.com/office/drawing/2014/main" id="{03215EB3-97C2-4820-A8AD-448BA1668379}"/>
              </a:ext>
            </a:extLst>
          </p:cNvPr>
          <p:cNvPicPr>
            <a:picLocks noChangeAspect="1"/>
          </p:cNvPicPr>
          <p:nvPr/>
        </p:nvPicPr>
        <p:blipFill rotWithShape="1">
          <a:blip r:embed="rId3">
            <a:extLst>
              <a:ext uri="{28A0092B-C50C-407E-A947-70E740481C1C}">
                <a14:useLocalDpi xmlns:a14="http://schemas.microsoft.com/office/drawing/2010/main" val="0"/>
              </a:ext>
            </a:extLst>
          </a:blip>
          <a:srcRect t="25322" r="84440" b="28228"/>
          <a:stretch/>
        </p:blipFill>
        <p:spPr>
          <a:xfrm>
            <a:off x="604713" y="606879"/>
            <a:ext cx="726595" cy="454478"/>
          </a:xfrm>
          <a:prstGeom prst="rect">
            <a:avLst/>
          </a:prstGeom>
        </p:spPr>
      </p:pic>
      <p:pic>
        <p:nvPicPr>
          <p:cNvPr id="14" name="Picture 13">
            <a:extLst>
              <a:ext uri="{FF2B5EF4-FFF2-40B4-BE49-F238E27FC236}">
                <a16:creationId xmlns:a16="http://schemas.microsoft.com/office/drawing/2014/main" id="{A281AF12-5AEA-4596-9C2B-DB64547B88B9}"/>
              </a:ext>
            </a:extLst>
          </p:cNvPr>
          <p:cNvPicPr>
            <a:picLocks noChangeAspect="1"/>
          </p:cNvPicPr>
          <p:nvPr/>
        </p:nvPicPr>
        <p:blipFill>
          <a:blip r:embed="rId4"/>
          <a:stretch>
            <a:fillRect/>
          </a:stretch>
        </p:blipFill>
        <p:spPr>
          <a:xfrm>
            <a:off x="0" y="1443210"/>
            <a:ext cx="12192000" cy="707136"/>
          </a:xfrm>
          <a:prstGeom prst="rect">
            <a:avLst/>
          </a:prstGeom>
        </p:spPr>
      </p:pic>
      <p:sp>
        <p:nvSpPr>
          <p:cNvPr id="2" name="Title 1">
            <a:extLst>
              <a:ext uri="{FF2B5EF4-FFF2-40B4-BE49-F238E27FC236}">
                <a16:creationId xmlns:a16="http://schemas.microsoft.com/office/drawing/2014/main" id="{07816CBA-3093-4ADD-AD1D-306266EC32E8}"/>
              </a:ext>
            </a:extLst>
          </p:cNvPr>
          <p:cNvSpPr>
            <a:spLocks noGrp="1"/>
          </p:cNvSpPr>
          <p:nvPr>
            <p:ph type="ctrTitle"/>
          </p:nvPr>
        </p:nvSpPr>
        <p:spPr>
          <a:xfrm>
            <a:off x="6322095" y="2862976"/>
            <a:ext cx="5777664" cy="1360108"/>
          </a:xfrm>
        </p:spPr>
        <p:txBody>
          <a:bodyPr anchor="b">
            <a:noAutofit/>
          </a:bodyPr>
          <a:lstStyle>
            <a:lvl1pPr algn="ctr">
              <a:defRPr sz="4400">
                <a:solidFill>
                  <a:schemeClr val="bg1"/>
                </a:solidFill>
                <a:latin typeface="Georgia" panose="02040502050405020303"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B614C41-1A8E-4C27-A60C-FD1D5C5F80F8}"/>
              </a:ext>
            </a:extLst>
          </p:cNvPr>
          <p:cNvSpPr>
            <a:spLocks noGrp="1"/>
          </p:cNvSpPr>
          <p:nvPr>
            <p:ph type="subTitle" idx="1"/>
          </p:nvPr>
        </p:nvSpPr>
        <p:spPr>
          <a:xfrm>
            <a:off x="6322095" y="4295274"/>
            <a:ext cx="5777664" cy="136368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2BCA608C-4048-4C9D-9EE6-7392DE65531A}"/>
              </a:ext>
            </a:extLst>
          </p:cNvPr>
          <p:cNvPicPr>
            <a:picLocks noChangeAspect="1"/>
          </p:cNvPicPr>
          <p:nvPr/>
        </p:nvPicPr>
        <p:blipFill>
          <a:blip r:embed="rId5"/>
          <a:stretch>
            <a:fillRect/>
          </a:stretch>
        </p:blipFill>
        <p:spPr>
          <a:xfrm>
            <a:off x="-12032" y="2762364"/>
            <a:ext cx="6261135" cy="3023878"/>
          </a:xfrm>
          <a:prstGeom prst="rect">
            <a:avLst/>
          </a:prstGeom>
          <a:ln>
            <a:noFill/>
          </a:ln>
        </p:spPr>
      </p:pic>
      <p:cxnSp>
        <p:nvCxnSpPr>
          <p:cNvPr id="23" name="Straight Connector 22">
            <a:extLst>
              <a:ext uri="{FF2B5EF4-FFF2-40B4-BE49-F238E27FC236}">
                <a16:creationId xmlns:a16="http://schemas.microsoft.com/office/drawing/2014/main" id="{CB125504-6C65-4ECE-9908-A66058E283BC}"/>
              </a:ext>
            </a:extLst>
          </p:cNvPr>
          <p:cNvCxnSpPr/>
          <p:nvPr/>
        </p:nvCxnSpPr>
        <p:spPr>
          <a:xfrm>
            <a:off x="2753360" y="747402"/>
            <a:ext cx="246866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184D3D-1AC2-4155-9B6A-87F38AAF0F55}"/>
              </a:ext>
            </a:extLst>
          </p:cNvPr>
          <p:cNvCxnSpPr>
            <a:cxnSpLocks/>
          </p:cNvCxnSpPr>
          <p:nvPr/>
        </p:nvCxnSpPr>
        <p:spPr>
          <a:xfrm>
            <a:off x="-60960" y="2789350"/>
            <a:ext cx="1225296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B5D27E-0830-4747-8A79-59AEC8650940}"/>
              </a:ext>
            </a:extLst>
          </p:cNvPr>
          <p:cNvCxnSpPr>
            <a:cxnSpLocks/>
          </p:cNvCxnSpPr>
          <p:nvPr/>
        </p:nvCxnSpPr>
        <p:spPr>
          <a:xfrm>
            <a:off x="-60960" y="5761150"/>
            <a:ext cx="1225296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8DB6A2-756C-4C43-889B-7DDEF6A3D4F2}"/>
              </a:ext>
            </a:extLst>
          </p:cNvPr>
          <p:cNvCxnSpPr>
            <a:cxnSpLocks/>
          </p:cNvCxnSpPr>
          <p:nvPr/>
        </p:nvCxnSpPr>
        <p:spPr>
          <a:xfrm flipV="1">
            <a:off x="1500185" y="516732"/>
            <a:ext cx="1" cy="66198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115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4E82-E09F-432F-BBB8-E67BC9432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271C0-1D01-479D-A93E-7A99F87301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AF825-9026-464F-A9C2-4F04D7A7B813}"/>
              </a:ext>
            </a:extLst>
          </p:cNvPr>
          <p:cNvSpPr>
            <a:spLocks noGrp="1"/>
          </p:cNvSpPr>
          <p:nvPr>
            <p:ph type="dt" sz="half" idx="10"/>
          </p:nvPr>
        </p:nvSpPr>
        <p:spPr/>
        <p:txBody>
          <a:bodyPr/>
          <a:lstStyle/>
          <a:p>
            <a:fld id="{EB587209-6EDF-4DCD-A014-80F01EC4527A}" type="datetimeFigureOut">
              <a:rPr lang="en-US" smtClean="0"/>
              <a:t>3/17/2021</a:t>
            </a:fld>
            <a:endParaRPr lang="en-US" dirty="0"/>
          </a:p>
        </p:txBody>
      </p:sp>
      <p:sp>
        <p:nvSpPr>
          <p:cNvPr id="6" name="Slide Number Placeholder 5">
            <a:extLst>
              <a:ext uri="{FF2B5EF4-FFF2-40B4-BE49-F238E27FC236}">
                <a16:creationId xmlns:a16="http://schemas.microsoft.com/office/drawing/2014/main" id="{70A3BDCE-058E-46D8-B615-09D3DE71BACD}"/>
              </a:ext>
            </a:extLst>
          </p:cNvPr>
          <p:cNvSpPr>
            <a:spLocks noGrp="1"/>
          </p:cNvSpPr>
          <p:nvPr>
            <p:ph type="sldNum" sz="quarter" idx="12"/>
          </p:nvPr>
        </p:nvSpPr>
        <p:spPr/>
        <p:txBody>
          <a:bodyPr/>
          <a:lstStyle/>
          <a:p>
            <a:fld id="{DBF9861A-435D-457B-A841-5B9328D4D2EE}" type="slidenum">
              <a:rPr lang="en-US" smtClean="0"/>
              <a:t>‹#›</a:t>
            </a:fld>
            <a:endParaRPr lang="en-US" dirty="0"/>
          </a:p>
        </p:txBody>
      </p:sp>
    </p:spTree>
    <p:extLst>
      <p:ext uri="{BB962C8B-B14F-4D97-AF65-F5344CB8AC3E}">
        <p14:creationId xmlns:p14="http://schemas.microsoft.com/office/powerpoint/2010/main" val="73953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Quad Char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84BDE5-1B2A-4D70-B9CD-0C1A26209C60}"/>
              </a:ext>
            </a:extLst>
          </p:cNvPr>
          <p:cNvPicPr>
            <a:picLocks noChangeAspect="1"/>
          </p:cNvPicPr>
          <p:nvPr/>
        </p:nvPicPr>
        <p:blipFill>
          <a:blip r:embed="rId2"/>
          <a:stretch>
            <a:fillRect/>
          </a:stretch>
        </p:blipFill>
        <p:spPr>
          <a:xfrm>
            <a:off x="0" y="672582"/>
            <a:ext cx="12192000" cy="707136"/>
          </a:xfrm>
          <a:prstGeom prst="rect">
            <a:avLst/>
          </a:prstGeom>
        </p:spPr>
      </p:pic>
      <p:sp>
        <p:nvSpPr>
          <p:cNvPr id="15" name="Rectangle 14">
            <a:extLst>
              <a:ext uri="{FF2B5EF4-FFF2-40B4-BE49-F238E27FC236}">
                <a16:creationId xmlns:a16="http://schemas.microsoft.com/office/drawing/2014/main" id="{93F8B37F-BCE2-495F-8C5C-AC505E54AF06}"/>
              </a:ext>
            </a:extLst>
          </p:cNvPr>
          <p:cNvSpPr/>
          <p:nvPr/>
        </p:nvSpPr>
        <p:spPr>
          <a:xfrm>
            <a:off x="0" y="0"/>
            <a:ext cx="12192000" cy="67362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784DAF4D-766D-4502-9B22-144C2C2D9DAB}"/>
              </a:ext>
            </a:extLst>
          </p:cNvPr>
          <p:cNvSpPr>
            <a:spLocks noGrp="1"/>
          </p:cNvSpPr>
          <p:nvPr>
            <p:ph type="dt" sz="half" idx="10"/>
          </p:nvPr>
        </p:nvSpPr>
        <p:spPr/>
        <p:txBody>
          <a:bodyPr/>
          <a:lstStyle/>
          <a:p>
            <a:fld id="{EB587209-6EDF-4DCD-A014-80F01EC4527A}" type="datetimeFigureOut">
              <a:rPr lang="en-US" smtClean="0"/>
              <a:t>3/17/2021</a:t>
            </a:fld>
            <a:endParaRPr lang="en-US" dirty="0"/>
          </a:p>
        </p:txBody>
      </p:sp>
      <p:sp>
        <p:nvSpPr>
          <p:cNvPr id="4" name="Slide Number Placeholder 3">
            <a:extLst>
              <a:ext uri="{FF2B5EF4-FFF2-40B4-BE49-F238E27FC236}">
                <a16:creationId xmlns:a16="http://schemas.microsoft.com/office/drawing/2014/main" id="{DEB73365-3D72-4D69-B976-F2F29D313FDC}"/>
              </a:ext>
            </a:extLst>
          </p:cNvPr>
          <p:cNvSpPr>
            <a:spLocks noGrp="1"/>
          </p:cNvSpPr>
          <p:nvPr>
            <p:ph type="sldNum" sz="quarter" idx="11"/>
          </p:nvPr>
        </p:nvSpPr>
        <p:spPr/>
        <p:txBody>
          <a:bodyPr/>
          <a:lstStyle/>
          <a:p>
            <a:fld id="{DBF9861A-435D-457B-A841-5B9328D4D2EE}" type="slidenum">
              <a:rPr lang="en-US" smtClean="0"/>
              <a:t>‹#›</a:t>
            </a:fld>
            <a:endParaRPr lang="en-US" dirty="0"/>
          </a:p>
        </p:txBody>
      </p:sp>
      <p:cxnSp>
        <p:nvCxnSpPr>
          <p:cNvPr id="6" name="Straight Connector 5">
            <a:extLst>
              <a:ext uri="{FF2B5EF4-FFF2-40B4-BE49-F238E27FC236}">
                <a16:creationId xmlns:a16="http://schemas.microsoft.com/office/drawing/2014/main" id="{DE3D0017-9D88-47CC-8539-0752A4DD0751}"/>
              </a:ext>
            </a:extLst>
          </p:cNvPr>
          <p:cNvCxnSpPr>
            <a:cxnSpLocks/>
          </p:cNvCxnSpPr>
          <p:nvPr/>
        </p:nvCxnSpPr>
        <p:spPr>
          <a:xfrm>
            <a:off x="6096000" y="1445820"/>
            <a:ext cx="0" cy="4775028"/>
          </a:xfrm>
          <a:prstGeom prst="line">
            <a:avLst/>
          </a:prstGeom>
          <a:ln w="28575">
            <a:solidFill>
              <a:srgbClr val="003F72"/>
            </a:solidFill>
          </a:ln>
        </p:spPr>
        <p:style>
          <a:lnRef idx="1">
            <a:schemeClr val="accent1"/>
          </a:lnRef>
          <a:fillRef idx="0">
            <a:schemeClr val="accent1"/>
          </a:fillRef>
          <a:effectRef idx="0">
            <a:schemeClr val="accent1"/>
          </a:effectRef>
          <a:fontRef idx="minor">
            <a:schemeClr val="tx1"/>
          </a:fontRef>
        </p:style>
      </p:cxnSp>
      <p:sp>
        <p:nvSpPr>
          <p:cNvPr id="7" name="Rounded Rectangle 9">
            <a:extLst>
              <a:ext uri="{FF2B5EF4-FFF2-40B4-BE49-F238E27FC236}">
                <a16:creationId xmlns:a16="http://schemas.microsoft.com/office/drawing/2014/main" id="{64AB3772-14BA-4B54-ACB3-EBD4EC5B08C3}"/>
              </a:ext>
            </a:extLst>
          </p:cNvPr>
          <p:cNvSpPr/>
          <p:nvPr/>
        </p:nvSpPr>
        <p:spPr>
          <a:xfrm>
            <a:off x="428819" y="1425199"/>
            <a:ext cx="5587309" cy="228600"/>
          </a:xfrm>
          <a:prstGeom prst="round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eorgia" panose="02040502050405020303" pitchFamily="18" charset="0"/>
              </a:rPr>
              <a:t>Strengths</a:t>
            </a:r>
          </a:p>
        </p:txBody>
      </p:sp>
      <p:sp>
        <p:nvSpPr>
          <p:cNvPr id="8" name="Rounded Rectangle 10">
            <a:extLst>
              <a:ext uri="{FF2B5EF4-FFF2-40B4-BE49-F238E27FC236}">
                <a16:creationId xmlns:a16="http://schemas.microsoft.com/office/drawing/2014/main" id="{8676C751-8866-46AA-A4CF-E61A43BB3C89}"/>
              </a:ext>
            </a:extLst>
          </p:cNvPr>
          <p:cNvSpPr/>
          <p:nvPr/>
        </p:nvSpPr>
        <p:spPr>
          <a:xfrm>
            <a:off x="6179957" y="1422741"/>
            <a:ext cx="5586984" cy="228600"/>
          </a:xfrm>
          <a:prstGeom prst="round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eorgia" panose="02040502050405020303" pitchFamily="18" charset="0"/>
              </a:rPr>
              <a:t>Weaknesses</a:t>
            </a:r>
          </a:p>
        </p:txBody>
      </p:sp>
      <p:sp>
        <p:nvSpPr>
          <p:cNvPr id="9" name="Rounded Rectangle 11">
            <a:extLst>
              <a:ext uri="{FF2B5EF4-FFF2-40B4-BE49-F238E27FC236}">
                <a16:creationId xmlns:a16="http://schemas.microsoft.com/office/drawing/2014/main" id="{24D48273-8A83-47D0-AFD6-19F0D976110A}"/>
              </a:ext>
            </a:extLst>
          </p:cNvPr>
          <p:cNvSpPr/>
          <p:nvPr/>
        </p:nvSpPr>
        <p:spPr>
          <a:xfrm>
            <a:off x="428819" y="3895845"/>
            <a:ext cx="5587309" cy="228600"/>
          </a:xfrm>
          <a:prstGeom prst="round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eorgia" panose="02040502050405020303" pitchFamily="18" charset="0"/>
              </a:rPr>
              <a:t>Opportunities</a:t>
            </a:r>
          </a:p>
        </p:txBody>
      </p:sp>
      <p:sp>
        <p:nvSpPr>
          <p:cNvPr id="10" name="Rounded Rectangle 12">
            <a:extLst>
              <a:ext uri="{FF2B5EF4-FFF2-40B4-BE49-F238E27FC236}">
                <a16:creationId xmlns:a16="http://schemas.microsoft.com/office/drawing/2014/main" id="{D24A12A3-5319-4BD8-BA80-64814FE05747}"/>
              </a:ext>
            </a:extLst>
          </p:cNvPr>
          <p:cNvSpPr/>
          <p:nvPr/>
        </p:nvSpPr>
        <p:spPr>
          <a:xfrm>
            <a:off x="6179957" y="3895845"/>
            <a:ext cx="5586984" cy="228600"/>
          </a:xfrm>
          <a:prstGeom prst="round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eorgia" panose="02040502050405020303" pitchFamily="18" charset="0"/>
              </a:rPr>
              <a:t>Threats</a:t>
            </a:r>
          </a:p>
        </p:txBody>
      </p:sp>
      <p:sp>
        <p:nvSpPr>
          <p:cNvPr id="16" name="Title Placeholder 1">
            <a:extLst>
              <a:ext uri="{FF2B5EF4-FFF2-40B4-BE49-F238E27FC236}">
                <a16:creationId xmlns:a16="http://schemas.microsoft.com/office/drawing/2014/main" id="{C866F306-DAA9-49AD-9A8B-538226EC5011}"/>
              </a:ext>
            </a:extLst>
          </p:cNvPr>
          <p:cNvSpPr>
            <a:spLocks noGrp="1"/>
          </p:cNvSpPr>
          <p:nvPr>
            <p:ph type="title"/>
          </p:nvPr>
        </p:nvSpPr>
        <p:spPr>
          <a:xfrm>
            <a:off x="838200" y="108286"/>
            <a:ext cx="10515600" cy="760698"/>
          </a:xfrm>
          <a:prstGeom prst="rect">
            <a:avLst/>
          </a:prstGeom>
        </p:spPr>
        <p:txBody>
          <a:bodyPr vert="horz" lIns="91440" tIns="45720" rIns="91440" bIns="45720" rtlCol="0" anchor="ctr">
            <a:normAutofit/>
          </a:bodyPr>
          <a:lstStyle/>
          <a:p>
            <a:r>
              <a:rPr lang="en-US"/>
              <a:t>Click to edit Master title style</a:t>
            </a:r>
          </a:p>
        </p:txBody>
      </p:sp>
      <p:sp>
        <p:nvSpPr>
          <p:cNvPr id="22" name="Content Placeholder 21">
            <a:extLst>
              <a:ext uri="{FF2B5EF4-FFF2-40B4-BE49-F238E27FC236}">
                <a16:creationId xmlns:a16="http://schemas.microsoft.com/office/drawing/2014/main" id="{D997DF4B-0B5D-407E-B3E3-316178FF6533}"/>
              </a:ext>
            </a:extLst>
          </p:cNvPr>
          <p:cNvSpPr>
            <a:spLocks noGrp="1"/>
          </p:cNvSpPr>
          <p:nvPr>
            <p:ph sz="quarter" idx="16"/>
          </p:nvPr>
        </p:nvSpPr>
        <p:spPr>
          <a:xfrm>
            <a:off x="429658" y="1716398"/>
            <a:ext cx="5575855" cy="205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8AFAEF72-FFF9-4491-8C0A-50130C5F3C49}"/>
              </a:ext>
            </a:extLst>
          </p:cNvPr>
          <p:cNvSpPr>
            <a:spLocks noGrp="1"/>
          </p:cNvSpPr>
          <p:nvPr>
            <p:ph sz="quarter" idx="17"/>
          </p:nvPr>
        </p:nvSpPr>
        <p:spPr>
          <a:xfrm>
            <a:off x="6175873" y="1716398"/>
            <a:ext cx="5577840" cy="205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860B35F0-296F-46F7-BA57-07D4648914A5}"/>
              </a:ext>
            </a:extLst>
          </p:cNvPr>
          <p:cNvSpPr>
            <a:spLocks noGrp="1"/>
          </p:cNvSpPr>
          <p:nvPr>
            <p:ph sz="quarter" idx="18"/>
          </p:nvPr>
        </p:nvSpPr>
        <p:spPr>
          <a:xfrm>
            <a:off x="429658" y="4164377"/>
            <a:ext cx="5575855" cy="205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756956F-2AE0-4508-83E4-CFA7556E51C0}"/>
              </a:ext>
            </a:extLst>
          </p:cNvPr>
          <p:cNvSpPr>
            <a:spLocks noGrp="1"/>
          </p:cNvSpPr>
          <p:nvPr>
            <p:ph sz="quarter" idx="19"/>
          </p:nvPr>
        </p:nvSpPr>
        <p:spPr>
          <a:xfrm>
            <a:off x="6175874" y="4164377"/>
            <a:ext cx="5577840" cy="205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9DBCE46D-619C-43F7-BF4B-6F23D1368718}"/>
              </a:ext>
            </a:extLst>
          </p:cNvPr>
          <p:cNvGrpSpPr/>
          <p:nvPr/>
        </p:nvGrpSpPr>
        <p:grpSpPr>
          <a:xfrm>
            <a:off x="4612105" y="6217556"/>
            <a:ext cx="3023995" cy="621840"/>
            <a:chOff x="4612105" y="6217556"/>
            <a:chExt cx="3023995" cy="621840"/>
          </a:xfrm>
        </p:grpSpPr>
        <p:pic>
          <p:nvPicPr>
            <p:cNvPr id="19" name="Picture 18">
              <a:extLst>
                <a:ext uri="{FF2B5EF4-FFF2-40B4-BE49-F238E27FC236}">
                  <a16:creationId xmlns:a16="http://schemas.microsoft.com/office/drawing/2014/main" id="{AB848D5C-0A2B-414E-A4EB-1D3685508657}"/>
                </a:ext>
              </a:extLst>
            </p:cNvPr>
            <p:cNvPicPr>
              <a:picLocks noChangeAspect="1"/>
            </p:cNvPicPr>
            <p:nvPr/>
          </p:nvPicPr>
          <p:blipFill rotWithShape="1">
            <a:blip r:embed="rId3">
              <a:extLst>
                <a:ext uri="{28A0092B-C50C-407E-A947-70E740481C1C}">
                  <a14:useLocalDpi xmlns:a14="http://schemas.microsoft.com/office/drawing/2010/main" val="0"/>
                </a:ext>
              </a:extLst>
            </a:blip>
            <a:srcRect r="55135"/>
            <a:stretch/>
          </p:blipFill>
          <p:spPr>
            <a:xfrm>
              <a:off x="4612105" y="6217556"/>
              <a:ext cx="1331495" cy="621840"/>
            </a:xfrm>
            <a:prstGeom prst="rect">
              <a:avLst/>
            </a:prstGeom>
          </p:spPr>
        </p:pic>
        <p:sp>
          <p:nvSpPr>
            <p:cNvPr id="20" name="TextBox 19">
              <a:extLst>
                <a:ext uri="{FF2B5EF4-FFF2-40B4-BE49-F238E27FC236}">
                  <a16:creationId xmlns:a16="http://schemas.microsoft.com/office/drawing/2014/main" id="{BB2C332B-72C0-4DE4-920E-12C19B6A196A}"/>
                </a:ext>
              </a:extLst>
            </p:cNvPr>
            <p:cNvSpPr txBox="1"/>
            <p:nvPr/>
          </p:nvSpPr>
          <p:spPr>
            <a:xfrm>
              <a:off x="5922169" y="6276128"/>
              <a:ext cx="1713931" cy="512961"/>
            </a:xfrm>
            <a:prstGeom prst="rect">
              <a:avLst/>
            </a:prstGeom>
            <a:noFill/>
          </p:spPr>
          <p:txBody>
            <a:bodyPr wrap="none" rtlCol="0">
              <a:spAutoFit/>
            </a:bodyPr>
            <a:lstStyle/>
            <a:p>
              <a:pPr>
                <a:spcAft>
                  <a:spcPts val="400"/>
                </a:spcAft>
              </a:pPr>
              <a:r>
                <a:rPr lang="en-US" sz="800" b="1" dirty="0">
                  <a:solidFill>
                    <a:srgbClr val="231F20"/>
                  </a:solidFill>
                </a:rPr>
                <a:t>U.S. Department of Veterans Affairs</a:t>
              </a:r>
            </a:p>
            <a:p>
              <a:pPr>
                <a:lnSpc>
                  <a:spcPct val="110000"/>
                </a:lnSpc>
              </a:pPr>
              <a:r>
                <a:rPr lang="en-US" sz="800" spc="-10" dirty="0">
                  <a:solidFill>
                    <a:srgbClr val="231F20"/>
                  </a:solidFill>
                </a:rPr>
                <a:t>Veterans Health Administration</a:t>
              </a:r>
            </a:p>
            <a:p>
              <a:pPr>
                <a:lnSpc>
                  <a:spcPct val="80000"/>
                </a:lnSpc>
              </a:pPr>
              <a:r>
                <a:rPr lang="en-US" sz="800" i="1" spc="-30" dirty="0">
                  <a:solidFill>
                    <a:srgbClr val="231F20"/>
                  </a:solidFill>
                </a:rPr>
                <a:t>VA North Texas Health Care System</a:t>
              </a:r>
            </a:p>
          </p:txBody>
        </p:sp>
        <p:cxnSp>
          <p:nvCxnSpPr>
            <p:cNvPr id="21" name="Straight Connector 20">
              <a:extLst>
                <a:ext uri="{FF2B5EF4-FFF2-40B4-BE49-F238E27FC236}">
                  <a16:creationId xmlns:a16="http://schemas.microsoft.com/office/drawing/2014/main" id="{FFE21F9D-4528-451C-9342-82BAB3BEA9A8}"/>
                </a:ext>
              </a:extLst>
            </p:cNvPr>
            <p:cNvCxnSpPr>
              <a:cxnSpLocks/>
            </p:cNvCxnSpPr>
            <p:nvPr/>
          </p:nvCxnSpPr>
          <p:spPr>
            <a:xfrm flipV="1">
              <a:off x="6017419" y="6477004"/>
              <a:ext cx="1562100" cy="459"/>
            </a:xfrm>
            <a:prstGeom prst="line">
              <a:avLst/>
            </a:prstGeom>
            <a:ln w="6350">
              <a:solidFill>
                <a:srgbClr val="231F2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10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8183-EC6E-4556-8ACB-A601E2B02145}"/>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8805276-E059-40C3-83A2-B50CB35088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A0C372-FC90-446A-A8B6-AF8C8CDBB7AA}"/>
              </a:ext>
            </a:extLst>
          </p:cNvPr>
          <p:cNvSpPr>
            <a:spLocks noGrp="1"/>
          </p:cNvSpPr>
          <p:nvPr>
            <p:ph type="dt" sz="half" idx="10"/>
          </p:nvPr>
        </p:nvSpPr>
        <p:spPr/>
        <p:txBody>
          <a:bodyPr/>
          <a:lstStyle/>
          <a:p>
            <a:fld id="{EB587209-6EDF-4DCD-A014-80F01EC4527A}" type="datetimeFigureOut">
              <a:rPr lang="en-US" smtClean="0"/>
              <a:t>3/17/2021</a:t>
            </a:fld>
            <a:endParaRPr lang="en-US" dirty="0"/>
          </a:p>
        </p:txBody>
      </p:sp>
      <p:sp>
        <p:nvSpPr>
          <p:cNvPr id="6" name="Slide Number Placeholder 5">
            <a:extLst>
              <a:ext uri="{FF2B5EF4-FFF2-40B4-BE49-F238E27FC236}">
                <a16:creationId xmlns:a16="http://schemas.microsoft.com/office/drawing/2014/main" id="{5E130678-452A-4673-97BA-E78C0E951AFB}"/>
              </a:ext>
            </a:extLst>
          </p:cNvPr>
          <p:cNvSpPr>
            <a:spLocks noGrp="1"/>
          </p:cNvSpPr>
          <p:nvPr>
            <p:ph type="sldNum" sz="quarter" idx="12"/>
          </p:nvPr>
        </p:nvSpPr>
        <p:spPr/>
        <p:txBody>
          <a:bodyPr/>
          <a:lstStyle/>
          <a:p>
            <a:fld id="{DBF9861A-435D-457B-A841-5B9328D4D2EE}" type="slidenum">
              <a:rPr lang="en-US" smtClean="0"/>
              <a:t>‹#›</a:t>
            </a:fld>
            <a:endParaRPr lang="en-US" dirty="0"/>
          </a:p>
        </p:txBody>
      </p:sp>
    </p:spTree>
    <p:extLst>
      <p:ext uri="{BB962C8B-B14F-4D97-AF65-F5344CB8AC3E}">
        <p14:creationId xmlns:p14="http://schemas.microsoft.com/office/powerpoint/2010/main" val="101828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8608-0A10-4B5B-9552-64EEE83C8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19F22-8E0A-4CC6-B312-3ABC221178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1637-A0D9-49B4-8782-EA9B90E1C6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9D2AD-5002-4BB9-8BAF-26D2AAE72CE2}"/>
              </a:ext>
            </a:extLst>
          </p:cNvPr>
          <p:cNvSpPr>
            <a:spLocks noGrp="1"/>
          </p:cNvSpPr>
          <p:nvPr>
            <p:ph type="dt" sz="half" idx="10"/>
          </p:nvPr>
        </p:nvSpPr>
        <p:spPr/>
        <p:txBody>
          <a:bodyPr/>
          <a:lstStyle/>
          <a:p>
            <a:fld id="{EB587209-6EDF-4DCD-A014-80F01EC4527A}" type="datetimeFigureOut">
              <a:rPr lang="en-US" smtClean="0"/>
              <a:t>3/17/2021</a:t>
            </a:fld>
            <a:endParaRPr lang="en-US" dirty="0"/>
          </a:p>
        </p:txBody>
      </p:sp>
      <p:sp>
        <p:nvSpPr>
          <p:cNvPr id="7" name="Slide Number Placeholder 6">
            <a:extLst>
              <a:ext uri="{FF2B5EF4-FFF2-40B4-BE49-F238E27FC236}">
                <a16:creationId xmlns:a16="http://schemas.microsoft.com/office/drawing/2014/main" id="{78E08677-CE38-4FA5-81F6-690FC353E0F6}"/>
              </a:ext>
            </a:extLst>
          </p:cNvPr>
          <p:cNvSpPr>
            <a:spLocks noGrp="1"/>
          </p:cNvSpPr>
          <p:nvPr>
            <p:ph type="sldNum" sz="quarter" idx="12"/>
          </p:nvPr>
        </p:nvSpPr>
        <p:spPr/>
        <p:txBody>
          <a:bodyPr/>
          <a:lstStyle/>
          <a:p>
            <a:fld id="{DBF9861A-435D-457B-A841-5B9328D4D2EE}" type="slidenum">
              <a:rPr lang="en-US" smtClean="0"/>
              <a:t>‹#›</a:t>
            </a:fld>
            <a:endParaRPr lang="en-US" dirty="0"/>
          </a:p>
        </p:txBody>
      </p:sp>
    </p:spTree>
    <p:extLst>
      <p:ext uri="{BB962C8B-B14F-4D97-AF65-F5344CB8AC3E}">
        <p14:creationId xmlns:p14="http://schemas.microsoft.com/office/powerpoint/2010/main" val="182361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A10E-C927-43FF-8C7C-0678FC0FA2B6}"/>
              </a:ext>
            </a:extLst>
          </p:cNvPr>
          <p:cNvSpPr>
            <a:spLocks noGrp="1"/>
          </p:cNvSpPr>
          <p:nvPr>
            <p:ph type="title"/>
          </p:nvPr>
        </p:nvSpPr>
        <p:spPr>
          <a:xfrm>
            <a:off x="839788" y="100716"/>
            <a:ext cx="10515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6C240-6A9B-4434-B733-E9A602564323}"/>
              </a:ext>
            </a:extLst>
          </p:cNvPr>
          <p:cNvSpPr>
            <a:spLocks noGrp="1"/>
          </p:cNvSpPr>
          <p:nvPr>
            <p:ph type="body" idx="1"/>
          </p:nvPr>
        </p:nvSpPr>
        <p:spPr>
          <a:xfrm>
            <a:off x="839788" y="1681163"/>
            <a:ext cx="5157787" cy="823912"/>
          </a:xfrm>
        </p:spPr>
        <p:txBody>
          <a:bodyPr anchor="b"/>
          <a:lstStyle>
            <a:lvl1pPr marL="0" indent="0">
              <a:buNone/>
              <a:defRPr sz="2400" b="1">
                <a:solidFill>
                  <a:srgbClr val="0042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D6DBAE-8A46-4666-890D-24A533D97E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C6FDB5-B156-46F4-8B01-90E65C322BCD}"/>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42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A74449-36AF-483C-9682-6E05761328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5B41E-89F0-4C57-AB9C-F965010941AE}"/>
              </a:ext>
            </a:extLst>
          </p:cNvPr>
          <p:cNvSpPr>
            <a:spLocks noGrp="1"/>
          </p:cNvSpPr>
          <p:nvPr>
            <p:ph type="dt" sz="half" idx="10"/>
          </p:nvPr>
        </p:nvSpPr>
        <p:spPr/>
        <p:txBody>
          <a:bodyPr/>
          <a:lstStyle/>
          <a:p>
            <a:fld id="{EB587209-6EDF-4DCD-A014-80F01EC4527A}" type="datetimeFigureOut">
              <a:rPr lang="en-US" smtClean="0"/>
              <a:t>3/17/2021</a:t>
            </a:fld>
            <a:endParaRPr lang="en-US" dirty="0"/>
          </a:p>
        </p:txBody>
      </p:sp>
      <p:sp>
        <p:nvSpPr>
          <p:cNvPr id="9" name="Slide Number Placeholder 8">
            <a:extLst>
              <a:ext uri="{FF2B5EF4-FFF2-40B4-BE49-F238E27FC236}">
                <a16:creationId xmlns:a16="http://schemas.microsoft.com/office/drawing/2014/main" id="{C690B36F-636D-445B-9E99-9AA296A025DA}"/>
              </a:ext>
            </a:extLst>
          </p:cNvPr>
          <p:cNvSpPr>
            <a:spLocks noGrp="1"/>
          </p:cNvSpPr>
          <p:nvPr>
            <p:ph type="sldNum" sz="quarter" idx="12"/>
          </p:nvPr>
        </p:nvSpPr>
        <p:spPr/>
        <p:txBody>
          <a:bodyPr/>
          <a:lstStyle/>
          <a:p>
            <a:fld id="{DBF9861A-435D-457B-A841-5B9328D4D2EE}" type="slidenum">
              <a:rPr lang="en-US" smtClean="0"/>
              <a:t>‹#›</a:t>
            </a:fld>
            <a:endParaRPr lang="en-US" dirty="0"/>
          </a:p>
        </p:txBody>
      </p:sp>
    </p:spTree>
    <p:extLst>
      <p:ext uri="{BB962C8B-B14F-4D97-AF65-F5344CB8AC3E}">
        <p14:creationId xmlns:p14="http://schemas.microsoft.com/office/powerpoint/2010/main" val="249268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A6AB-E2B4-41DF-AC6D-ACAE64E91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FE9DB7-392E-43CA-A639-FB1CD0C2C434}"/>
              </a:ext>
            </a:extLst>
          </p:cNvPr>
          <p:cNvSpPr>
            <a:spLocks noGrp="1"/>
          </p:cNvSpPr>
          <p:nvPr>
            <p:ph type="dt" sz="half" idx="10"/>
          </p:nvPr>
        </p:nvSpPr>
        <p:spPr/>
        <p:txBody>
          <a:bodyPr/>
          <a:lstStyle/>
          <a:p>
            <a:fld id="{EB587209-6EDF-4DCD-A014-80F01EC4527A}" type="datetimeFigureOut">
              <a:rPr lang="en-US" smtClean="0"/>
              <a:t>3/17/2021</a:t>
            </a:fld>
            <a:endParaRPr lang="en-US" dirty="0"/>
          </a:p>
        </p:txBody>
      </p:sp>
      <p:sp>
        <p:nvSpPr>
          <p:cNvPr id="5" name="Slide Number Placeholder 4">
            <a:extLst>
              <a:ext uri="{FF2B5EF4-FFF2-40B4-BE49-F238E27FC236}">
                <a16:creationId xmlns:a16="http://schemas.microsoft.com/office/drawing/2014/main" id="{B2AD4D0C-60B1-4DE3-8F03-1C87BF187410}"/>
              </a:ext>
            </a:extLst>
          </p:cNvPr>
          <p:cNvSpPr>
            <a:spLocks noGrp="1"/>
          </p:cNvSpPr>
          <p:nvPr>
            <p:ph type="sldNum" sz="quarter" idx="12"/>
          </p:nvPr>
        </p:nvSpPr>
        <p:spPr/>
        <p:txBody>
          <a:bodyPr/>
          <a:lstStyle/>
          <a:p>
            <a:fld id="{DBF9861A-435D-457B-A841-5B9328D4D2EE}" type="slidenum">
              <a:rPr lang="en-US" smtClean="0"/>
              <a:t>‹#›</a:t>
            </a:fld>
            <a:endParaRPr lang="en-US" dirty="0"/>
          </a:p>
        </p:txBody>
      </p:sp>
    </p:spTree>
    <p:extLst>
      <p:ext uri="{BB962C8B-B14F-4D97-AF65-F5344CB8AC3E}">
        <p14:creationId xmlns:p14="http://schemas.microsoft.com/office/powerpoint/2010/main" val="344023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C32CBA-885C-4B03-9B42-213797BCF75F}"/>
              </a:ext>
            </a:extLst>
          </p:cNvPr>
          <p:cNvGrpSpPr/>
          <p:nvPr/>
        </p:nvGrpSpPr>
        <p:grpSpPr>
          <a:xfrm>
            <a:off x="4612105" y="6217556"/>
            <a:ext cx="3023995" cy="621840"/>
            <a:chOff x="4612105" y="6217556"/>
            <a:chExt cx="3023995" cy="621840"/>
          </a:xfrm>
        </p:grpSpPr>
        <p:pic>
          <p:nvPicPr>
            <p:cNvPr id="3" name="Picture 2">
              <a:extLst>
                <a:ext uri="{FF2B5EF4-FFF2-40B4-BE49-F238E27FC236}">
                  <a16:creationId xmlns:a16="http://schemas.microsoft.com/office/drawing/2014/main" id="{A7E14B73-EAA1-41DE-8B66-CE8FAC5D5D1F}"/>
                </a:ext>
              </a:extLst>
            </p:cNvPr>
            <p:cNvPicPr>
              <a:picLocks noChangeAspect="1"/>
            </p:cNvPicPr>
            <p:nvPr/>
          </p:nvPicPr>
          <p:blipFill rotWithShape="1">
            <a:blip r:embed="rId2">
              <a:extLst>
                <a:ext uri="{28A0092B-C50C-407E-A947-70E740481C1C}">
                  <a14:useLocalDpi xmlns:a14="http://schemas.microsoft.com/office/drawing/2010/main" val="0"/>
                </a:ext>
              </a:extLst>
            </a:blip>
            <a:srcRect r="55135"/>
            <a:stretch/>
          </p:blipFill>
          <p:spPr>
            <a:xfrm>
              <a:off x="4612105" y="6217556"/>
              <a:ext cx="1331495" cy="621840"/>
            </a:xfrm>
            <a:prstGeom prst="rect">
              <a:avLst/>
            </a:prstGeom>
          </p:spPr>
        </p:pic>
        <p:sp>
          <p:nvSpPr>
            <p:cNvPr id="4" name="TextBox 3">
              <a:extLst>
                <a:ext uri="{FF2B5EF4-FFF2-40B4-BE49-F238E27FC236}">
                  <a16:creationId xmlns:a16="http://schemas.microsoft.com/office/drawing/2014/main" id="{4F3FC1E9-6002-4AD4-9B23-6402D11E3584}"/>
                </a:ext>
              </a:extLst>
            </p:cNvPr>
            <p:cNvSpPr txBox="1"/>
            <p:nvPr/>
          </p:nvSpPr>
          <p:spPr>
            <a:xfrm>
              <a:off x="5922169" y="6276128"/>
              <a:ext cx="1713931" cy="512961"/>
            </a:xfrm>
            <a:prstGeom prst="rect">
              <a:avLst/>
            </a:prstGeom>
            <a:noFill/>
          </p:spPr>
          <p:txBody>
            <a:bodyPr wrap="none" rtlCol="0">
              <a:spAutoFit/>
            </a:bodyPr>
            <a:lstStyle/>
            <a:p>
              <a:pPr>
                <a:spcAft>
                  <a:spcPts val="400"/>
                </a:spcAft>
              </a:pPr>
              <a:r>
                <a:rPr lang="en-US" sz="800" b="1" dirty="0">
                  <a:solidFill>
                    <a:srgbClr val="231F20"/>
                  </a:solidFill>
                </a:rPr>
                <a:t>U.S. Department of Veterans Affairs</a:t>
              </a:r>
            </a:p>
            <a:p>
              <a:pPr>
                <a:lnSpc>
                  <a:spcPct val="110000"/>
                </a:lnSpc>
              </a:pPr>
              <a:r>
                <a:rPr lang="en-US" sz="800" spc="-10" dirty="0">
                  <a:solidFill>
                    <a:srgbClr val="231F20"/>
                  </a:solidFill>
                </a:rPr>
                <a:t>Veterans Health Administration</a:t>
              </a:r>
            </a:p>
            <a:p>
              <a:pPr>
                <a:lnSpc>
                  <a:spcPct val="80000"/>
                </a:lnSpc>
              </a:pPr>
              <a:r>
                <a:rPr lang="en-US" sz="800" i="1" spc="-30" dirty="0">
                  <a:solidFill>
                    <a:srgbClr val="231F20"/>
                  </a:solidFill>
                </a:rPr>
                <a:t>VA North Texas Health Care System</a:t>
              </a:r>
            </a:p>
          </p:txBody>
        </p:sp>
        <p:cxnSp>
          <p:nvCxnSpPr>
            <p:cNvPr id="5" name="Straight Connector 4">
              <a:extLst>
                <a:ext uri="{FF2B5EF4-FFF2-40B4-BE49-F238E27FC236}">
                  <a16:creationId xmlns:a16="http://schemas.microsoft.com/office/drawing/2014/main" id="{FE1D191E-055B-4BA7-938F-7F46CE720566}"/>
                </a:ext>
              </a:extLst>
            </p:cNvPr>
            <p:cNvCxnSpPr>
              <a:cxnSpLocks/>
            </p:cNvCxnSpPr>
            <p:nvPr/>
          </p:nvCxnSpPr>
          <p:spPr>
            <a:xfrm flipV="1">
              <a:off x="6017419" y="6477004"/>
              <a:ext cx="1562100" cy="459"/>
            </a:xfrm>
            <a:prstGeom prst="line">
              <a:avLst/>
            </a:prstGeom>
            <a:ln w="6350">
              <a:solidFill>
                <a:srgbClr val="231F2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28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08A2EC-D4F0-4AA7-881D-D5393F144E1F}"/>
              </a:ext>
            </a:extLst>
          </p:cNvPr>
          <p:cNvPicPr>
            <a:picLocks noChangeAspect="1"/>
          </p:cNvPicPr>
          <p:nvPr/>
        </p:nvPicPr>
        <p:blipFill>
          <a:blip r:embed="rId10"/>
          <a:stretch>
            <a:fillRect/>
          </a:stretch>
        </p:blipFill>
        <p:spPr>
          <a:xfrm>
            <a:off x="0" y="1214604"/>
            <a:ext cx="12192000" cy="707136"/>
          </a:xfrm>
          <a:prstGeom prst="rect">
            <a:avLst/>
          </a:prstGeom>
        </p:spPr>
      </p:pic>
      <p:sp>
        <p:nvSpPr>
          <p:cNvPr id="10" name="Rectangle 9">
            <a:extLst>
              <a:ext uri="{FF2B5EF4-FFF2-40B4-BE49-F238E27FC236}">
                <a16:creationId xmlns:a16="http://schemas.microsoft.com/office/drawing/2014/main" id="{564D348C-B731-4E97-8A0F-8C2E6B177C95}"/>
              </a:ext>
            </a:extLst>
          </p:cNvPr>
          <p:cNvSpPr/>
          <p:nvPr/>
        </p:nvSpPr>
        <p:spPr>
          <a:xfrm>
            <a:off x="0" y="0"/>
            <a:ext cx="12192000" cy="1214604"/>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D3EABA7-2031-4BC8-9ED2-BAC4324F73D1}"/>
              </a:ext>
            </a:extLst>
          </p:cNvPr>
          <p:cNvSpPr>
            <a:spLocks noGrp="1"/>
          </p:cNvSpPr>
          <p:nvPr>
            <p:ph type="title"/>
          </p:nvPr>
        </p:nvSpPr>
        <p:spPr>
          <a:xfrm>
            <a:off x="838200" y="108285"/>
            <a:ext cx="105156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481B3-C78D-4EB5-A7AE-83ADD2636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7D8C3-B641-4758-B057-1F744FCF3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209-6EDF-4DCD-A014-80F01EC4527A}" type="datetimeFigureOut">
              <a:rPr lang="en-US" smtClean="0"/>
              <a:t>3/17/2021</a:t>
            </a:fld>
            <a:endParaRPr lang="en-US" dirty="0"/>
          </a:p>
        </p:txBody>
      </p:sp>
      <p:sp>
        <p:nvSpPr>
          <p:cNvPr id="6" name="Slide Number Placeholder 5">
            <a:extLst>
              <a:ext uri="{FF2B5EF4-FFF2-40B4-BE49-F238E27FC236}">
                <a16:creationId xmlns:a16="http://schemas.microsoft.com/office/drawing/2014/main" id="{7A5FFC9B-1E5B-4711-BE24-7D0E7472D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9861A-435D-457B-A841-5B9328D4D2EE}" type="slidenum">
              <a:rPr lang="en-US" smtClean="0"/>
              <a:t>‹#›</a:t>
            </a:fld>
            <a:endParaRPr lang="en-US" dirty="0"/>
          </a:p>
        </p:txBody>
      </p:sp>
      <p:grpSp>
        <p:nvGrpSpPr>
          <p:cNvPr id="12" name="Group 11">
            <a:extLst>
              <a:ext uri="{FF2B5EF4-FFF2-40B4-BE49-F238E27FC236}">
                <a16:creationId xmlns:a16="http://schemas.microsoft.com/office/drawing/2014/main" id="{8A3066B4-3A68-4EBB-9C2F-4F48CB1A325C}"/>
              </a:ext>
            </a:extLst>
          </p:cNvPr>
          <p:cNvGrpSpPr/>
          <p:nvPr/>
        </p:nvGrpSpPr>
        <p:grpSpPr>
          <a:xfrm>
            <a:off x="4612105" y="6217556"/>
            <a:ext cx="3023995" cy="621840"/>
            <a:chOff x="4612105" y="6217556"/>
            <a:chExt cx="3023995" cy="621840"/>
          </a:xfrm>
        </p:grpSpPr>
        <p:pic>
          <p:nvPicPr>
            <p:cNvPr id="8" name="Picture 7">
              <a:extLst>
                <a:ext uri="{FF2B5EF4-FFF2-40B4-BE49-F238E27FC236}">
                  <a16:creationId xmlns:a16="http://schemas.microsoft.com/office/drawing/2014/main" id="{36E55ED2-6704-4949-AB10-8939BD476CFF}"/>
                </a:ext>
              </a:extLst>
            </p:cNvPr>
            <p:cNvPicPr>
              <a:picLocks noChangeAspect="1"/>
            </p:cNvPicPr>
            <p:nvPr/>
          </p:nvPicPr>
          <p:blipFill rotWithShape="1">
            <a:blip r:embed="rId11">
              <a:extLst>
                <a:ext uri="{28A0092B-C50C-407E-A947-70E740481C1C}">
                  <a14:useLocalDpi xmlns:a14="http://schemas.microsoft.com/office/drawing/2010/main" val="0"/>
                </a:ext>
              </a:extLst>
            </a:blip>
            <a:srcRect r="55135"/>
            <a:stretch/>
          </p:blipFill>
          <p:spPr>
            <a:xfrm>
              <a:off x="4612105" y="6217556"/>
              <a:ext cx="1331495" cy="621840"/>
            </a:xfrm>
            <a:prstGeom prst="rect">
              <a:avLst/>
            </a:prstGeom>
          </p:spPr>
        </p:pic>
        <p:sp>
          <p:nvSpPr>
            <p:cNvPr id="11" name="TextBox 10">
              <a:extLst>
                <a:ext uri="{FF2B5EF4-FFF2-40B4-BE49-F238E27FC236}">
                  <a16:creationId xmlns:a16="http://schemas.microsoft.com/office/drawing/2014/main" id="{BB818548-825D-425D-9BA3-400F42CF3027}"/>
                </a:ext>
              </a:extLst>
            </p:cNvPr>
            <p:cNvSpPr txBox="1"/>
            <p:nvPr/>
          </p:nvSpPr>
          <p:spPr>
            <a:xfrm>
              <a:off x="5922169" y="6276128"/>
              <a:ext cx="1713931" cy="512961"/>
            </a:xfrm>
            <a:prstGeom prst="rect">
              <a:avLst/>
            </a:prstGeom>
            <a:noFill/>
          </p:spPr>
          <p:txBody>
            <a:bodyPr wrap="none" rtlCol="0">
              <a:spAutoFit/>
            </a:bodyPr>
            <a:lstStyle/>
            <a:p>
              <a:pPr>
                <a:spcAft>
                  <a:spcPts val="400"/>
                </a:spcAft>
              </a:pPr>
              <a:r>
                <a:rPr lang="en-US" sz="800" b="1" dirty="0">
                  <a:solidFill>
                    <a:srgbClr val="231F20"/>
                  </a:solidFill>
                </a:rPr>
                <a:t>U.S. Department of Veterans Affairs</a:t>
              </a:r>
            </a:p>
            <a:p>
              <a:pPr>
                <a:lnSpc>
                  <a:spcPct val="110000"/>
                </a:lnSpc>
              </a:pPr>
              <a:r>
                <a:rPr lang="en-US" sz="800" spc="-10" dirty="0">
                  <a:solidFill>
                    <a:srgbClr val="231F20"/>
                  </a:solidFill>
                </a:rPr>
                <a:t>Veterans Health Administration</a:t>
              </a:r>
            </a:p>
            <a:p>
              <a:pPr>
                <a:lnSpc>
                  <a:spcPct val="80000"/>
                </a:lnSpc>
              </a:pPr>
              <a:r>
                <a:rPr lang="en-US" sz="800" i="1" spc="-30" dirty="0">
                  <a:solidFill>
                    <a:srgbClr val="231F20"/>
                  </a:solidFill>
                </a:rPr>
                <a:t>VA North Texas Health Care System</a:t>
              </a:r>
            </a:p>
          </p:txBody>
        </p:sp>
        <p:cxnSp>
          <p:nvCxnSpPr>
            <p:cNvPr id="7" name="Straight Connector 6">
              <a:extLst>
                <a:ext uri="{FF2B5EF4-FFF2-40B4-BE49-F238E27FC236}">
                  <a16:creationId xmlns:a16="http://schemas.microsoft.com/office/drawing/2014/main" id="{019EACCE-59BB-49B2-A6ED-E6BFEF62CCC8}"/>
                </a:ext>
              </a:extLst>
            </p:cNvPr>
            <p:cNvCxnSpPr>
              <a:cxnSpLocks/>
            </p:cNvCxnSpPr>
            <p:nvPr/>
          </p:nvCxnSpPr>
          <p:spPr>
            <a:xfrm flipV="1">
              <a:off x="6017419" y="6477004"/>
              <a:ext cx="1562100" cy="459"/>
            </a:xfrm>
            <a:prstGeom prst="line">
              <a:avLst/>
            </a:prstGeom>
            <a:ln w="6350">
              <a:solidFill>
                <a:srgbClr val="231F2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738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4DE0-C7DA-4FA4-8407-8D31BD3E5C9B}"/>
              </a:ext>
            </a:extLst>
          </p:cNvPr>
          <p:cNvSpPr>
            <a:spLocks noGrp="1"/>
          </p:cNvSpPr>
          <p:nvPr>
            <p:ph type="ctrTitle"/>
          </p:nvPr>
        </p:nvSpPr>
        <p:spPr>
          <a:xfrm>
            <a:off x="6322095" y="2862975"/>
            <a:ext cx="5777664" cy="2052973"/>
          </a:xfrm>
        </p:spPr>
        <p:txBody>
          <a:bodyPr/>
          <a:lstStyle/>
          <a:p>
            <a:r>
              <a:rPr lang="en-US" dirty="0"/>
              <a:t>Clinic Space Utilization &amp; Labor Mapping</a:t>
            </a:r>
          </a:p>
        </p:txBody>
      </p:sp>
      <p:sp>
        <p:nvSpPr>
          <p:cNvPr id="3" name="Subtitle 2">
            <a:extLst>
              <a:ext uri="{FF2B5EF4-FFF2-40B4-BE49-F238E27FC236}">
                <a16:creationId xmlns:a16="http://schemas.microsoft.com/office/drawing/2014/main" id="{68E4AA4D-4473-410E-9DB1-9EC5831AE9BF}"/>
              </a:ext>
            </a:extLst>
          </p:cNvPr>
          <p:cNvSpPr>
            <a:spLocks noGrp="1"/>
          </p:cNvSpPr>
          <p:nvPr>
            <p:ph type="subTitle" idx="1"/>
          </p:nvPr>
        </p:nvSpPr>
        <p:spPr>
          <a:xfrm>
            <a:off x="6322095" y="5049352"/>
            <a:ext cx="5777664" cy="609601"/>
          </a:xfrm>
        </p:spPr>
        <p:txBody>
          <a:bodyPr/>
          <a:lstStyle/>
          <a:p>
            <a:r>
              <a:rPr lang="en-US" dirty="0"/>
              <a:t>Presenter: Christopher Pugh  </a:t>
            </a:r>
          </a:p>
        </p:txBody>
      </p:sp>
      <p:pic>
        <p:nvPicPr>
          <p:cNvPr id="12" name="Audio 11">
            <a:hlinkClick r:id="" action="ppaction://media"/>
            <a:extLst>
              <a:ext uri="{FF2B5EF4-FFF2-40B4-BE49-F238E27FC236}">
                <a16:creationId xmlns:a16="http://schemas.microsoft.com/office/drawing/2014/main" id="{B55C960A-24AC-4D15-8638-C460003819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23160670"/>
      </p:ext>
    </p:extLst>
  </p:cSld>
  <p:clrMapOvr>
    <a:masterClrMapping/>
  </p:clrMapOvr>
  <mc:AlternateContent xmlns:mc="http://schemas.openxmlformats.org/markup-compatibility/2006" xmlns:p14="http://schemas.microsoft.com/office/powerpoint/2010/main">
    <mc:Choice Requires="p14">
      <p:transition spd="slow" p14:dur="2000" advTm="11183"/>
    </mc:Choice>
    <mc:Fallback xmlns="">
      <p:transition spd="slow" advTm="11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9FAB30-3E6B-4EC0-AC8A-A1F6330FECA8}"/>
              </a:ext>
            </a:extLst>
          </p:cNvPr>
          <p:cNvSpPr>
            <a:spLocks noGrp="1"/>
          </p:cNvSpPr>
          <p:nvPr>
            <p:ph type="title"/>
          </p:nvPr>
        </p:nvSpPr>
        <p:spPr/>
        <p:txBody>
          <a:bodyPr/>
          <a:lstStyle/>
          <a:p>
            <a:r>
              <a:rPr lang="en-US" dirty="0"/>
              <a:t>Problem Identifying rooms</a:t>
            </a:r>
          </a:p>
        </p:txBody>
      </p:sp>
      <p:sp>
        <p:nvSpPr>
          <p:cNvPr id="9" name="Content Placeholder 8">
            <a:extLst>
              <a:ext uri="{FF2B5EF4-FFF2-40B4-BE49-F238E27FC236}">
                <a16:creationId xmlns:a16="http://schemas.microsoft.com/office/drawing/2014/main" id="{8155AEF4-294F-497C-A2B5-9A49C6DE252E}"/>
              </a:ext>
            </a:extLst>
          </p:cNvPr>
          <p:cNvSpPr>
            <a:spLocks noGrp="1"/>
          </p:cNvSpPr>
          <p:nvPr>
            <p:ph idx="1"/>
          </p:nvPr>
        </p:nvSpPr>
        <p:spPr/>
        <p:txBody>
          <a:bodyPr>
            <a:normAutofit/>
          </a:bodyPr>
          <a:lstStyle/>
          <a:p>
            <a:endParaRPr lang="en-US" dirty="0"/>
          </a:p>
          <a:p>
            <a:r>
              <a:rPr lang="en-US" dirty="0"/>
              <a:t>Clinical Space and Efficiency  </a:t>
            </a:r>
          </a:p>
          <a:p>
            <a:endParaRPr lang="en-US" dirty="0"/>
          </a:p>
          <a:p>
            <a:r>
              <a:rPr lang="en-US" dirty="0"/>
              <a:t>No working diagram of clinical space </a:t>
            </a:r>
          </a:p>
          <a:p>
            <a:pPr marL="0" indent="0">
              <a:buNone/>
            </a:pPr>
            <a:endParaRPr lang="en-US" dirty="0"/>
          </a:p>
          <a:p>
            <a:r>
              <a:rPr lang="en-US" dirty="0"/>
              <a:t>No real room assignment by services </a:t>
            </a:r>
          </a:p>
          <a:p>
            <a:pPr marL="0" indent="0">
              <a:buNone/>
            </a:pPr>
            <a:endParaRPr lang="en-US" dirty="0"/>
          </a:p>
          <a:p>
            <a:r>
              <a:rPr lang="en-US" dirty="0"/>
              <a:t>Services appt schedule not matching rooms usage  </a:t>
            </a:r>
          </a:p>
        </p:txBody>
      </p:sp>
      <p:pic>
        <p:nvPicPr>
          <p:cNvPr id="26" name="Audio 25">
            <a:hlinkClick r:id="" action="ppaction://media"/>
            <a:extLst>
              <a:ext uri="{FF2B5EF4-FFF2-40B4-BE49-F238E27FC236}">
                <a16:creationId xmlns:a16="http://schemas.microsoft.com/office/drawing/2014/main" id="{0F196BA9-3030-4B29-BE0C-CC1C73612E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56261597"/>
      </p:ext>
    </p:extLst>
  </p:cSld>
  <p:clrMapOvr>
    <a:masterClrMapping/>
  </p:clrMapOvr>
  <mc:AlternateContent xmlns:mc="http://schemas.openxmlformats.org/markup-compatibility/2006" xmlns:p14="http://schemas.microsoft.com/office/powerpoint/2010/main">
    <mc:Choice Requires="p14">
      <p:transition spd="slow" p14:dur="2000" advTm="29218"/>
    </mc:Choice>
    <mc:Fallback xmlns="">
      <p:transition spd="slow" advTm="29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B749-628D-4E4C-B74A-DE7FA9DCE90A}"/>
              </a:ext>
            </a:extLst>
          </p:cNvPr>
          <p:cNvSpPr>
            <a:spLocks noGrp="1"/>
          </p:cNvSpPr>
          <p:nvPr>
            <p:ph type="title"/>
          </p:nvPr>
        </p:nvSpPr>
        <p:spPr/>
        <p:txBody>
          <a:bodyPr>
            <a:noAutofit/>
          </a:bodyPr>
          <a:lstStyle/>
          <a:p>
            <a:r>
              <a:rPr lang="en-US" sz="6000" dirty="0"/>
              <a:t>Archibus Web-Base</a:t>
            </a:r>
            <a:br>
              <a:rPr lang="en-US" sz="3200" dirty="0"/>
            </a:br>
            <a:endParaRPr lang="en-US" sz="3200" dirty="0"/>
          </a:p>
        </p:txBody>
      </p:sp>
      <p:sp>
        <p:nvSpPr>
          <p:cNvPr id="3" name="Content Placeholder 2">
            <a:extLst>
              <a:ext uri="{FF2B5EF4-FFF2-40B4-BE49-F238E27FC236}">
                <a16:creationId xmlns:a16="http://schemas.microsoft.com/office/drawing/2014/main" id="{649A573C-BDDD-4A5A-8164-EFAA0EF2539D}"/>
              </a:ext>
            </a:extLst>
          </p:cNvPr>
          <p:cNvSpPr>
            <a:spLocks noGrp="1"/>
          </p:cNvSpPr>
          <p:nvPr>
            <p:ph idx="1"/>
          </p:nvPr>
        </p:nvSpPr>
        <p:spPr>
          <a:xfrm>
            <a:off x="335560" y="1825625"/>
            <a:ext cx="11018240" cy="4351338"/>
          </a:xfrm>
        </p:spPr>
        <p:txBody>
          <a:bodyPr>
            <a:normAutofit/>
          </a:bodyPr>
          <a:lstStyle/>
          <a:p>
            <a:pPr lvl="1"/>
            <a:endParaRPr lang="en-US" dirty="0"/>
          </a:p>
          <a:p>
            <a:pPr lvl="1"/>
            <a:r>
              <a:rPr lang="en-US" sz="2800" dirty="0"/>
              <a:t>Comprehensive and real-time activity data  </a:t>
            </a:r>
          </a:p>
          <a:p>
            <a:pPr marL="457200" lvl="1" indent="0">
              <a:buNone/>
            </a:pPr>
            <a:endParaRPr lang="en-US" sz="2800" dirty="0"/>
          </a:p>
          <a:p>
            <a:pPr lvl="1"/>
            <a:r>
              <a:rPr lang="en-US" sz="2800" dirty="0"/>
              <a:t>Tracks services assigned to rooms, patient scheduling, and Idle room times </a:t>
            </a:r>
          </a:p>
          <a:p>
            <a:endParaRPr lang="en-US" dirty="0"/>
          </a:p>
          <a:p>
            <a:pPr lvl="1"/>
            <a:r>
              <a:rPr lang="en-US" sz="2800" dirty="0"/>
              <a:t>Highlight Occupiable Vacant Rooms</a:t>
            </a:r>
          </a:p>
          <a:p>
            <a:pPr marL="0" indent="0">
              <a:buNone/>
            </a:pPr>
            <a:endParaRPr lang="en-US" dirty="0"/>
          </a:p>
          <a:p>
            <a:pPr lvl="1"/>
            <a:r>
              <a:rPr lang="en-US" sz="2800" dirty="0"/>
              <a:t>Provides an accurate picture of both planned and actual activity</a:t>
            </a:r>
          </a:p>
          <a:p>
            <a:endParaRPr lang="en-US" dirty="0"/>
          </a:p>
          <a:p>
            <a:endParaRPr lang="en-US" dirty="0"/>
          </a:p>
          <a:p>
            <a:pPr marL="0" indent="0" algn="ctr">
              <a:buNone/>
            </a:pPr>
            <a:endParaRPr lang="en-US" dirty="0"/>
          </a:p>
        </p:txBody>
      </p:sp>
      <p:pic>
        <p:nvPicPr>
          <p:cNvPr id="6" name="Audio 5">
            <a:hlinkClick r:id="" action="ppaction://media"/>
            <a:extLst>
              <a:ext uri="{FF2B5EF4-FFF2-40B4-BE49-F238E27FC236}">
                <a16:creationId xmlns:a16="http://schemas.microsoft.com/office/drawing/2014/main" id="{FA105192-6E83-4E56-ABB8-B88756B9B3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67458412"/>
      </p:ext>
    </p:extLst>
  </p:cSld>
  <p:clrMapOvr>
    <a:masterClrMapping/>
  </p:clrMapOvr>
  <mc:AlternateContent xmlns:mc="http://schemas.openxmlformats.org/markup-compatibility/2006" xmlns:p14="http://schemas.microsoft.com/office/powerpoint/2010/main">
    <mc:Choice Requires="p14">
      <p:transition spd="slow" p14:dur="2000" advTm="19796"/>
    </mc:Choice>
    <mc:Fallback xmlns="">
      <p:transition spd="slow" advTm="197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07AC-33BD-4D5B-9933-C9E4A6D34786}"/>
              </a:ext>
            </a:extLst>
          </p:cNvPr>
          <p:cNvSpPr>
            <a:spLocks noGrp="1"/>
          </p:cNvSpPr>
          <p:nvPr>
            <p:ph type="title"/>
          </p:nvPr>
        </p:nvSpPr>
        <p:spPr/>
        <p:txBody>
          <a:bodyPr/>
          <a:lstStyle/>
          <a:p>
            <a:r>
              <a:rPr lang="en-US" dirty="0"/>
              <a:t>Web Base Live Diagram </a:t>
            </a:r>
          </a:p>
        </p:txBody>
      </p:sp>
      <p:sp>
        <p:nvSpPr>
          <p:cNvPr id="3" name="Content Placeholder 2">
            <a:extLst>
              <a:ext uri="{FF2B5EF4-FFF2-40B4-BE49-F238E27FC236}">
                <a16:creationId xmlns:a16="http://schemas.microsoft.com/office/drawing/2014/main" id="{16276CC5-BC73-421D-BA7D-AE1AA898F9FE}"/>
              </a:ext>
            </a:extLst>
          </p:cNvPr>
          <p:cNvSpPr>
            <a:spLocks noGrp="1"/>
          </p:cNvSpPr>
          <p:nvPr>
            <p:ph idx="1"/>
          </p:nvPr>
        </p:nvSpPr>
        <p:spPr>
          <a:xfrm>
            <a:off x="838200" y="1808777"/>
            <a:ext cx="10515600" cy="4368186"/>
          </a:xfrm>
        </p:spPr>
        <p:txBody>
          <a:bodyPr>
            <a:normAutofit/>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DCD04B4A-217E-43DC-964D-D48B9A8B3D41}"/>
              </a:ext>
            </a:extLst>
          </p:cNvPr>
          <p:cNvPicPr>
            <a:picLocks noChangeAspect="1"/>
          </p:cNvPicPr>
          <p:nvPr/>
        </p:nvPicPr>
        <p:blipFill>
          <a:blip r:embed="rId5"/>
          <a:stretch>
            <a:fillRect/>
          </a:stretch>
        </p:blipFill>
        <p:spPr>
          <a:xfrm>
            <a:off x="838200" y="1890944"/>
            <a:ext cx="10241132" cy="4286019"/>
          </a:xfrm>
          <a:prstGeom prst="rect">
            <a:avLst/>
          </a:prstGeom>
        </p:spPr>
      </p:pic>
      <p:pic>
        <p:nvPicPr>
          <p:cNvPr id="36" name="Audio 35">
            <a:hlinkClick r:id="" action="ppaction://media"/>
            <a:extLst>
              <a:ext uri="{FF2B5EF4-FFF2-40B4-BE49-F238E27FC236}">
                <a16:creationId xmlns:a16="http://schemas.microsoft.com/office/drawing/2014/main" id="{7CD5B5D0-97EC-4BA8-A6D5-8C8CB8EEF9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9786017"/>
      </p:ext>
    </p:extLst>
  </p:cSld>
  <p:clrMapOvr>
    <a:masterClrMapping/>
  </p:clrMapOvr>
  <mc:AlternateContent xmlns:mc="http://schemas.openxmlformats.org/markup-compatibility/2006" xmlns:p14="http://schemas.microsoft.com/office/powerpoint/2010/main">
    <mc:Choice Requires="p14">
      <p:transition spd="slow" p14:dur="2000" advTm="23632"/>
    </mc:Choice>
    <mc:Fallback xmlns="">
      <p:transition spd="slow" advTm="23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9FAB30-3E6B-4EC0-AC8A-A1F6330FECA8}"/>
              </a:ext>
            </a:extLst>
          </p:cNvPr>
          <p:cNvSpPr>
            <a:spLocks noGrp="1"/>
          </p:cNvSpPr>
          <p:nvPr>
            <p:ph type="title"/>
          </p:nvPr>
        </p:nvSpPr>
        <p:spPr/>
        <p:txBody>
          <a:bodyPr/>
          <a:lstStyle/>
          <a:p>
            <a:r>
              <a:rPr lang="en-US" dirty="0"/>
              <a:t>Obtaining A Web-Base System </a:t>
            </a:r>
          </a:p>
        </p:txBody>
      </p:sp>
      <p:sp>
        <p:nvSpPr>
          <p:cNvPr id="2" name="Content Placeholder 1">
            <a:extLst>
              <a:ext uri="{FF2B5EF4-FFF2-40B4-BE49-F238E27FC236}">
                <a16:creationId xmlns:a16="http://schemas.microsoft.com/office/drawing/2014/main" id="{D753F3AF-42D1-46F6-A5E8-488502A92477}"/>
              </a:ext>
            </a:extLst>
          </p:cNvPr>
          <p:cNvSpPr>
            <a:spLocks noGrp="1"/>
          </p:cNvSpPr>
          <p:nvPr>
            <p:ph idx="1"/>
          </p:nvPr>
        </p:nvSpPr>
        <p:spPr>
          <a:xfrm>
            <a:off x="729842" y="1825625"/>
            <a:ext cx="10623958" cy="4351338"/>
          </a:xfrm>
        </p:spPr>
        <p:txBody>
          <a:bodyPr>
            <a:normAutofit fontScale="92500" lnSpcReduction="20000"/>
          </a:bodyPr>
          <a:lstStyle/>
          <a:p>
            <a:endParaRPr lang="en-US" dirty="0"/>
          </a:p>
          <a:p>
            <a:r>
              <a:rPr lang="en-US" sz="3000" dirty="0"/>
              <a:t>Maximize current workspace</a:t>
            </a:r>
          </a:p>
          <a:p>
            <a:r>
              <a:rPr lang="en-US" sz="3000" dirty="0"/>
              <a:t>Improves patient scheduling   </a:t>
            </a:r>
          </a:p>
          <a:p>
            <a:r>
              <a:rPr lang="en-US" sz="3000" dirty="0"/>
              <a:t>Help improve forecasting for future needs availability and planned occupancy growth</a:t>
            </a:r>
          </a:p>
          <a:p>
            <a:r>
              <a:rPr lang="en-US" sz="3000" dirty="0"/>
              <a:t>Simplifies assignment of services temporary or permanent available space by highlighted drawings</a:t>
            </a:r>
          </a:p>
          <a:p>
            <a:r>
              <a:rPr lang="en-US" sz="3000" dirty="0"/>
              <a:t>Communicates occupancy information easily and timely by personalized, intuitive Web-Based forms, summary tables, and reports</a:t>
            </a:r>
          </a:p>
          <a:p>
            <a:pPr marL="0" indent="0">
              <a:buNone/>
            </a:pPr>
            <a:r>
              <a:rPr lang="en-US" sz="3000" dirty="0"/>
              <a:t> </a:t>
            </a:r>
          </a:p>
          <a:p>
            <a:pPr marL="0" indent="0">
              <a:buNone/>
            </a:pPr>
            <a:r>
              <a:rPr lang="en-US" dirty="0"/>
              <a:t>  </a:t>
            </a:r>
          </a:p>
        </p:txBody>
      </p:sp>
      <p:pic>
        <p:nvPicPr>
          <p:cNvPr id="67" name="Audio 66">
            <a:hlinkClick r:id="" action="ppaction://media"/>
            <a:extLst>
              <a:ext uri="{FF2B5EF4-FFF2-40B4-BE49-F238E27FC236}">
                <a16:creationId xmlns:a16="http://schemas.microsoft.com/office/drawing/2014/main" id="{5E96408F-44CE-4935-807C-3668A0B9F7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93372141"/>
      </p:ext>
    </p:extLst>
  </p:cSld>
  <p:clrMapOvr>
    <a:masterClrMapping/>
  </p:clrMapOvr>
  <mc:AlternateContent xmlns:mc="http://schemas.openxmlformats.org/markup-compatibility/2006" xmlns:p14="http://schemas.microsoft.com/office/powerpoint/2010/main">
    <mc:Choice Requires="p14">
      <p:transition spd="slow" p14:dur="2000" advTm="32546"/>
    </mc:Choice>
    <mc:Fallback xmlns="">
      <p:transition spd="slow" advTm="32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1E71-269A-40F2-90C0-968D868C7E80}"/>
              </a:ext>
            </a:extLst>
          </p:cNvPr>
          <p:cNvSpPr>
            <a:spLocks noGrp="1"/>
          </p:cNvSpPr>
          <p:nvPr>
            <p:ph type="title"/>
          </p:nvPr>
        </p:nvSpPr>
        <p:spPr/>
        <p:txBody>
          <a:bodyPr/>
          <a:lstStyle/>
          <a:p>
            <a:r>
              <a:rPr lang="en-US" dirty="0"/>
              <a:t>Highlighted Common Area Rooms </a:t>
            </a:r>
            <a:r>
              <a:rPr lang="en-US" sz="3600" dirty="0"/>
              <a:t> </a:t>
            </a:r>
          </a:p>
        </p:txBody>
      </p:sp>
      <p:pic>
        <p:nvPicPr>
          <p:cNvPr id="4" name="Content Placeholder 8">
            <a:extLst>
              <a:ext uri="{FF2B5EF4-FFF2-40B4-BE49-F238E27FC236}">
                <a16:creationId xmlns:a16="http://schemas.microsoft.com/office/drawing/2014/main" id="{48E494C4-E8F9-4831-A5BF-7B947187999B}"/>
              </a:ext>
            </a:extLst>
          </p:cNvPr>
          <p:cNvPicPr>
            <a:picLocks noGrp="1" noChangeAspect="1"/>
          </p:cNvPicPr>
          <p:nvPr>
            <p:ph idx="1"/>
          </p:nvPr>
        </p:nvPicPr>
        <p:blipFill>
          <a:blip r:embed="rId5"/>
          <a:stretch>
            <a:fillRect/>
          </a:stretch>
        </p:blipFill>
        <p:spPr>
          <a:xfrm>
            <a:off x="1236907" y="1825625"/>
            <a:ext cx="9724510" cy="4351338"/>
          </a:xfrm>
        </p:spPr>
      </p:pic>
      <p:pic>
        <p:nvPicPr>
          <p:cNvPr id="7" name="Audio 6">
            <a:hlinkClick r:id="" action="ppaction://media"/>
            <a:extLst>
              <a:ext uri="{FF2B5EF4-FFF2-40B4-BE49-F238E27FC236}">
                <a16:creationId xmlns:a16="http://schemas.microsoft.com/office/drawing/2014/main" id="{D2A30ACD-0AC5-41E9-BA60-F05A9D5653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23965135"/>
      </p:ext>
    </p:extLst>
  </p:cSld>
  <p:clrMapOvr>
    <a:masterClrMapping/>
  </p:clrMapOvr>
  <mc:AlternateContent xmlns:mc="http://schemas.openxmlformats.org/markup-compatibility/2006" xmlns:p14="http://schemas.microsoft.com/office/powerpoint/2010/main">
    <mc:Choice Requires="p14">
      <p:transition spd="slow" p14:dur="2000" advTm="14446"/>
    </mc:Choice>
    <mc:Fallback xmlns="">
      <p:transition spd="slow" advTm="14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1E71-269A-40F2-90C0-968D868C7E80}"/>
              </a:ext>
            </a:extLst>
          </p:cNvPr>
          <p:cNvSpPr>
            <a:spLocks noGrp="1"/>
          </p:cNvSpPr>
          <p:nvPr>
            <p:ph type="title"/>
          </p:nvPr>
        </p:nvSpPr>
        <p:spPr/>
        <p:txBody>
          <a:bodyPr/>
          <a:lstStyle/>
          <a:p>
            <a:r>
              <a:rPr lang="en-US" dirty="0"/>
              <a:t>Costs  </a:t>
            </a:r>
            <a:r>
              <a:rPr lang="en-US" sz="3600" dirty="0"/>
              <a:t> </a:t>
            </a:r>
          </a:p>
        </p:txBody>
      </p:sp>
      <p:sp>
        <p:nvSpPr>
          <p:cNvPr id="3" name="Content Placeholder 2">
            <a:extLst>
              <a:ext uri="{FF2B5EF4-FFF2-40B4-BE49-F238E27FC236}">
                <a16:creationId xmlns:a16="http://schemas.microsoft.com/office/drawing/2014/main" id="{B85D7B12-D8C4-4BD1-8C23-C7068EB9C27F}"/>
              </a:ext>
            </a:extLst>
          </p:cNvPr>
          <p:cNvSpPr>
            <a:spLocks noGrp="1"/>
          </p:cNvSpPr>
          <p:nvPr>
            <p:ph idx="1"/>
          </p:nvPr>
        </p:nvSpPr>
        <p:spPr>
          <a:xfrm>
            <a:off x="738231" y="1825625"/>
            <a:ext cx="10615569" cy="4351338"/>
          </a:xfrm>
        </p:spPr>
        <p:txBody>
          <a:bodyPr>
            <a:normAutofit/>
          </a:bodyPr>
          <a:lstStyle/>
          <a:p>
            <a:pPr marL="0" indent="0" algn="ctr">
              <a:buNone/>
            </a:pPr>
            <a:endParaRPr lang="en-US" u="sng" dirty="0"/>
          </a:p>
          <a:p>
            <a:r>
              <a:rPr lang="en-US" dirty="0"/>
              <a:t>The estimated cost $75k Base price without add-ons</a:t>
            </a:r>
          </a:p>
          <a:p>
            <a:pPr marL="0" indent="0">
              <a:buNone/>
            </a:pPr>
            <a:r>
              <a:rPr lang="en-US" dirty="0"/>
              <a:t> </a:t>
            </a:r>
          </a:p>
          <a:p>
            <a:r>
              <a:rPr lang="en-US" dirty="0"/>
              <a:t>Add-ons room monitoring devices : </a:t>
            </a:r>
          </a:p>
          <a:p>
            <a:pPr lvl="1"/>
            <a:r>
              <a:rPr lang="en-US" sz="2800" dirty="0"/>
              <a:t>Heat sensor</a:t>
            </a:r>
          </a:p>
          <a:p>
            <a:pPr lvl="1"/>
            <a:r>
              <a:rPr lang="en-US" sz="2800" dirty="0"/>
              <a:t>Motion detection</a:t>
            </a:r>
          </a:p>
          <a:p>
            <a:pPr lvl="1"/>
            <a:r>
              <a:rPr lang="en-US" sz="2800" dirty="0"/>
              <a:t>PIV Card readers to access room </a:t>
            </a:r>
          </a:p>
          <a:p>
            <a:pPr marL="0" indent="0">
              <a:buNone/>
            </a:pPr>
            <a:endParaRPr lang="en-US" dirty="0"/>
          </a:p>
        </p:txBody>
      </p:sp>
      <p:pic>
        <p:nvPicPr>
          <p:cNvPr id="40" name="Audio 39">
            <a:hlinkClick r:id="" action="ppaction://media"/>
            <a:extLst>
              <a:ext uri="{FF2B5EF4-FFF2-40B4-BE49-F238E27FC236}">
                <a16:creationId xmlns:a16="http://schemas.microsoft.com/office/drawing/2014/main" id="{B269AF3D-0EDC-4FB7-8FBE-E7BADABF30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01533542"/>
      </p:ext>
    </p:extLst>
  </p:cSld>
  <p:clrMapOvr>
    <a:masterClrMapping/>
  </p:clrMapOvr>
  <mc:AlternateContent xmlns:mc="http://schemas.openxmlformats.org/markup-compatibility/2006" xmlns:p14="http://schemas.microsoft.com/office/powerpoint/2010/main">
    <mc:Choice Requires="p14">
      <p:transition spd="slow" p14:dur="2000" advTm="24797"/>
    </mc:Choice>
    <mc:Fallback xmlns="">
      <p:transition spd="slow" advTm="24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1E71-269A-40F2-90C0-968D868C7E80}"/>
              </a:ext>
            </a:extLst>
          </p:cNvPr>
          <p:cNvSpPr>
            <a:spLocks noGrp="1"/>
          </p:cNvSpPr>
          <p:nvPr>
            <p:ph type="title"/>
          </p:nvPr>
        </p:nvSpPr>
        <p:spPr/>
        <p:txBody>
          <a:bodyPr/>
          <a:lstStyle/>
          <a:p>
            <a:r>
              <a:rPr lang="en-US" dirty="0"/>
              <a:t>Web-Base System Summary </a:t>
            </a:r>
            <a:r>
              <a:rPr lang="en-US" sz="3600" dirty="0"/>
              <a:t> </a:t>
            </a:r>
          </a:p>
        </p:txBody>
      </p:sp>
      <p:sp>
        <p:nvSpPr>
          <p:cNvPr id="3" name="Content Placeholder 2">
            <a:extLst>
              <a:ext uri="{FF2B5EF4-FFF2-40B4-BE49-F238E27FC236}">
                <a16:creationId xmlns:a16="http://schemas.microsoft.com/office/drawing/2014/main" id="{B85D7B12-D8C4-4BD1-8C23-C7068EB9C27F}"/>
              </a:ext>
            </a:extLst>
          </p:cNvPr>
          <p:cNvSpPr>
            <a:spLocks noGrp="1"/>
          </p:cNvSpPr>
          <p:nvPr>
            <p:ph idx="1"/>
          </p:nvPr>
        </p:nvSpPr>
        <p:spPr>
          <a:xfrm>
            <a:off x="704675" y="1825625"/>
            <a:ext cx="10649125" cy="4351338"/>
          </a:xfrm>
        </p:spPr>
        <p:txBody>
          <a:bodyPr>
            <a:normAutofit lnSpcReduction="10000"/>
          </a:bodyPr>
          <a:lstStyle/>
          <a:p>
            <a:pPr marL="0" indent="0" algn="ctr">
              <a:buNone/>
            </a:pPr>
            <a:r>
              <a:rPr lang="en-US" u="sng" dirty="0"/>
              <a:t> </a:t>
            </a:r>
          </a:p>
          <a:p>
            <a:r>
              <a:rPr lang="en-US" dirty="0"/>
              <a:t>Provides an accurate picture or layout of room utilization that allows the facility to validate occupancy quickly and monitor allocations</a:t>
            </a:r>
          </a:p>
          <a:p>
            <a:r>
              <a:rPr lang="en-US" dirty="0"/>
              <a:t>Helps monitor occupancy and utilization rates as well as remove vacancies.</a:t>
            </a:r>
          </a:p>
          <a:p>
            <a:r>
              <a:rPr lang="en-US" dirty="0"/>
              <a:t>Provides a shared, centralized space inventory database helps managers find space to increase patient scheduling</a:t>
            </a:r>
          </a:p>
          <a:p>
            <a:r>
              <a:rPr lang="en-US" dirty="0"/>
              <a:t>Reduce Appt scheduled wait time</a:t>
            </a:r>
          </a:p>
          <a:p>
            <a:r>
              <a:rPr lang="en-US" dirty="0"/>
              <a:t>Provides self-service access to space data that serves multiple departments/services needs. </a:t>
            </a:r>
          </a:p>
        </p:txBody>
      </p:sp>
      <p:pic>
        <p:nvPicPr>
          <p:cNvPr id="37" name="Audio 36">
            <a:hlinkClick r:id="" action="ppaction://media"/>
            <a:extLst>
              <a:ext uri="{FF2B5EF4-FFF2-40B4-BE49-F238E27FC236}">
                <a16:creationId xmlns:a16="http://schemas.microsoft.com/office/drawing/2014/main" id="{1E73AC40-1366-474C-A032-10DBD0C93A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862783"/>
      </p:ext>
    </p:extLst>
  </p:cSld>
  <p:clrMapOvr>
    <a:masterClrMapping/>
  </p:clrMapOvr>
  <mc:AlternateContent xmlns:mc="http://schemas.openxmlformats.org/markup-compatibility/2006" xmlns:p14="http://schemas.microsoft.com/office/powerpoint/2010/main">
    <mc:Choice Requires="p14">
      <p:transition spd="slow" p14:dur="2000" advTm="22749"/>
    </mc:Choice>
    <mc:Fallback xmlns="">
      <p:transition spd="slow" advTm="22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theme/theme1.xml><?xml version="1.0" encoding="utf-8"?>
<a:theme xmlns:a="http://schemas.openxmlformats.org/drawingml/2006/main" name="VANTHC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NTHCS">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THCS" id="{A371328A-6EE0-42FF-BCA5-68E49925B608}" vid="{399A7230-D2FA-48B4-A5E4-613F86C978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VANTHCS</Template>
  <TotalTime>1905</TotalTime>
  <Words>728</Words>
  <Application>Microsoft Office PowerPoint</Application>
  <PresentationFormat>Widescreen</PresentationFormat>
  <Paragraphs>64</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Georgia</vt:lpstr>
      <vt:lpstr>VANTHCS</vt:lpstr>
      <vt:lpstr>Clinic Space Utilization &amp; Labor Mapping</vt:lpstr>
      <vt:lpstr>Problem Identifying rooms</vt:lpstr>
      <vt:lpstr>Archibus Web-Base </vt:lpstr>
      <vt:lpstr>Web Base Live Diagram </vt:lpstr>
      <vt:lpstr>Obtaining A Web-Base System </vt:lpstr>
      <vt:lpstr>Highlighted Common Area Rooms  </vt:lpstr>
      <vt:lpstr>Costs   </vt:lpstr>
      <vt:lpstr>Web-Base System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Sheeba</dc:creator>
  <cp:lastModifiedBy>Pugh, Christopher D.</cp:lastModifiedBy>
  <cp:revision>101</cp:revision>
  <dcterms:created xsi:type="dcterms:W3CDTF">2018-08-28T13:33:42Z</dcterms:created>
  <dcterms:modified xsi:type="dcterms:W3CDTF">2021-03-17T16:26:21Z</dcterms:modified>
</cp:coreProperties>
</file>