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79" r:id="rId5"/>
    <p:sldId id="277" r:id="rId6"/>
    <p:sldId id="285" r:id="rId7"/>
    <p:sldId id="272" r:id="rId8"/>
    <p:sldId id="286" r:id="rId9"/>
    <p:sldId id="292" r:id="rId10"/>
    <p:sldId id="290" r:id="rId11"/>
    <p:sldId id="289" r:id="rId12"/>
  </p:sldIdLst>
  <p:sldSz cx="12192000" cy="6858000"/>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tacy" initials="RS" lastIdx="4" clrIdx="0">
    <p:extLst>
      <p:ext uri="{19B8F6BF-5375-455C-9EA6-DF929625EA0E}">
        <p15:presenceInfo xmlns:p15="http://schemas.microsoft.com/office/powerpoint/2012/main" userId="S::Stacy.Robert@va.gov::291d38f2-e0ca-495c-9538-56ffd141de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094D"/>
    <a:srgbClr val="B8D3E8"/>
    <a:srgbClr val="F7F1E4"/>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D3524-F920-4F04-B3BB-1F7C9B79B1F5}" v="17" dt="2021-03-15T15:59:07.487"/>
    <p1510:client id="{316DF7AE-E046-485C-8EA9-CD02951C6CE7}" v="49" dt="2021-03-15T15:55:40.225"/>
    <p1510:client id="{51F58E3A-9D3D-470E-83E3-7C4006E6D0C2}" v="5" dt="2021-03-15T15:47:34.207"/>
    <p1510:client id="{5E8E5EA0-2F89-4FA9-B3D4-B94B63EF47C5}" v="21" dt="2021-03-15T15:49:58.896"/>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0" autoAdjust="0"/>
    <p:restoredTop sz="76226" autoAdjust="0"/>
  </p:normalViewPr>
  <p:slideViewPr>
    <p:cSldViewPr snapToGrid="0" showGuides="1">
      <p:cViewPr varScale="1">
        <p:scale>
          <a:sx n="76" d="100"/>
          <a:sy n="76" d="100"/>
        </p:scale>
        <p:origin x="162" y="19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Stacy" userId="S::stacy.robert@va.gov::291d38f2-e0ca-495c-9538-56ffd141de1b" providerId="AD" clId="Web-{51F58E3A-9D3D-470E-83E3-7C4006E6D0C2}"/>
    <pc:docChg chg="modSld">
      <pc:chgData name="Robert, Stacy" userId="S::stacy.robert@va.gov::291d38f2-e0ca-495c-9538-56ffd141de1b" providerId="AD" clId="Web-{51F58E3A-9D3D-470E-83E3-7C4006E6D0C2}" dt="2021-03-15T15:47:34.129" v="1" actId="20577"/>
      <pc:docMkLst>
        <pc:docMk/>
      </pc:docMkLst>
      <pc:sldChg chg="modSp">
        <pc:chgData name="Robert, Stacy" userId="S::stacy.robert@va.gov::291d38f2-e0ca-495c-9538-56ffd141de1b" providerId="AD" clId="Web-{51F58E3A-9D3D-470E-83E3-7C4006E6D0C2}" dt="2021-03-15T15:47:34.129" v="1" actId="20577"/>
        <pc:sldMkLst>
          <pc:docMk/>
          <pc:sldMk cId="1894730964" sldId="272"/>
        </pc:sldMkLst>
        <pc:spChg chg="mod">
          <ac:chgData name="Robert, Stacy" userId="S::stacy.robert@va.gov::291d38f2-e0ca-495c-9538-56ffd141de1b" providerId="AD" clId="Web-{51F58E3A-9D3D-470E-83E3-7C4006E6D0C2}" dt="2021-03-15T15:47:34.129" v="1" actId="20577"/>
          <ac:spMkLst>
            <pc:docMk/>
            <pc:sldMk cId="1894730964" sldId="272"/>
            <ac:spMk id="5" creationId="{AFA048CC-22C7-47D0-80BE-562A8DE3E14F}"/>
          </ac:spMkLst>
        </pc:spChg>
      </pc:sldChg>
    </pc:docChg>
  </pc:docChgLst>
  <pc:docChgLst>
    <pc:chgData name="Robert, Stacy" userId="S::stacy.robert@va.gov::291d38f2-e0ca-495c-9538-56ffd141de1b" providerId="AD" clId="Web-{316DF7AE-E046-485C-8EA9-CD02951C6CE7}"/>
    <pc:docChg chg="modSld">
      <pc:chgData name="Robert, Stacy" userId="S::stacy.robert@va.gov::291d38f2-e0ca-495c-9538-56ffd141de1b" providerId="AD" clId="Web-{316DF7AE-E046-485C-8EA9-CD02951C6CE7}" dt="2021-03-15T15:55:40.225" v="29"/>
      <pc:docMkLst>
        <pc:docMk/>
      </pc:docMkLst>
      <pc:sldChg chg="modSp">
        <pc:chgData name="Robert, Stacy" userId="S::stacy.robert@va.gov::291d38f2-e0ca-495c-9538-56ffd141de1b" providerId="AD" clId="Web-{316DF7AE-E046-485C-8EA9-CD02951C6CE7}" dt="2021-03-15T15:54:08.176" v="14" actId="20577"/>
        <pc:sldMkLst>
          <pc:docMk/>
          <pc:sldMk cId="1894730964" sldId="272"/>
        </pc:sldMkLst>
        <pc:spChg chg="mod">
          <ac:chgData name="Robert, Stacy" userId="S::stacy.robert@va.gov::291d38f2-e0ca-495c-9538-56ffd141de1b" providerId="AD" clId="Web-{316DF7AE-E046-485C-8EA9-CD02951C6CE7}" dt="2021-03-15T15:54:08.176" v="14" actId="20577"/>
          <ac:spMkLst>
            <pc:docMk/>
            <pc:sldMk cId="1894730964" sldId="272"/>
            <ac:spMk id="5" creationId="{AFA048CC-22C7-47D0-80BE-562A8DE3E14F}"/>
          </ac:spMkLst>
        </pc:spChg>
      </pc:sldChg>
      <pc:sldChg chg="modSp">
        <pc:chgData name="Robert, Stacy" userId="S::stacy.robert@va.gov::291d38f2-e0ca-495c-9538-56ffd141de1b" providerId="AD" clId="Web-{316DF7AE-E046-485C-8EA9-CD02951C6CE7}" dt="2021-03-15T15:54:53.302" v="16" actId="20577"/>
        <pc:sldMkLst>
          <pc:docMk/>
          <pc:sldMk cId="448128908" sldId="277"/>
        </pc:sldMkLst>
        <pc:spChg chg="mod">
          <ac:chgData name="Robert, Stacy" userId="S::stacy.robert@va.gov::291d38f2-e0ca-495c-9538-56ffd141de1b" providerId="AD" clId="Web-{316DF7AE-E046-485C-8EA9-CD02951C6CE7}" dt="2021-03-15T15:54:53.302" v="16" actId="20577"/>
          <ac:spMkLst>
            <pc:docMk/>
            <pc:sldMk cId="448128908" sldId="277"/>
            <ac:spMk id="32" creationId="{3751CDBB-6176-4030-BA73-D2D53BBB4BFA}"/>
          </ac:spMkLst>
        </pc:spChg>
      </pc:sldChg>
      <pc:sldChg chg="modSp">
        <pc:chgData name="Robert, Stacy" userId="S::stacy.robert@va.gov::291d38f2-e0ca-495c-9538-56ffd141de1b" providerId="AD" clId="Web-{316DF7AE-E046-485C-8EA9-CD02951C6CE7}" dt="2021-03-15T15:54:55.709" v="17" actId="20577"/>
        <pc:sldMkLst>
          <pc:docMk/>
          <pc:sldMk cId="2508976756" sldId="285"/>
        </pc:sldMkLst>
        <pc:spChg chg="mod">
          <ac:chgData name="Robert, Stacy" userId="S::stacy.robert@va.gov::291d38f2-e0ca-495c-9538-56ffd141de1b" providerId="AD" clId="Web-{316DF7AE-E046-485C-8EA9-CD02951C6CE7}" dt="2021-03-15T15:54:55.709" v="17" actId="20577"/>
          <ac:spMkLst>
            <pc:docMk/>
            <pc:sldMk cId="2508976756" sldId="285"/>
            <ac:spMk id="8" creationId="{4C43C2E8-46B2-4122-B341-62FA284D00B5}"/>
          </ac:spMkLst>
        </pc:spChg>
      </pc:sldChg>
      <pc:sldChg chg="modSp">
        <pc:chgData name="Robert, Stacy" userId="S::stacy.robert@va.gov::291d38f2-e0ca-495c-9538-56ffd141de1b" providerId="AD" clId="Web-{316DF7AE-E046-485C-8EA9-CD02951C6CE7}" dt="2021-03-15T15:55:40.225" v="29"/>
        <pc:sldMkLst>
          <pc:docMk/>
          <pc:sldMk cId="2460397853" sldId="286"/>
        </pc:sldMkLst>
        <pc:spChg chg="mod">
          <ac:chgData name="Robert, Stacy" userId="S::stacy.robert@va.gov::291d38f2-e0ca-495c-9538-56ffd141de1b" providerId="AD" clId="Web-{316DF7AE-E046-485C-8EA9-CD02951C6CE7}" dt="2021-03-15T15:55:26.553" v="23" actId="14100"/>
          <ac:spMkLst>
            <pc:docMk/>
            <pc:sldMk cId="2460397853" sldId="286"/>
            <ac:spMk id="5" creationId="{61FCF9AD-2E67-4C29-862A-C3E18644D73C}"/>
          </ac:spMkLst>
        </pc:spChg>
        <pc:graphicFrameChg chg="mod modGraphic">
          <ac:chgData name="Robert, Stacy" userId="S::stacy.robert@va.gov::291d38f2-e0ca-495c-9538-56ffd141de1b" providerId="AD" clId="Web-{316DF7AE-E046-485C-8EA9-CD02951C6CE7}" dt="2021-03-15T15:55:40.225" v="29"/>
          <ac:graphicFrameMkLst>
            <pc:docMk/>
            <pc:sldMk cId="2460397853" sldId="286"/>
            <ac:graphicFrameMk id="3" creationId="{7CB85F65-D91E-4CF8-9AA2-36C0020EEA61}"/>
          </ac:graphicFrameMkLst>
        </pc:graphicFrameChg>
      </pc:sldChg>
    </pc:docChg>
  </pc:docChgLst>
  <pc:docChgLst>
    <pc:chgData name="Robert, Stacy" userId="S::stacy.robert@va.gov::291d38f2-e0ca-495c-9538-56ffd141de1b" providerId="AD" clId="Web-{5E8E5EA0-2F89-4FA9-B3D4-B94B63EF47C5}"/>
    <pc:docChg chg="addSld delSld modSld">
      <pc:chgData name="Robert, Stacy" userId="S::stacy.robert@va.gov::291d38f2-e0ca-495c-9538-56ffd141de1b" providerId="AD" clId="Web-{5E8E5EA0-2F89-4FA9-B3D4-B94B63EF47C5}" dt="2021-03-15T15:49:58.896" v="19"/>
      <pc:docMkLst>
        <pc:docMk/>
      </pc:docMkLst>
      <pc:sldChg chg="addSp delSp modSp add del replId">
        <pc:chgData name="Robert, Stacy" userId="S::stacy.robert@va.gov::291d38f2-e0ca-495c-9538-56ffd141de1b" providerId="AD" clId="Web-{5E8E5EA0-2F89-4FA9-B3D4-B94B63EF47C5}" dt="2021-03-15T15:49:58.896" v="19"/>
        <pc:sldMkLst>
          <pc:docMk/>
          <pc:sldMk cId="1280986414" sldId="293"/>
        </pc:sldMkLst>
        <pc:spChg chg="add del mod">
          <ac:chgData name="Robert, Stacy" userId="S::stacy.robert@va.gov::291d38f2-e0ca-495c-9538-56ffd141de1b" providerId="AD" clId="Web-{5E8E5EA0-2F89-4FA9-B3D4-B94B63EF47C5}" dt="2021-03-15T15:49:56.490" v="18"/>
          <ac:spMkLst>
            <pc:docMk/>
            <pc:sldMk cId="1280986414" sldId="293"/>
            <ac:spMk id="2" creationId="{3F2AEF5C-B267-4AE5-B2FE-FD545C087249}"/>
          </ac:spMkLst>
        </pc:spChg>
        <pc:spChg chg="add del">
          <ac:chgData name="Robert, Stacy" userId="S::stacy.robert@va.gov::291d38f2-e0ca-495c-9538-56ffd141de1b" providerId="AD" clId="Web-{5E8E5EA0-2F89-4FA9-B3D4-B94B63EF47C5}" dt="2021-03-15T15:49:54.068" v="17"/>
          <ac:spMkLst>
            <pc:docMk/>
            <pc:sldMk cId="1280986414" sldId="293"/>
            <ac:spMk id="3" creationId="{2C7FB644-232A-475F-B6BF-31E3DFA0F041}"/>
          </ac:spMkLst>
        </pc:spChg>
        <pc:spChg chg="add del mod">
          <ac:chgData name="Robert, Stacy" userId="S::stacy.robert@va.gov::291d38f2-e0ca-495c-9538-56ffd141de1b" providerId="AD" clId="Web-{5E8E5EA0-2F89-4FA9-B3D4-B94B63EF47C5}" dt="2021-03-15T15:49:54.068" v="17"/>
          <ac:spMkLst>
            <pc:docMk/>
            <pc:sldMk cId="1280986414" sldId="293"/>
            <ac:spMk id="6" creationId="{F49B2D7A-09D9-4F7E-9668-75BDB0399673}"/>
          </ac:spMkLst>
        </pc:spChg>
      </pc:sldChg>
      <pc:sldChg chg="add del replId">
        <pc:chgData name="Robert, Stacy" userId="S::stacy.robert@va.gov::291d38f2-e0ca-495c-9538-56ffd141de1b" providerId="AD" clId="Web-{5E8E5EA0-2F89-4FA9-B3D4-B94B63EF47C5}" dt="2021-03-15T15:49:49.411" v="13"/>
        <pc:sldMkLst>
          <pc:docMk/>
          <pc:sldMk cId="2449169163" sldId="294"/>
        </pc:sldMkLst>
      </pc:sldChg>
      <pc:sldChg chg="new add del">
        <pc:chgData name="Robert, Stacy" userId="S::stacy.robert@va.gov::291d38f2-e0ca-495c-9538-56ffd141de1b" providerId="AD" clId="Web-{5E8E5EA0-2F89-4FA9-B3D4-B94B63EF47C5}" dt="2021-03-15T15:49:48.239" v="12"/>
        <pc:sldMkLst>
          <pc:docMk/>
          <pc:sldMk cId="1286217256" sldId="295"/>
        </pc:sldMkLst>
      </pc:sldChg>
    </pc:docChg>
  </pc:docChgLst>
  <pc:docChgLst>
    <pc:chgData name="Robert, Stacy" userId="S::stacy.robert@va.gov::291d38f2-e0ca-495c-9538-56ffd141de1b" providerId="AD" clId="Web-{13CD3524-F920-4F04-B3BB-1F7C9B79B1F5}"/>
    <pc:docChg chg="modSld">
      <pc:chgData name="Robert, Stacy" userId="S::stacy.robert@va.gov::291d38f2-e0ca-495c-9538-56ffd141de1b" providerId="AD" clId="Web-{13CD3524-F920-4F04-B3BB-1F7C9B79B1F5}" dt="2021-03-15T15:59:07.487" v="16" actId="1076"/>
      <pc:docMkLst>
        <pc:docMk/>
      </pc:docMkLst>
      <pc:sldChg chg="modSp">
        <pc:chgData name="Robert, Stacy" userId="S::stacy.robert@va.gov::291d38f2-e0ca-495c-9538-56ffd141de1b" providerId="AD" clId="Web-{13CD3524-F920-4F04-B3BB-1F7C9B79B1F5}" dt="2021-03-15T15:58:58.174" v="14" actId="1076"/>
        <pc:sldMkLst>
          <pc:docMk/>
          <pc:sldMk cId="1894730964" sldId="272"/>
        </pc:sldMkLst>
        <pc:spChg chg="mod">
          <ac:chgData name="Robert, Stacy" userId="S::stacy.robert@va.gov::291d38f2-e0ca-495c-9538-56ffd141de1b" providerId="AD" clId="Web-{13CD3524-F920-4F04-B3BB-1F7C9B79B1F5}" dt="2021-03-15T15:58:58.174" v="14" actId="1076"/>
          <ac:spMkLst>
            <pc:docMk/>
            <pc:sldMk cId="1894730964" sldId="272"/>
            <ac:spMk id="4" creationId="{BF074D4D-F09E-4F64-A723-A460CFD77282}"/>
          </ac:spMkLst>
        </pc:spChg>
      </pc:sldChg>
      <pc:sldChg chg="modSp">
        <pc:chgData name="Robert, Stacy" userId="S::stacy.robert@va.gov::291d38f2-e0ca-495c-9538-56ffd141de1b" providerId="AD" clId="Web-{13CD3524-F920-4F04-B3BB-1F7C9B79B1F5}" dt="2021-03-15T15:59:07.487" v="16" actId="1076"/>
        <pc:sldMkLst>
          <pc:docMk/>
          <pc:sldMk cId="448128908" sldId="277"/>
        </pc:sldMkLst>
        <pc:spChg chg="mod">
          <ac:chgData name="Robert, Stacy" userId="S::stacy.robert@va.gov::291d38f2-e0ca-495c-9538-56ffd141de1b" providerId="AD" clId="Web-{13CD3524-F920-4F04-B3BB-1F7C9B79B1F5}" dt="2021-03-15T15:59:07.487" v="16" actId="1076"/>
          <ac:spMkLst>
            <pc:docMk/>
            <pc:sldMk cId="448128908" sldId="277"/>
            <ac:spMk id="3" creationId="{2C7FB644-232A-475F-B6BF-31E3DFA0F041}"/>
          </ac:spMkLst>
        </pc:spChg>
      </pc:sldChg>
      <pc:sldChg chg="modSp">
        <pc:chgData name="Robert, Stacy" userId="S::stacy.robert@va.gov::291d38f2-e0ca-495c-9538-56ffd141de1b" providerId="AD" clId="Web-{13CD3524-F920-4F04-B3BB-1F7C9B79B1F5}" dt="2021-03-15T15:59:02.205" v="15" actId="1076"/>
        <pc:sldMkLst>
          <pc:docMk/>
          <pc:sldMk cId="2508976756" sldId="285"/>
        </pc:sldMkLst>
        <pc:spChg chg="mod">
          <ac:chgData name="Robert, Stacy" userId="S::stacy.robert@va.gov::291d38f2-e0ca-495c-9538-56ffd141de1b" providerId="AD" clId="Web-{13CD3524-F920-4F04-B3BB-1F7C9B79B1F5}" dt="2021-03-15T15:59:02.205" v="15" actId="1076"/>
          <ac:spMkLst>
            <pc:docMk/>
            <pc:sldMk cId="2508976756" sldId="285"/>
            <ac:spMk id="4" creationId="{BA4169C7-F5C6-48F8-9F76-8CF307A13B28}"/>
          </ac:spMkLst>
        </pc:spChg>
      </pc:sldChg>
      <pc:sldChg chg="modSp">
        <pc:chgData name="Robert, Stacy" userId="S::stacy.robert@va.gov::291d38f2-e0ca-495c-9538-56ffd141de1b" providerId="AD" clId="Web-{13CD3524-F920-4F04-B3BB-1F7C9B79B1F5}" dt="2021-03-15T15:58:51.564" v="13" actId="1076"/>
        <pc:sldMkLst>
          <pc:docMk/>
          <pc:sldMk cId="2460397853" sldId="286"/>
        </pc:sldMkLst>
        <pc:spChg chg="mod">
          <ac:chgData name="Robert, Stacy" userId="S::stacy.robert@va.gov::291d38f2-e0ca-495c-9538-56ffd141de1b" providerId="AD" clId="Web-{13CD3524-F920-4F04-B3BB-1F7C9B79B1F5}" dt="2021-03-15T15:58:51.564" v="13" actId="1076"/>
          <ac:spMkLst>
            <pc:docMk/>
            <pc:sldMk cId="2460397853" sldId="286"/>
            <ac:spMk id="12" creationId="{05D12492-96BE-4EF9-A4C1-B7503097E5F1}"/>
          </ac:spMkLst>
        </pc:spChg>
      </pc:sldChg>
      <pc:sldChg chg="modSp">
        <pc:chgData name="Robert, Stacy" userId="S::stacy.robert@va.gov::291d38f2-e0ca-495c-9538-56ffd141de1b" providerId="AD" clId="Web-{13CD3524-F920-4F04-B3BB-1F7C9B79B1F5}" dt="2021-03-15T15:58:37.578" v="9" actId="1076"/>
        <pc:sldMkLst>
          <pc:docMk/>
          <pc:sldMk cId="2604806187" sldId="289"/>
        </pc:sldMkLst>
        <pc:spChg chg="mod">
          <ac:chgData name="Robert, Stacy" userId="S::stacy.robert@va.gov::291d38f2-e0ca-495c-9538-56ffd141de1b" providerId="AD" clId="Web-{13CD3524-F920-4F04-B3BB-1F7C9B79B1F5}" dt="2021-03-15T15:58:37.578" v="9" actId="1076"/>
          <ac:spMkLst>
            <pc:docMk/>
            <pc:sldMk cId="2604806187" sldId="289"/>
            <ac:spMk id="4" creationId="{1CE79061-210F-4007-8C1E-E8EB18C7CF62}"/>
          </ac:spMkLst>
        </pc:spChg>
      </pc:sldChg>
      <pc:sldChg chg="modSp">
        <pc:chgData name="Robert, Stacy" userId="S::stacy.robert@va.gov::291d38f2-e0ca-495c-9538-56ffd141de1b" providerId="AD" clId="Web-{13CD3524-F920-4F04-B3BB-1F7C9B79B1F5}" dt="2021-03-15T15:58:41.282" v="10" actId="1076"/>
        <pc:sldMkLst>
          <pc:docMk/>
          <pc:sldMk cId="790556189" sldId="290"/>
        </pc:sldMkLst>
        <pc:spChg chg="mod">
          <ac:chgData name="Robert, Stacy" userId="S::stacy.robert@va.gov::291d38f2-e0ca-495c-9538-56ffd141de1b" providerId="AD" clId="Web-{13CD3524-F920-4F04-B3BB-1F7C9B79B1F5}" dt="2021-03-15T15:58:41.282" v="10" actId="1076"/>
          <ac:spMkLst>
            <pc:docMk/>
            <pc:sldMk cId="790556189" sldId="290"/>
            <ac:spMk id="4" creationId="{37D21769-751D-4A80-AEB5-F986309C1586}"/>
          </ac:spMkLst>
        </pc:spChg>
      </pc:sldChg>
      <pc:sldChg chg="modSp">
        <pc:chgData name="Robert, Stacy" userId="S::stacy.robert@va.gov::291d38f2-e0ca-495c-9538-56ffd141de1b" providerId="AD" clId="Web-{13CD3524-F920-4F04-B3BB-1F7C9B79B1F5}" dt="2021-03-15T15:58:48.110" v="12" actId="1076"/>
        <pc:sldMkLst>
          <pc:docMk/>
          <pc:sldMk cId="655824359" sldId="292"/>
        </pc:sldMkLst>
        <pc:spChg chg="mod">
          <ac:chgData name="Robert, Stacy" userId="S::stacy.robert@va.gov::291d38f2-e0ca-495c-9538-56ffd141de1b" providerId="AD" clId="Web-{13CD3524-F920-4F04-B3BB-1F7C9B79B1F5}" dt="2021-03-15T15:58:48.110" v="12" actId="1076"/>
          <ac:spMkLst>
            <pc:docMk/>
            <pc:sldMk cId="655824359" sldId="292"/>
            <ac:spMk id="3" creationId="{2C7FB644-232A-475F-B6BF-31E3DFA0F0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9E88B8F3-31C2-4698-B74C-D5D76CFD8ACD}" type="datetimeFigureOut">
              <a:rPr lang="ru-RU" smtClean="0"/>
              <a:t>15.03.2021</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829971"/>
            <a:ext cx="3037840" cy="466433"/>
          </a:xfrm>
          <a:prstGeom prst="rect">
            <a:avLst/>
          </a:prstGeom>
        </p:spPr>
        <p:txBody>
          <a:bodyPr vert="horz" lIns="93177" tIns="46589" rIns="93177" bIns="46589"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970938" y="8829971"/>
            <a:ext cx="3037840" cy="466433"/>
          </a:xfrm>
          <a:prstGeom prst="rect">
            <a:avLst/>
          </a:prstGeom>
        </p:spPr>
        <p:txBody>
          <a:bodyPr vert="horz" lIns="93177" tIns="46589" rIns="93177" bIns="46589"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ru-RU"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000EB3D-2307-4317-8A1D-B47FA45245F0}" type="datetimeFigureOut">
              <a:rPr lang="ru-RU" smtClean="0"/>
              <a:t>15.03.2021</a:t>
            </a:fld>
            <a:endParaRPr lang="ru-RU"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ru-RU"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829971"/>
            <a:ext cx="3037840" cy="466433"/>
          </a:xfrm>
          <a:prstGeom prst="rect">
            <a:avLst/>
          </a:prstGeom>
        </p:spPr>
        <p:txBody>
          <a:bodyPr vert="horz" lIns="93177" tIns="46589" rIns="93177" bIns="46589" rtlCol="0" anchor="b"/>
          <a:lstStyle>
            <a:lvl1pPr algn="l">
              <a:defRPr sz="1200"/>
            </a:lvl1pPr>
          </a:lstStyle>
          <a:p>
            <a:endParaRPr lang="ru-RU" dirty="0"/>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3177" tIns="46589" rIns="93177" bIns="46589"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Hello, my name is Stacy Robert, and I am one of the GHATPs from the North Texas facility. My project consists of examining the problem of severe backlogged consults in one of VA Dallas’ largest clinics and then implementing solutions to fix the process for proper consult completion. </a:t>
            </a:r>
          </a:p>
        </p:txBody>
      </p:sp>
      <p:sp>
        <p:nvSpPr>
          <p:cNvPr id="4" name="Slide Number Placeholder 3"/>
          <p:cNvSpPr>
            <a:spLocks noGrp="1"/>
          </p:cNvSpPr>
          <p:nvPr>
            <p:ph type="sldNum" sz="quarter" idx="5"/>
          </p:nvPr>
        </p:nvSpPr>
        <p:spPr/>
        <p:txBody>
          <a:bodyPr/>
          <a:lstStyle/>
          <a:p>
            <a:fld id="{53D78A92-0141-4330-8F3E-FAADFAC23844}" type="slidenum">
              <a:rPr lang="ru-RU" smtClean="0"/>
              <a:t>1</a:t>
            </a:fld>
            <a:endParaRPr lang="ru-RU" dirty="0"/>
          </a:p>
        </p:txBody>
      </p:sp>
    </p:spTree>
    <p:extLst>
      <p:ext uri="{BB962C8B-B14F-4D97-AF65-F5344CB8AC3E}">
        <p14:creationId xmlns:p14="http://schemas.microsoft.com/office/powerpoint/2010/main" val="80906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By analyzing the data taken from the FY 19- FY 20 for the Cardiac Eval Outpatient Clinic, the bottleneck lies with the provider averaging 9.7 days to close out the consult with the procedure note after seeing the patient. Referencing VANTHCS Memorandum 136-02, “…clinical staff is to complete inpatient and outpatient care encounters as they occur or immediately thereafter;” thus, 9.7 days misses the intent of quick consult completion.</a:t>
            </a:r>
          </a:p>
        </p:txBody>
      </p:sp>
      <p:sp>
        <p:nvSpPr>
          <p:cNvPr id="4" name="Slide Number Placeholder 3"/>
          <p:cNvSpPr>
            <a:spLocks noGrp="1"/>
          </p:cNvSpPr>
          <p:nvPr>
            <p:ph type="sldNum" sz="quarter" idx="5"/>
          </p:nvPr>
        </p:nvSpPr>
        <p:spPr/>
        <p:txBody>
          <a:bodyPr/>
          <a:lstStyle/>
          <a:p>
            <a:fld id="{53D78A92-0141-4330-8F3E-FAADFAC23844}" type="slidenum">
              <a:rPr lang="ru-RU" smtClean="0"/>
              <a:t>2</a:t>
            </a:fld>
            <a:endParaRPr lang="ru-RU" dirty="0"/>
          </a:p>
        </p:txBody>
      </p:sp>
    </p:spTree>
    <p:extLst>
      <p:ext uri="{BB962C8B-B14F-4D97-AF65-F5344CB8AC3E}">
        <p14:creationId xmlns:p14="http://schemas.microsoft.com/office/powerpoint/2010/main" val="6337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beginning month of March, the clinic had 185 consults needing an action. </a:t>
            </a:r>
            <a:endParaRPr lang="en-US" b="1" u="sn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D78A92-0141-4330-8F3E-FAADFAC23844}" type="slidenum">
              <a:rPr lang="ru-RU" smtClean="0"/>
              <a:t>3</a:t>
            </a:fld>
            <a:endParaRPr lang="ru-RU" dirty="0"/>
          </a:p>
        </p:txBody>
      </p:sp>
    </p:spTree>
    <p:extLst>
      <p:ext uri="{BB962C8B-B14F-4D97-AF65-F5344CB8AC3E}">
        <p14:creationId xmlns:p14="http://schemas.microsoft.com/office/powerpoint/2010/main" val="259326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latin typeface="Times New Roman" panose="02020603050405020304" pitchFamily="18" charset="0"/>
                <a:cs typeface="Times New Roman" panose="02020603050405020304" pitchFamily="18" charset="0"/>
              </a:rPr>
              <a:t>The initial plan was to look into adding additional employees. However, upon studying the process, there was a problem with the consult completion process. </a:t>
            </a:r>
          </a:p>
          <a:p>
            <a:r>
              <a:rPr lang="en-US" b="0" u="none" dirty="0">
                <a:latin typeface="Times New Roman" panose="02020603050405020304" pitchFamily="18" charset="0"/>
                <a:cs typeface="Times New Roman" panose="02020603050405020304" pitchFamily="18" charset="0"/>
              </a:rPr>
              <a:t>For Cardiac Eval Outpatient Clinic, the hindrance was attributed to rotating residents not knowing the proper VA procedure for consult completion. This resulted in the pilot program consisting of two innovative solutions to improve efficiency: (1) decreasing the number of incorrect note titles in CPRS to avoid confusion when the residents attach consults, and (2) re-educating residents on proper closeout processes in accordance with VA standards. </a:t>
            </a:r>
          </a:p>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ru-RU" smtClean="0"/>
              <a:t>4</a:t>
            </a:fld>
            <a:endParaRPr lang="ru-RU" dirty="0"/>
          </a:p>
        </p:txBody>
      </p:sp>
    </p:spTree>
    <p:extLst>
      <p:ext uri="{BB962C8B-B14F-4D97-AF65-F5344CB8AC3E}">
        <p14:creationId xmlns:p14="http://schemas.microsoft.com/office/powerpoint/2010/main" val="53530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latin typeface="Times New Roman" panose="02020603050405020304" pitchFamily="18" charset="0"/>
                <a:cs typeface="Times New Roman" panose="02020603050405020304" pitchFamily="18" charset="0"/>
              </a:rPr>
              <a:t>My project’s preliminary results displayed that the pilot program is effective as there was a decrease of 13% of consults for March alone in a two weeks span. This was where the bottleneck was originally as providers were averaging 9.7 days. </a:t>
            </a:r>
          </a:p>
          <a:p>
            <a:endParaRPr lang="en-US" b="0" u="none" dirty="0">
              <a:latin typeface="Times New Roman" panose="02020603050405020304" pitchFamily="18" charset="0"/>
              <a:cs typeface="Times New Roman" panose="02020603050405020304" pitchFamily="18" charset="0"/>
            </a:endParaRPr>
          </a:p>
          <a:p>
            <a:endParaRPr lang="en-US" b="0" u="non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D78A92-0141-4330-8F3E-FAADFAC23844}" type="slidenum">
              <a:rPr lang="ru-RU" smtClean="0"/>
              <a:t>5</a:t>
            </a:fld>
            <a:endParaRPr lang="ru-RU" dirty="0"/>
          </a:p>
        </p:txBody>
      </p:sp>
    </p:spTree>
    <p:extLst>
      <p:ext uri="{BB962C8B-B14F-4D97-AF65-F5344CB8AC3E}">
        <p14:creationId xmlns:p14="http://schemas.microsoft.com/office/powerpoint/2010/main" val="265970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goal of my project is to reduce the cycle time to 28.7 days by the third quarter of FY 21. </a:t>
            </a:r>
          </a:p>
        </p:txBody>
      </p:sp>
      <p:sp>
        <p:nvSpPr>
          <p:cNvPr id="4" name="Slide Number Placeholder 3"/>
          <p:cNvSpPr>
            <a:spLocks noGrp="1"/>
          </p:cNvSpPr>
          <p:nvPr>
            <p:ph type="sldNum" sz="quarter" idx="5"/>
          </p:nvPr>
        </p:nvSpPr>
        <p:spPr/>
        <p:txBody>
          <a:bodyPr/>
          <a:lstStyle/>
          <a:p>
            <a:fld id="{53D78A92-0141-4330-8F3E-FAADFAC23844}" type="slidenum">
              <a:rPr lang="ru-RU" smtClean="0"/>
              <a:t>6</a:t>
            </a:fld>
            <a:endParaRPr lang="ru-RU" dirty="0"/>
          </a:p>
        </p:txBody>
      </p:sp>
    </p:spTree>
    <p:extLst>
      <p:ext uri="{BB962C8B-B14F-4D97-AF65-F5344CB8AC3E}">
        <p14:creationId xmlns:p14="http://schemas.microsoft.com/office/powerpoint/2010/main" val="426614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VHA facility allocations depend on accurate and complete capture of each patient’s diagnoses and care. Missing encounters can result in an incomplete picture of the patient’s medical profile and they can be misclassified and underfunded in VERA, which is the primary source of funding for VA networks, accounting for 90% of the budget. My project helps VHA optimize its funding by locating low hanging fruits and finding the most efficient way of solving them. </a:t>
            </a:r>
          </a:p>
          <a:p>
            <a:endParaRPr lang="en-US" dirty="0"/>
          </a:p>
          <a:p>
            <a:r>
              <a:rPr lang="en-US" dirty="0"/>
              <a:t>For instance, data from my pilot in the Cardiology clinic demonstrated that if all the 34 consults were closed with the Dx of Cardiovascular disease, almost $100,000 VERA dollars would be counted for the facility’s upcoming capitated budget. </a:t>
            </a:r>
          </a:p>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ru-RU" smtClean="0"/>
              <a:t>7</a:t>
            </a:fld>
            <a:endParaRPr lang="ru-RU" dirty="0"/>
          </a:p>
        </p:txBody>
      </p:sp>
    </p:spTree>
    <p:extLst>
      <p:ext uri="{BB962C8B-B14F-4D97-AF65-F5344CB8AC3E}">
        <p14:creationId xmlns:p14="http://schemas.microsoft.com/office/powerpoint/2010/main" val="98308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 of this project is that VHA facilities across the country can implement it due to its simple approach to timely consult closure. This project would prove to be exceptionally useful for facilities who are allocating their budget for extra expenditure such as FTEs or overtime just on consult closure. The purpose of this project is to enhance Access care for Veterans in correlation with Goal 1 of VHA’s 2018-2024 strategic plan. The added benefit is that this project also informs VA’s senior leadership how to increase their yearly budget and remain profitable despite being a capitated facility. </a:t>
            </a:r>
          </a:p>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ru-RU" smtClean="0"/>
              <a:t>8</a:t>
            </a:fld>
            <a:endParaRPr lang="ru-RU" dirty="0"/>
          </a:p>
        </p:txBody>
      </p:sp>
    </p:spTree>
    <p:extLst>
      <p:ext uri="{BB962C8B-B14F-4D97-AF65-F5344CB8AC3E}">
        <p14:creationId xmlns:p14="http://schemas.microsoft.com/office/powerpoint/2010/main" val="1161339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dirty="0"/>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pic>
        <p:nvPicPr>
          <p:cNvPr id="10" name="Picture 9" descr="Text&#10;&#10;Description automatically generated">
            <a:extLst>
              <a:ext uri="{FF2B5EF4-FFF2-40B4-BE49-F238E27FC236}">
                <a16:creationId xmlns:a16="http://schemas.microsoft.com/office/drawing/2014/main" id="{98CE120F-7242-4D07-B361-34A6AA4930B5}"/>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pic>
        <p:nvPicPr>
          <p:cNvPr id="10" name="Picture 9" descr="Text&#10;&#10;Description automatically generated">
            <a:extLst>
              <a:ext uri="{FF2B5EF4-FFF2-40B4-BE49-F238E27FC236}">
                <a16:creationId xmlns:a16="http://schemas.microsoft.com/office/drawing/2014/main" id="{B85D0FC9-9B50-488B-B9E1-79C43BB7C73F}"/>
              </a:ext>
            </a:extLst>
          </p:cNvPr>
          <p:cNvPicPr>
            <a:picLocks noChangeAspect="1"/>
          </p:cNvPicPr>
          <p:nvPr userDrawn="1"/>
        </p:nvPicPr>
        <p:blipFill>
          <a:blip r:embed="rId2"/>
          <a:stretch>
            <a:fillRect/>
          </a:stretch>
        </p:blipFill>
        <p:spPr>
          <a:xfrm>
            <a:off x="9189288" y="6190267"/>
            <a:ext cx="2180055" cy="457200"/>
          </a:xfrm>
          <a:prstGeom prst="rect">
            <a:avLst/>
          </a:prstGeom>
        </p:spPr>
      </p:pic>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E7BBCC6C-2A68-437E-83A4-F8A0ACF558CD}"/>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pic>
        <p:nvPicPr>
          <p:cNvPr id="8" name="Picture 7" descr="Text&#10;&#10;Description automatically generated">
            <a:extLst>
              <a:ext uri="{FF2B5EF4-FFF2-40B4-BE49-F238E27FC236}">
                <a16:creationId xmlns:a16="http://schemas.microsoft.com/office/drawing/2014/main" id="{EB7417C7-D3D8-4FB5-986A-E3D4DEE6CD5B}"/>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Text&#10;&#10;Description automatically generated">
            <a:extLst>
              <a:ext uri="{FF2B5EF4-FFF2-40B4-BE49-F238E27FC236}">
                <a16:creationId xmlns:a16="http://schemas.microsoft.com/office/drawing/2014/main" id="{07E7B5D3-1F6E-4D4B-AFC2-EBC58AC99CCF}"/>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Text&#10;&#10;Description automatically generated">
            <a:extLst>
              <a:ext uri="{FF2B5EF4-FFF2-40B4-BE49-F238E27FC236}">
                <a16:creationId xmlns:a16="http://schemas.microsoft.com/office/drawing/2014/main" id="{08E6F662-043B-4455-9908-AB4B635F2026}"/>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descr="Text&#10;&#10;Description automatically generated">
            <a:extLst>
              <a:ext uri="{FF2B5EF4-FFF2-40B4-BE49-F238E27FC236}">
                <a16:creationId xmlns:a16="http://schemas.microsoft.com/office/drawing/2014/main" id="{E6A40137-8EEA-4E34-890B-701E2559DC9A}"/>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pic>
        <p:nvPicPr>
          <p:cNvPr id="14" name="Picture 13" descr="Text&#10;&#10;Description automatically generated">
            <a:extLst>
              <a:ext uri="{FF2B5EF4-FFF2-40B4-BE49-F238E27FC236}">
                <a16:creationId xmlns:a16="http://schemas.microsoft.com/office/drawing/2014/main" id="{5A4E7C7C-FCBE-4AED-91CA-C44DEFFBD970}"/>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descr="Text&#10;&#10;Description automatically generated">
            <a:extLst>
              <a:ext uri="{FF2B5EF4-FFF2-40B4-BE49-F238E27FC236}">
                <a16:creationId xmlns:a16="http://schemas.microsoft.com/office/drawing/2014/main" id="{30AC54B2-A410-4493-A06C-CDB7B2DE8918}"/>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pic>
        <p:nvPicPr>
          <p:cNvPr id="9" name="Picture 8" descr="Text&#10;&#10;Description automatically generated">
            <a:extLst>
              <a:ext uri="{FF2B5EF4-FFF2-40B4-BE49-F238E27FC236}">
                <a16:creationId xmlns:a16="http://schemas.microsoft.com/office/drawing/2014/main" id="{86FEF06A-534D-476F-A456-76B10BC1C897}"/>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pic>
        <p:nvPicPr>
          <p:cNvPr id="7" name="Picture 6" descr="Text&#10;&#10;Description automatically generated">
            <a:extLst>
              <a:ext uri="{FF2B5EF4-FFF2-40B4-BE49-F238E27FC236}">
                <a16:creationId xmlns:a16="http://schemas.microsoft.com/office/drawing/2014/main" id="{1F9AFA07-B25D-49CF-B29D-D9451ECC3989}"/>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dirty="0"/>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pic>
        <p:nvPicPr>
          <p:cNvPr id="10" name="Picture 9" descr="Text&#10;&#10;Description automatically generated">
            <a:extLst>
              <a:ext uri="{FF2B5EF4-FFF2-40B4-BE49-F238E27FC236}">
                <a16:creationId xmlns:a16="http://schemas.microsoft.com/office/drawing/2014/main" id="{9C8D1DD0-A0C7-4BC7-B203-293DCA0F113A}"/>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pic>
        <p:nvPicPr>
          <p:cNvPr id="20" name="Picture 19" descr="Text&#10;&#10;Description automatically generated">
            <a:extLst>
              <a:ext uri="{FF2B5EF4-FFF2-40B4-BE49-F238E27FC236}">
                <a16:creationId xmlns:a16="http://schemas.microsoft.com/office/drawing/2014/main" id="{0E5050DE-71BC-408D-B67D-B6C037B2D90A}"/>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pic>
        <p:nvPicPr>
          <p:cNvPr id="9" name="Picture 8" descr="Text&#10;&#10;Description automatically generated">
            <a:extLst>
              <a:ext uri="{FF2B5EF4-FFF2-40B4-BE49-F238E27FC236}">
                <a16:creationId xmlns:a16="http://schemas.microsoft.com/office/drawing/2014/main" id="{B34534E9-0045-4336-8183-9A10C0ED3923}"/>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pic>
        <p:nvPicPr>
          <p:cNvPr id="9" name="Picture 8" descr="Text&#10;&#10;Description automatically generated">
            <a:extLst>
              <a:ext uri="{FF2B5EF4-FFF2-40B4-BE49-F238E27FC236}">
                <a16:creationId xmlns:a16="http://schemas.microsoft.com/office/drawing/2014/main" id="{EEA4ECC5-D594-4630-88FC-5A940C1F896F}"/>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pic>
        <p:nvPicPr>
          <p:cNvPr id="14" name="Picture 13" descr="Text&#10;&#10;Description automatically generated">
            <a:extLst>
              <a:ext uri="{FF2B5EF4-FFF2-40B4-BE49-F238E27FC236}">
                <a16:creationId xmlns:a16="http://schemas.microsoft.com/office/drawing/2014/main" id="{18FEB796-6743-4C34-8EC9-6C51F8B37D2C}"/>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pic>
        <p:nvPicPr>
          <p:cNvPr id="11" name="Picture 10" descr="Text&#10;&#10;Description automatically generated">
            <a:extLst>
              <a:ext uri="{FF2B5EF4-FFF2-40B4-BE49-F238E27FC236}">
                <a16:creationId xmlns:a16="http://schemas.microsoft.com/office/drawing/2014/main" id="{3691399F-67D9-4CDB-8D5A-324018122F0B}"/>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pic>
        <p:nvPicPr>
          <p:cNvPr id="11" name="Picture 10" descr="Text&#10;&#10;Description automatically generated">
            <a:extLst>
              <a:ext uri="{FF2B5EF4-FFF2-40B4-BE49-F238E27FC236}">
                <a16:creationId xmlns:a16="http://schemas.microsoft.com/office/drawing/2014/main" id="{44D7882D-3A5B-4D10-AFE7-926D8BFFF40C}"/>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pic>
        <p:nvPicPr>
          <p:cNvPr id="8" name="Picture 7" descr="Text&#10;&#10;Description automatically generated">
            <a:extLst>
              <a:ext uri="{FF2B5EF4-FFF2-40B4-BE49-F238E27FC236}">
                <a16:creationId xmlns:a16="http://schemas.microsoft.com/office/drawing/2014/main" id="{6E883E69-0442-4704-ACEF-DF93268342EC}"/>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pic>
        <p:nvPicPr>
          <p:cNvPr id="8" name="Picture 7" descr="Text&#10;&#10;Description automatically generated">
            <a:extLst>
              <a:ext uri="{FF2B5EF4-FFF2-40B4-BE49-F238E27FC236}">
                <a16:creationId xmlns:a16="http://schemas.microsoft.com/office/drawing/2014/main" id="{1EAF7F5C-CC18-427C-A29D-FB5ABDA52508}"/>
              </a:ext>
            </a:extLst>
          </p:cNvPr>
          <p:cNvPicPr>
            <a:picLocks noChangeAspect="1"/>
          </p:cNvPicPr>
          <p:nvPr userDrawn="1"/>
        </p:nvPicPr>
        <p:blipFill>
          <a:blip r:embed="rId2"/>
          <a:stretch>
            <a:fillRect/>
          </a:stretch>
        </p:blipFill>
        <p:spPr>
          <a:xfrm>
            <a:off x="371810" y="6190267"/>
            <a:ext cx="2180055" cy="457200"/>
          </a:xfrm>
          <a:prstGeom prst="rect">
            <a:avLst/>
          </a:prstGeom>
        </p:spPr>
      </p:pic>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930F55C-BE32-4C4E-90FE-A36F2B8BCA79}"/>
              </a:ext>
            </a:extLst>
          </p:cNvPr>
          <p:cNvPicPr>
            <a:picLocks noGrp="1" noChangeAspect="1"/>
          </p:cNvPicPr>
          <p:nvPr>
            <p:ph type="pic" sz="quarter" idx="22"/>
          </p:nvPr>
        </p:nvPicPr>
        <p:blipFill>
          <a:blip r:embed="rId5"/>
          <a:srcRect l="12445" r="12445"/>
          <a:stretch>
            <a:fillRect/>
          </a:stretch>
        </p:blipFill>
        <p:spPr>
          <a:xfrm>
            <a:off x="2700809" y="0"/>
            <a:ext cx="9155634" cy="6858000"/>
          </a:xfrm>
        </p:spPr>
      </p:pic>
      <p:sp>
        <p:nvSpPr>
          <p:cNvPr id="3" name="Text Placeholder 2">
            <a:extLst>
              <a:ext uri="{FF2B5EF4-FFF2-40B4-BE49-F238E27FC236}">
                <a16:creationId xmlns:a16="http://schemas.microsoft.com/office/drawing/2014/main" id="{756BA1BD-D3E9-4903-8436-D2BFFFCEFBFD}"/>
              </a:ext>
            </a:extLst>
          </p:cNvPr>
          <p:cNvSpPr>
            <a:spLocks noGrp="1"/>
          </p:cNvSpPr>
          <p:nvPr>
            <p:ph type="body" sz="quarter" idx="13"/>
          </p:nvPr>
        </p:nvSpPr>
        <p:spPr>
          <a:xfrm>
            <a:off x="0" y="3682866"/>
            <a:ext cx="3493150" cy="2143776"/>
          </a:xfrm>
        </p:spPr>
        <p:txBody>
          <a:bodyPr/>
          <a:lstStyle/>
          <a:p>
            <a:r>
              <a:rPr lang="en-US" sz="3200" b="1" dirty="0"/>
              <a:t>Stacy Robert</a:t>
            </a:r>
            <a:endParaRPr lang="en-US" sz="2400" b="1" dirty="0"/>
          </a:p>
          <a:p>
            <a:endParaRPr lang="en-US" sz="2400" b="1" dirty="0"/>
          </a:p>
        </p:txBody>
      </p:sp>
      <p:sp>
        <p:nvSpPr>
          <p:cNvPr id="6" name="Title 5">
            <a:extLst>
              <a:ext uri="{FF2B5EF4-FFF2-40B4-BE49-F238E27FC236}">
                <a16:creationId xmlns:a16="http://schemas.microsoft.com/office/drawing/2014/main" id="{A883496C-B678-47CE-8302-7D0D7D91FB32}"/>
              </a:ext>
            </a:extLst>
          </p:cNvPr>
          <p:cNvSpPr>
            <a:spLocks noGrp="1"/>
          </p:cNvSpPr>
          <p:nvPr>
            <p:ph type="title"/>
          </p:nvPr>
        </p:nvSpPr>
        <p:spPr>
          <a:xfrm>
            <a:off x="121920" y="274463"/>
            <a:ext cx="4791456" cy="2900672"/>
          </a:xfrm>
        </p:spPr>
        <p:txBody>
          <a:bodyPr/>
          <a:lstStyle/>
          <a:p>
            <a:r>
              <a:rPr lang="en-US" sz="4800" dirty="0"/>
              <a:t>Consult Completion Process for Cardiology Clinic</a:t>
            </a:r>
          </a:p>
        </p:txBody>
      </p:sp>
      <p:pic>
        <p:nvPicPr>
          <p:cNvPr id="4" name="Audio 3">
            <a:hlinkClick r:id="" action="ppaction://media"/>
            <a:extLst>
              <a:ext uri="{FF2B5EF4-FFF2-40B4-BE49-F238E27FC236}">
                <a16:creationId xmlns:a16="http://schemas.microsoft.com/office/drawing/2014/main" id="{F50F1F80-A0BB-4839-A8D8-463793D97C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22192678"/>
      </p:ext>
    </p:extLst>
  </p:cSld>
  <p:clrMapOvr>
    <a:masterClrMapping/>
  </p:clrMapOvr>
  <mc:AlternateContent xmlns:mc="http://schemas.openxmlformats.org/markup-compatibility/2006" xmlns:p14="http://schemas.microsoft.com/office/powerpoint/2010/main">
    <mc:Choice Requires="p14">
      <p:transition spd="slow" p14:dur="2000" advTm="15049"/>
    </mc:Choice>
    <mc:Fallback xmlns="">
      <p:transition spd="slow" advTm="150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7FB644-232A-475F-B6BF-31E3DFA0F041}"/>
              </a:ext>
            </a:extLst>
          </p:cNvPr>
          <p:cNvSpPr>
            <a:spLocks noGrp="1"/>
          </p:cNvSpPr>
          <p:nvPr>
            <p:ph type="title"/>
          </p:nvPr>
        </p:nvSpPr>
        <p:spPr>
          <a:xfrm>
            <a:off x="86100" y="236483"/>
            <a:ext cx="7901761" cy="1561161"/>
          </a:xfrm>
        </p:spPr>
        <p:txBody>
          <a:bodyPr>
            <a:noAutofit/>
          </a:bodyPr>
          <a:lstStyle/>
          <a:p>
            <a:r>
              <a:rPr lang="en-US" sz="6000" dirty="0"/>
              <a:t>Current Process:</a:t>
            </a:r>
            <a:br>
              <a:rPr lang="en-US" sz="6000" dirty="0"/>
            </a:br>
            <a:r>
              <a:rPr lang="en-US" sz="3600" dirty="0"/>
              <a:t>Cycle time of 36.6 days for FY 21 </a:t>
            </a:r>
            <a:endParaRPr lang="en-US" sz="6000" dirty="0"/>
          </a:p>
        </p:txBody>
      </p:sp>
      <p:sp>
        <p:nvSpPr>
          <p:cNvPr id="5" name="Rectangle: Rounded Corners 4">
            <a:extLst>
              <a:ext uri="{FF2B5EF4-FFF2-40B4-BE49-F238E27FC236}">
                <a16:creationId xmlns:a16="http://schemas.microsoft.com/office/drawing/2014/main" id="{B436BD9D-8878-4769-8A67-88672C961B9A}"/>
              </a:ext>
            </a:extLst>
          </p:cNvPr>
          <p:cNvSpPr/>
          <p:nvPr/>
        </p:nvSpPr>
        <p:spPr>
          <a:xfrm>
            <a:off x="208003" y="3944245"/>
            <a:ext cx="1682048" cy="1142922"/>
          </a:xfrm>
          <a:prstGeom prst="roundRect">
            <a:avLst/>
          </a:prstGeom>
          <a:solidFill>
            <a:srgbClr val="B8D3E8"/>
          </a:solidFill>
          <a:ln w="12700" cap="flat">
            <a:noFill/>
            <a:prstDash val="solid"/>
            <a:miter/>
          </a:ln>
        </p:spPr>
        <p:txBody>
          <a:bodyPr rtlCol="0" anchor="ctr"/>
          <a:lstStyle/>
          <a:p>
            <a:pPr algn="ctr"/>
            <a:r>
              <a:rPr lang="en-US" sz="1200" b="1" dirty="0"/>
              <a:t>Referring provider  initiates new  consult and  submits to in  house Cardiology</a:t>
            </a:r>
          </a:p>
        </p:txBody>
      </p:sp>
      <p:cxnSp>
        <p:nvCxnSpPr>
          <p:cNvPr id="8" name="Straight Arrow Connector 7">
            <a:extLst>
              <a:ext uri="{FF2B5EF4-FFF2-40B4-BE49-F238E27FC236}">
                <a16:creationId xmlns:a16="http://schemas.microsoft.com/office/drawing/2014/main" id="{0605ABDF-DECA-45DF-8D62-84C13B8C2250}"/>
              </a:ext>
            </a:extLst>
          </p:cNvPr>
          <p:cNvCxnSpPr>
            <a:cxnSpLocks/>
          </p:cNvCxnSpPr>
          <p:nvPr/>
        </p:nvCxnSpPr>
        <p:spPr>
          <a:xfrm>
            <a:off x="1901952" y="4505323"/>
            <a:ext cx="768096" cy="0"/>
          </a:xfrm>
          <a:prstGeom prst="straightConnector1">
            <a:avLst/>
          </a:prstGeom>
          <a:ln>
            <a:solidFill>
              <a:schemeClr val="accent3">
                <a:lumMod val="20000"/>
                <a:lumOff val="80000"/>
              </a:schemeClr>
            </a:solidFill>
            <a:tailEnd type="triangle"/>
          </a:ln>
        </p:spPr>
        <p:style>
          <a:lnRef idx="3">
            <a:schemeClr val="accent2"/>
          </a:lnRef>
          <a:fillRef idx="0">
            <a:schemeClr val="accent2"/>
          </a:fillRef>
          <a:effectRef idx="2">
            <a:schemeClr val="accent2"/>
          </a:effectRef>
          <a:fontRef idx="minor">
            <a:schemeClr val="tx1"/>
          </a:fontRef>
        </p:style>
      </p:cxnSp>
      <p:pic>
        <p:nvPicPr>
          <p:cNvPr id="13" name="Picture 12">
            <a:extLst>
              <a:ext uri="{FF2B5EF4-FFF2-40B4-BE49-F238E27FC236}">
                <a16:creationId xmlns:a16="http://schemas.microsoft.com/office/drawing/2014/main" id="{05CBF212-2145-4930-B7A0-62C19296642D}"/>
              </a:ext>
            </a:extLst>
          </p:cNvPr>
          <p:cNvPicPr>
            <a:picLocks noChangeAspect="1"/>
          </p:cNvPicPr>
          <p:nvPr/>
        </p:nvPicPr>
        <p:blipFill>
          <a:blip r:embed="rId5"/>
          <a:stretch>
            <a:fillRect/>
          </a:stretch>
        </p:blipFill>
        <p:spPr>
          <a:xfrm rot="16200000">
            <a:off x="3113374" y="3436825"/>
            <a:ext cx="795842" cy="237172"/>
          </a:xfrm>
          <a:prstGeom prst="rect">
            <a:avLst/>
          </a:prstGeom>
        </p:spPr>
      </p:pic>
      <p:sp>
        <p:nvSpPr>
          <p:cNvPr id="14" name="Rectangle: Rounded Corners 13">
            <a:extLst>
              <a:ext uri="{FF2B5EF4-FFF2-40B4-BE49-F238E27FC236}">
                <a16:creationId xmlns:a16="http://schemas.microsoft.com/office/drawing/2014/main" id="{D3D7FFDA-62BB-4005-BA90-FD293ADFE657}"/>
              </a:ext>
            </a:extLst>
          </p:cNvPr>
          <p:cNvSpPr/>
          <p:nvPr/>
        </p:nvSpPr>
        <p:spPr>
          <a:xfrm>
            <a:off x="2670046" y="2072640"/>
            <a:ext cx="1682497" cy="1197387"/>
          </a:xfrm>
          <a:prstGeom prst="roundRect">
            <a:avLst/>
          </a:prstGeom>
          <a:solidFill>
            <a:srgbClr val="B8D3E8"/>
          </a:solidFill>
          <a:ln w="12700" cap="flat">
            <a:noFill/>
            <a:prstDash val="solid"/>
            <a:miter/>
          </a:ln>
        </p:spPr>
        <p:txBody>
          <a:bodyPr rtlCol="0" anchor="ctr"/>
          <a:lstStyle/>
          <a:p>
            <a:pPr algn="ctr"/>
            <a:r>
              <a:rPr lang="en-US" sz="1400" b="1" dirty="0"/>
              <a:t>Provider discontinues consult if not applicable </a:t>
            </a:r>
          </a:p>
        </p:txBody>
      </p:sp>
      <p:sp>
        <p:nvSpPr>
          <p:cNvPr id="15" name="Rectangle: Rounded Corners 14">
            <a:extLst>
              <a:ext uri="{FF2B5EF4-FFF2-40B4-BE49-F238E27FC236}">
                <a16:creationId xmlns:a16="http://schemas.microsoft.com/office/drawing/2014/main" id="{7C84B104-E67A-40D4-A327-491036EF418C}"/>
              </a:ext>
            </a:extLst>
          </p:cNvPr>
          <p:cNvSpPr/>
          <p:nvPr/>
        </p:nvSpPr>
        <p:spPr>
          <a:xfrm>
            <a:off x="2670046" y="3932069"/>
            <a:ext cx="1682496" cy="1142922"/>
          </a:xfrm>
          <a:prstGeom prst="roundRect">
            <a:avLst/>
          </a:prstGeom>
          <a:solidFill>
            <a:srgbClr val="B8D3E8"/>
          </a:solidFill>
          <a:ln w="12700" cap="flat">
            <a:noFill/>
            <a:prstDash val="solid"/>
            <a:miter/>
          </a:ln>
        </p:spPr>
        <p:txBody>
          <a:bodyPr rtlCol="0" anchor="ctr"/>
          <a:lstStyle/>
          <a:p>
            <a:pPr algn="ctr"/>
            <a:r>
              <a:rPr lang="en-US" sz="1400" b="1" dirty="0"/>
              <a:t>Provider triages consults </a:t>
            </a:r>
          </a:p>
        </p:txBody>
      </p:sp>
      <p:pic>
        <p:nvPicPr>
          <p:cNvPr id="16" name="Picture 15">
            <a:extLst>
              <a:ext uri="{FF2B5EF4-FFF2-40B4-BE49-F238E27FC236}">
                <a16:creationId xmlns:a16="http://schemas.microsoft.com/office/drawing/2014/main" id="{5D784DE2-21F2-4E03-A1BB-3EF3DEE2C57E}"/>
              </a:ext>
            </a:extLst>
          </p:cNvPr>
          <p:cNvPicPr>
            <a:picLocks noChangeAspect="1"/>
          </p:cNvPicPr>
          <p:nvPr/>
        </p:nvPicPr>
        <p:blipFill>
          <a:blip r:embed="rId6"/>
          <a:stretch>
            <a:fillRect/>
          </a:stretch>
        </p:blipFill>
        <p:spPr>
          <a:xfrm>
            <a:off x="4352542" y="4380036"/>
            <a:ext cx="920576" cy="268247"/>
          </a:xfrm>
          <a:prstGeom prst="rect">
            <a:avLst/>
          </a:prstGeom>
        </p:spPr>
      </p:pic>
      <p:sp>
        <p:nvSpPr>
          <p:cNvPr id="17" name="Rectangle: Rounded Corners 16">
            <a:extLst>
              <a:ext uri="{FF2B5EF4-FFF2-40B4-BE49-F238E27FC236}">
                <a16:creationId xmlns:a16="http://schemas.microsoft.com/office/drawing/2014/main" id="{FD233B6A-35B3-4F4C-BDE4-8EF7ADE6B674}"/>
              </a:ext>
            </a:extLst>
          </p:cNvPr>
          <p:cNvSpPr/>
          <p:nvPr/>
        </p:nvSpPr>
        <p:spPr>
          <a:xfrm>
            <a:off x="5131073" y="3932071"/>
            <a:ext cx="1682496" cy="1110884"/>
          </a:xfrm>
          <a:prstGeom prst="roundRect">
            <a:avLst/>
          </a:prstGeom>
          <a:solidFill>
            <a:srgbClr val="B8D3E8"/>
          </a:solidFill>
          <a:ln w="12700" cap="flat">
            <a:noFill/>
            <a:prstDash val="solid"/>
            <a:miter/>
          </a:ln>
        </p:spPr>
        <p:txBody>
          <a:bodyPr rtlCol="0" anchor="ctr"/>
          <a:lstStyle/>
          <a:p>
            <a:pPr algn="ctr"/>
            <a:r>
              <a:rPr lang="en-US" sz="1400" b="1" dirty="0"/>
              <a:t>Scheduler begins scheduling actions </a:t>
            </a:r>
          </a:p>
        </p:txBody>
      </p:sp>
      <p:pic>
        <p:nvPicPr>
          <p:cNvPr id="18" name="Picture 17">
            <a:extLst>
              <a:ext uri="{FF2B5EF4-FFF2-40B4-BE49-F238E27FC236}">
                <a16:creationId xmlns:a16="http://schemas.microsoft.com/office/drawing/2014/main" id="{8E0F70B3-5CB2-4584-9BF1-FE9ACA66BA57}"/>
              </a:ext>
            </a:extLst>
          </p:cNvPr>
          <p:cNvPicPr>
            <a:picLocks noChangeAspect="1"/>
          </p:cNvPicPr>
          <p:nvPr/>
        </p:nvPicPr>
        <p:blipFill>
          <a:blip r:embed="rId6"/>
          <a:stretch>
            <a:fillRect/>
          </a:stretch>
        </p:blipFill>
        <p:spPr>
          <a:xfrm>
            <a:off x="6801179" y="4340812"/>
            <a:ext cx="920576" cy="268247"/>
          </a:xfrm>
          <a:prstGeom prst="rect">
            <a:avLst/>
          </a:prstGeom>
        </p:spPr>
      </p:pic>
      <p:sp>
        <p:nvSpPr>
          <p:cNvPr id="19" name="Rectangle: Rounded Corners 18">
            <a:extLst>
              <a:ext uri="{FF2B5EF4-FFF2-40B4-BE49-F238E27FC236}">
                <a16:creationId xmlns:a16="http://schemas.microsoft.com/office/drawing/2014/main" id="{D6ADE842-A520-400D-B5F2-1BC2C8373306}"/>
              </a:ext>
            </a:extLst>
          </p:cNvPr>
          <p:cNvSpPr/>
          <p:nvPr/>
        </p:nvSpPr>
        <p:spPr>
          <a:xfrm>
            <a:off x="7589430" y="3944245"/>
            <a:ext cx="1682496" cy="1121659"/>
          </a:xfrm>
          <a:prstGeom prst="roundRect">
            <a:avLst/>
          </a:prstGeom>
          <a:solidFill>
            <a:srgbClr val="B8D3E8"/>
          </a:solidFill>
          <a:ln w="12700" cap="flat">
            <a:noFill/>
            <a:prstDash val="solid"/>
            <a:miter/>
          </a:ln>
        </p:spPr>
        <p:txBody>
          <a:bodyPr rtlCol="0" anchor="ctr"/>
          <a:lstStyle/>
          <a:p>
            <a:pPr algn="ctr"/>
            <a:r>
              <a:rPr lang="en-US" sz="1400" b="1" dirty="0"/>
              <a:t>Schedulers successful in contacting Veteran to schedule</a:t>
            </a:r>
          </a:p>
        </p:txBody>
      </p:sp>
      <p:pic>
        <p:nvPicPr>
          <p:cNvPr id="20" name="Picture 19">
            <a:extLst>
              <a:ext uri="{FF2B5EF4-FFF2-40B4-BE49-F238E27FC236}">
                <a16:creationId xmlns:a16="http://schemas.microsoft.com/office/drawing/2014/main" id="{7A869D30-0A41-45C4-9EEA-6D352A3E43FF}"/>
              </a:ext>
            </a:extLst>
          </p:cNvPr>
          <p:cNvPicPr>
            <a:picLocks noChangeAspect="1"/>
          </p:cNvPicPr>
          <p:nvPr/>
        </p:nvPicPr>
        <p:blipFill>
          <a:blip r:embed="rId5"/>
          <a:stretch>
            <a:fillRect/>
          </a:stretch>
        </p:blipFill>
        <p:spPr>
          <a:xfrm rot="16200000">
            <a:off x="7999025" y="3436824"/>
            <a:ext cx="795842" cy="237172"/>
          </a:xfrm>
          <a:prstGeom prst="rect">
            <a:avLst/>
          </a:prstGeom>
        </p:spPr>
      </p:pic>
      <p:sp>
        <p:nvSpPr>
          <p:cNvPr id="21" name="Rectangle: Rounded Corners 20">
            <a:extLst>
              <a:ext uri="{FF2B5EF4-FFF2-40B4-BE49-F238E27FC236}">
                <a16:creationId xmlns:a16="http://schemas.microsoft.com/office/drawing/2014/main" id="{47190C26-EAE2-491F-B858-48B83CB189AD}"/>
              </a:ext>
            </a:extLst>
          </p:cNvPr>
          <p:cNvSpPr/>
          <p:nvPr/>
        </p:nvSpPr>
        <p:spPr>
          <a:xfrm>
            <a:off x="7555698" y="2072639"/>
            <a:ext cx="1682496" cy="1197388"/>
          </a:xfrm>
          <a:prstGeom prst="roundRect">
            <a:avLst/>
          </a:prstGeom>
          <a:solidFill>
            <a:srgbClr val="B8D3E8"/>
          </a:solidFill>
          <a:ln w="12700" cap="flat">
            <a:noFill/>
            <a:prstDash val="solid"/>
            <a:miter/>
          </a:ln>
        </p:spPr>
        <p:txBody>
          <a:bodyPr rtlCol="0" anchor="ctr"/>
          <a:lstStyle/>
          <a:p>
            <a:pPr algn="ctr"/>
            <a:r>
              <a:rPr lang="en-US" sz="1050" b="1" dirty="0"/>
              <a:t>Discontinue at the provider’s discretion after notating 2 documented attempts one by phone, one by letter and then 14 day wait </a:t>
            </a:r>
          </a:p>
        </p:txBody>
      </p:sp>
      <p:pic>
        <p:nvPicPr>
          <p:cNvPr id="22" name="Picture 21">
            <a:extLst>
              <a:ext uri="{FF2B5EF4-FFF2-40B4-BE49-F238E27FC236}">
                <a16:creationId xmlns:a16="http://schemas.microsoft.com/office/drawing/2014/main" id="{7ACC9F86-61F3-4EC6-907E-1982A2769859}"/>
              </a:ext>
            </a:extLst>
          </p:cNvPr>
          <p:cNvPicPr>
            <a:picLocks noChangeAspect="1"/>
          </p:cNvPicPr>
          <p:nvPr/>
        </p:nvPicPr>
        <p:blipFill>
          <a:blip r:embed="rId6"/>
          <a:stretch>
            <a:fillRect/>
          </a:stretch>
        </p:blipFill>
        <p:spPr>
          <a:xfrm>
            <a:off x="9253722" y="4358775"/>
            <a:ext cx="920576" cy="268247"/>
          </a:xfrm>
          <a:prstGeom prst="rect">
            <a:avLst/>
          </a:prstGeom>
        </p:spPr>
      </p:pic>
      <p:pic>
        <p:nvPicPr>
          <p:cNvPr id="24" name="Picture 23">
            <a:extLst>
              <a:ext uri="{FF2B5EF4-FFF2-40B4-BE49-F238E27FC236}">
                <a16:creationId xmlns:a16="http://schemas.microsoft.com/office/drawing/2014/main" id="{2B21B466-BF10-4E22-84BC-3DAB90DF989B}"/>
              </a:ext>
            </a:extLst>
          </p:cNvPr>
          <p:cNvPicPr>
            <a:picLocks noChangeAspect="1"/>
          </p:cNvPicPr>
          <p:nvPr/>
        </p:nvPicPr>
        <p:blipFill>
          <a:blip r:embed="rId6"/>
          <a:stretch>
            <a:fillRect/>
          </a:stretch>
        </p:blipFill>
        <p:spPr>
          <a:xfrm rot="5400000">
            <a:off x="10670959" y="5097782"/>
            <a:ext cx="510917" cy="401261"/>
          </a:xfrm>
          <a:prstGeom prst="rect">
            <a:avLst/>
          </a:prstGeom>
        </p:spPr>
      </p:pic>
      <p:sp>
        <p:nvSpPr>
          <p:cNvPr id="27" name="Rectangle: Rounded Corners 26">
            <a:extLst>
              <a:ext uri="{FF2B5EF4-FFF2-40B4-BE49-F238E27FC236}">
                <a16:creationId xmlns:a16="http://schemas.microsoft.com/office/drawing/2014/main" id="{293CC285-C366-46F0-B1A1-61650A10CFCD}"/>
              </a:ext>
            </a:extLst>
          </p:cNvPr>
          <p:cNvSpPr/>
          <p:nvPr/>
        </p:nvSpPr>
        <p:spPr>
          <a:xfrm>
            <a:off x="10047499" y="3939168"/>
            <a:ext cx="1682496" cy="1121659"/>
          </a:xfrm>
          <a:prstGeom prst="roundRect">
            <a:avLst/>
          </a:prstGeom>
          <a:solidFill>
            <a:schemeClr val="accent5">
              <a:lumMod val="20000"/>
              <a:lumOff val="80000"/>
            </a:schemeClr>
          </a:solidFill>
          <a:ln w="12700" cap="flat">
            <a:noFill/>
            <a:prstDash val="solid"/>
            <a:miter/>
          </a:ln>
        </p:spPr>
        <p:txBody>
          <a:bodyPr rtlCol="0" anchor="ctr"/>
          <a:lstStyle/>
          <a:p>
            <a:pPr marL="229235" marR="5080" indent="-217170" algn="ctr">
              <a:lnSpc>
                <a:spcPts val="1400"/>
              </a:lnSpc>
              <a:spcBef>
                <a:spcPts val="180"/>
              </a:spcBef>
            </a:pPr>
            <a:r>
              <a:rPr lang="en-US" sz="1400" b="1" spc="-25" dirty="0">
                <a:latin typeface="Times New Roman"/>
                <a:cs typeface="Times New Roman"/>
              </a:rPr>
              <a:t>Veteran </a:t>
            </a:r>
            <a:r>
              <a:rPr lang="en-US" sz="1400" b="1" spc="-5" dirty="0">
                <a:latin typeface="Times New Roman"/>
                <a:cs typeface="Times New Roman"/>
              </a:rPr>
              <a:t>sees</a:t>
            </a:r>
            <a:r>
              <a:rPr lang="en-US" sz="1400" b="1" spc="-40" dirty="0">
                <a:latin typeface="Times New Roman"/>
                <a:cs typeface="Times New Roman"/>
              </a:rPr>
              <a:t> </a:t>
            </a:r>
            <a:r>
              <a:rPr lang="en-US" sz="1400" b="1" dirty="0">
                <a:latin typeface="Times New Roman"/>
                <a:cs typeface="Times New Roman"/>
              </a:rPr>
              <a:t>the  </a:t>
            </a:r>
            <a:r>
              <a:rPr lang="en-US" sz="1400" b="1" spc="-5" dirty="0">
                <a:latin typeface="Times New Roman"/>
                <a:cs typeface="Times New Roman"/>
              </a:rPr>
              <a:t>provider</a:t>
            </a:r>
            <a:endParaRPr lang="en-US" sz="1400" b="1" dirty="0">
              <a:latin typeface="Times New Roman"/>
              <a:cs typeface="Times New Roman"/>
            </a:endParaRPr>
          </a:p>
        </p:txBody>
      </p:sp>
      <p:sp>
        <p:nvSpPr>
          <p:cNvPr id="29" name="Rectangle: Rounded Corners 28">
            <a:extLst>
              <a:ext uri="{FF2B5EF4-FFF2-40B4-BE49-F238E27FC236}">
                <a16:creationId xmlns:a16="http://schemas.microsoft.com/office/drawing/2014/main" id="{11675CC8-B04E-4C35-ABEC-0D967AC98186}"/>
              </a:ext>
            </a:extLst>
          </p:cNvPr>
          <p:cNvSpPr/>
          <p:nvPr/>
        </p:nvSpPr>
        <p:spPr>
          <a:xfrm>
            <a:off x="10047499" y="5435236"/>
            <a:ext cx="1682496" cy="1121659"/>
          </a:xfrm>
          <a:prstGeom prst="roundRect">
            <a:avLst/>
          </a:prstGeom>
          <a:solidFill>
            <a:schemeClr val="accent5">
              <a:lumMod val="20000"/>
              <a:lumOff val="80000"/>
            </a:schemeClr>
          </a:solidFill>
          <a:ln w="12700" cap="flat">
            <a:noFill/>
            <a:prstDash val="solid"/>
            <a:miter/>
          </a:ln>
        </p:spPr>
        <p:txBody>
          <a:bodyPr rtlCol="0" anchor="ctr"/>
          <a:lstStyle/>
          <a:p>
            <a:pPr marL="12065" marR="5080" indent="41275" algn="ctr">
              <a:lnSpc>
                <a:spcPts val="1400"/>
              </a:lnSpc>
              <a:spcBef>
                <a:spcPts val="180"/>
              </a:spcBef>
            </a:pPr>
            <a:r>
              <a:rPr lang="en-US" sz="1400" b="1" spc="-5" dirty="0">
                <a:latin typeface="Times New Roman"/>
                <a:cs typeface="Times New Roman"/>
              </a:rPr>
              <a:t>Provider  completes </a:t>
            </a:r>
            <a:r>
              <a:rPr lang="en-US" sz="1400" b="1" dirty="0">
                <a:latin typeface="Times New Roman"/>
                <a:cs typeface="Times New Roman"/>
              </a:rPr>
              <a:t>the  </a:t>
            </a:r>
            <a:r>
              <a:rPr lang="en-US" sz="1400" b="1" spc="-5" dirty="0">
                <a:latin typeface="Times New Roman"/>
                <a:cs typeface="Times New Roman"/>
              </a:rPr>
              <a:t>consult </a:t>
            </a:r>
            <a:r>
              <a:rPr lang="en-US" sz="1400" b="1" dirty="0">
                <a:latin typeface="Times New Roman"/>
                <a:cs typeface="Times New Roman"/>
              </a:rPr>
              <a:t>with  </a:t>
            </a:r>
            <a:r>
              <a:rPr lang="en-US" sz="1400" b="1" spc="-5" dirty="0">
                <a:latin typeface="Times New Roman"/>
                <a:cs typeface="Times New Roman"/>
              </a:rPr>
              <a:t>procedure</a:t>
            </a:r>
            <a:r>
              <a:rPr lang="en-US" sz="1400" b="1" spc="-55" dirty="0">
                <a:latin typeface="Times New Roman"/>
                <a:cs typeface="Times New Roman"/>
              </a:rPr>
              <a:t> </a:t>
            </a:r>
            <a:r>
              <a:rPr lang="en-US" sz="1400" b="1" spc="-5" dirty="0">
                <a:latin typeface="Times New Roman"/>
                <a:cs typeface="Times New Roman"/>
              </a:rPr>
              <a:t>note  attached</a:t>
            </a:r>
            <a:endParaRPr lang="en-US" sz="1400" b="1" dirty="0">
              <a:latin typeface="Times New Roman"/>
              <a:cs typeface="Times New Roman"/>
            </a:endParaRPr>
          </a:p>
        </p:txBody>
      </p:sp>
      <p:sp>
        <p:nvSpPr>
          <p:cNvPr id="32" name="Rectangle: Rounded Corners 31">
            <a:extLst>
              <a:ext uri="{FF2B5EF4-FFF2-40B4-BE49-F238E27FC236}">
                <a16:creationId xmlns:a16="http://schemas.microsoft.com/office/drawing/2014/main" id="{3751CDBB-6176-4030-BA73-D2D53BBB4BFA}"/>
              </a:ext>
            </a:extLst>
          </p:cNvPr>
          <p:cNvSpPr/>
          <p:nvPr/>
        </p:nvSpPr>
        <p:spPr>
          <a:xfrm>
            <a:off x="83210" y="5764074"/>
            <a:ext cx="3046864" cy="456415"/>
          </a:xfrm>
          <a:prstGeom prst="roundRect">
            <a:avLst/>
          </a:prstGeom>
          <a:solidFill>
            <a:srgbClr val="B8D3E8"/>
          </a:solidFill>
          <a:ln w="12700" cap="flat">
            <a:noFill/>
            <a:prstDash val="solid"/>
            <a:miter/>
          </a:ln>
        </p:spPr>
        <p:txBody>
          <a:bodyPr lIns="91440" tIns="45720" rIns="91440" bIns="45720" rtlCol="0" anchor="ctr"/>
          <a:lstStyle/>
          <a:p>
            <a:r>
              <a:rPr lang="en-US" sz="1050" dirty="0"/>
              <a:t>*Data taken from FY 19-20 outpatient cardiac eval clinic time average*</a:t>
            </a:r>
          </a:p>
        </p:txBody>
      </p:sp>
      <p:sp>
        <p:nvSpPr>
          <p:cNvPr id="9" name="Arc 8">
            <a:extLst>
              <a:ext uri="{FF2B5EF4-FFF2-40B4-BE49-F238E27FC236}">
                <a16:creationId xmlns:a16="http://schemas.microsoft.com/office/drawing/2014/main" id="{3CCE914A-4932-42B2-8C4F-21B1AD9CF390}"/>
              </a:ext>
            </a:extLst>
          </p:cNvPr>
          <p:cNvSpPr/>
          <p:nvPr/>
        </p:nvSpPr>
        <p:spPr>
          <a:xfrm>
            <a:off x="792480" y="3270027"/>
            <a:ext cx="938784" cy="15897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row: U-Turn 11">
            <a:extLst>
              <a:ext uri="{FF2B5EF4-FFF2-40B4-BE49-F238E27FC236}">
                <a16:creationId xmlns:a16="http://schemas.microsoft.com/office/drawing/2014/main" id="{F1A33C02-ED6E-4C19-A7C9-E2F62D299E48}"/>
              </a:ext>
            </a:extLst>
          </p:cNvPr>
          <p:cNvSpPr/>
          <p:nvPr/>
        </p:nvSpPr>
        <p:spPr>
          <a:xfrm>
            <a:off x="964195" y="3473035"/>
            <a:ext cx="2165879" cy="456416"/>
          </a:xfrm>
          <a:prstGeom prst="uturnArrow">
            <a:avLst/>
          </a:prstGeom>
          <a:solidFill>
            <a:schemeClr val="bg1">
              <a:lumMod val="50000"/>
            </a:schemeClr>
          </a:solidFill>
          <a:ln w="12700" cap="flat">
            <a:noFill/>
            <a:prstDash val="solid"/>
            <a:miter/>
          </a:ln>
        </p:spPr>
        <p:txBody>
          <a:bodyPr rtlCol="0" anchor="ctr"/>
          <a:lstStyle/>
          <a:p>
            <a:pPr algn="l"/>
            <a:endParaRPr lang="en-US" dirty="0"/>
          </a:p>
        </p:txBody>
      </p:sp>
      <p:sp>
        <p:nvSpPr>
          <p:cNvPr id="30" name="TextBox 29">
            <a:extLst>
              <a:ext uri="{FF2B5EF4-FFF2-40B4-BE49-F238E27FC236}">
                <a16:creationId xmlns:a16="http://schemas.microsoft.com/office/drawing/2014/main" id="{066025DD-FE10-463C-901B-3FB2260DD092}"/>
              </a:ext>
            </a:extLst>
          </p:cNvPr>
          <p:cNvSpPr txBox="1"/>
          <p:nvPr/>
        </p:nvSpPr>
        <p:spPr>
          <a:xfrm>
            <a:off x="1463332" y="3044198"/>
            <a:ext cx="936287" cy="36933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p:spPr>
        <p:txBody>
          <a:bodyPr wrap="square" rtlCol="0">
            <a:spAutoFit/>
          </a:bodyPr>
          <a:lstStyle/>
          <a:p>
            <a:r>
              <a:rPr lang="en-US" dirty="0">
                <a:solidFill>
                  <a:schemeClr val="bg1">
                    <a:lumMod val="20000"/>
                    <a:lumOff val="80000"/>
                  </a:schemeClr>
                </a:solidFill>
              </a:rPr>
              <a:t>1.8 days </a:t>
            </a:r>
          </a:p>
        </p:txBody>
      </p:sp>
      <p:sp>
        <p:nvSpPr>
          <p:cNvPr id="33" name="Arrow: U-Turn 32">
            <a:extLst>
              <a:ext uri="{FF2B5EF4-FFF2-40B4-BE49-F238E27FC236}">
                <a16:creationId xmlns:a16="http://schemas.microsoft.com/office/drawing/2014/main" id="{2241D5FD-A2A4-459E-9CDE-46FB95FA3612}"/>
              </a:ext>
            </a:extLst>
          </p:cNvPr>
          <p:cNvSpPr/>
          <p:nvPr/>
        </p:nvSpPr>
        <p:spPr>
          <a:xfrm>
            <a:off x="3611504" y="3461190"/>
            <a:ext cx="4648478" cy="465238"/>
          </a:xfrm>
          <a:prstGeom prst="uturnArrow">
            <a:avLst/>
          </a:prstGeom>
          <a:solidFill>
            <a:schemeClr val="bg1">
              <a:lumMod val="75000"/>
            </a:schemeClr>
          </a:solidFill>
          <a:ln w="12700" cap="flat">
            <a:noFill/>
            <a:prstDash val="solid"/>
            <a:miter/>
          </a:ln>
        </p:spPr>
        <p:txBody>
          <a:bodyPr rtlCol="0" anchor="ctr"/>
          <a:lstStyle/>
          <a:p>
            <a:pPr algn="l"/>
            <a:endParaRPr lang="en-US" dirty="0"/>
          </a:p>
        </p:txBody>
      </p:sp>
      <p:sp>
        <p:nvSpPr>
          <p:cNvPr id="34" name="TextBox 33">
            <a:extLst>
              <a:ext uri="{FF2B5EF4-FFF2-40B4-BE49-F238E27FC236}">
                <a16:creationId xmlns:a16="http://schemas.microsoft.com/office/drawing/2014/main" id="{0BC5EDCA-9C32-40B0-9F18-E9FC196A4AF0}"/>
              </a:ext>
            </a:extLst>
          </p:cNvPr>
          <p:cNvSpPr txBox="1"/>
          <p:nvPr/>
        </p:nvSpPr>
        <p:spPr>
          <a:xfrm>
            <a:off x="5091113" y="3063820"/>
            <a:ext cx="1102423" cy="36933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p:spPr>
        <p:txBody>
          <a:bodyPr wrap="square" rtlCol="0">
            <a:spAutoFit/>
          </a:bodyPr>
          <a:lstStyle/>
          <a:p>
            <a:r>
              <a:rPr lang="en-US" dirty="0">
                <a:solidFill>
                  <a:schemeClr val="bg1">
                    <a:lumMod val="20000"/>
                    <a:lumOff val="80000"/>
                  </a:schemeClr>
                </a:solidFill>
              </a:rPr>
              <a:t>12.4 days </a:t>
            </a:r>
          </a:p>
        </p:txBody>
      </p:sp>
      <p:sp>
        <p:nvSpPr>
          <p:cNvPr id="35" name="Arrow: U-Turn 34">
            <a:extLst>
              <a:ext uri="{FF2B5EF4-FFF2-40B4-BE49-F238E27FC236}">
                <a16:creationId xmlns:a16="http://schemas.microsoft.com/office/drawing/2014/main" id="{37A890C6-ADE0-4E9F-80D0-E8BDBD4E3E3F}"/>
              </a:ext>
            </a:extLst>
          </p:cNvPr>
          <p:cNvSpPr/>
          <p:nvPr/>
        </p:nvSpPr>
        <p:spPr>
          <a:xfrm>
            <a:off x="8552289" y="3508516"/>
            <a:ext cx="2574759" cy="445109"/>
          </a:xfrm>
          <a:prstGeom prst="uturnArrow">
            <a:avLst/>
          </a:prstGeom>
          <a:solidFill>
            <a:schemeClr val="bg1"/>
          </a:solidFill>
          <a:ln w="12700" cap="flat">
            <a:noFill/>
            <a:prstDash val="solid"/>
            <a:miter/>
          </a:ln>
        </p:spPr>
        <p:txBody>
          <a:bodyPr rtlCol="0" anchor="ctr"/>
          <a:lstStyle/>
          <a:p>
            <a:pPr algn="l"/>
            <a:endParaRPr lang="en-US" dirty="0"/>
          </a:p>
        </p:txBody>
      </p:sp>
      <p:sp>
        <p:nvSpPr>
          <p:cNvPr id="43" name="Arrow: U-Turn 42">
            <a:extLst>
              <a:ext uri="{FF2B5EF4-FFF2-40B4-BE49-F238E27FC236}">
                <a16:creationId xmlns:a16="http://schemas.microsoft.com/office/drawing/2014/main" id="{96660FE4-35B3-4DAE-B797-4A406CE7BB6A}"/>
              </a:ext>
            </a:extLst>
          </p:cNvPr>
          <p:cNvSpPr/>
          <p:nvPr/>
        </p:nvSpPr>
        <p:spPr>
          <a:xfrm rot="5400000">
            <a:off x="11291271" y="5015525"/>
            <a:ext cx="1325696" cy="445109"/>
          </a:xfrm>
          <a:prstGeom prst="uturnArrow">
            <a:avLst/>
          </a:prstGeom>
          <a:solidFill>
            <a:schemeClr val="accent5"/>
          </a:solidFill>
          <a:ln w="12700" cap="flat">
            <a:noFill/>
            <a:prstDash val="solid"/>
            <a:miter/>
          </a:ln>
        </p:spPr>
        <p:txBody>
          <a:bodyPr rtlCol="0" anchor="ctr"/>
          <a:lstStyle/>
          <a:p>
            <a:pPr algn="l"/>
            <a:endParaRPr lang="en-US" dirty="0"/>
          </a:p>
        </p:txBody>
      </p:sp>
      <p:sp>
        <p:nvSpPr>
          <p:cNvPr id="45" name="TextBox 44">
            <a:extLst>
              <a:ext uri="{FF2B5EF4-FFF2-40B4-BE49-F238E27FC236}">
                <a16:creationId xmlns:a16="http://schemas.microsoft.com/office/drawing/2014/main" id="{75334E5B-A9A9-4353-8C60-772521796C9F}"/>
              </a:ext>
            </a:extLst>
          </p:cNvPr>
          <p:cNvSpPr txBox="1"/>
          <p:nvPr/>
        </p:nvSpPr>
        <p:spPr>
          <a:xfrm>
            <a:off x="9668442" y="3067297"/>
            <a:ext cx="921406" cy="369332"/>
          </a:xfrm>
          <a:prstGeom prst="rect">
            <a:avLst/>
          </a:prstGeom>
          <a:gradFill flip="none" rotWithShape="1">
            <a:gsLst>
              <a:gs pos="0">
                <a:schemeClr val="bg1">
                  <a:lumMod val="60000"/>
                  <a:lumOff val="40000"/>
                  <a:shade val="30000"/>
                  <a:satMod val="115000"/>
                </a:schemeClr>
              </a:gs>
              <a:gs pos="50000">
                <a:schemeClr val="bg1">
                  <a:lumMod val="60000"/>
                  <a:lumOff val="40000"/>
                  <a:shade val="67500"/>
                  <a:satMod val="115000"/>
                </a:schemeClr>
              </a:gs>
              <a:gs pos="100000">
                <a:schemeClr val="bg1">
                  <a:lumMod val="60000"/>
                  <a:lumOff val="40000"/>
                  <a:shade val="100000"/>
                  <a:satMod val="115000"/>
                </a:schemeClr>
              </a:gs>
            </a:gsLst>
            <a:lin ang="13500000" scaled="1"/>
            <a:tileRect/>
          </a:gradFill>
        </p:spPr>
        <p:txBody>
          <a:bodyPr wrap="square" rtlCol="0">
            <a:spAutoFit/>
          </a:bodyPr>
          <a:lstStyle/>
          <a:p>
            <a:r>
              <a:rPr lang="en-US" dirty="0">
                <a:solidFill>
                  <a:schemeClr val="accent6"/>
                </a:solidFill>
              </a:rPr>
              <a:t>13 days </a:t>
            </a:r>
          </a:p>
        </p:txBody>
      </p:sp>
      <p:sp>
        <p:nvSpPr>
          <p:cNvPr id="47" name="TextBox 46">
            <a:extLst>
              <a:ext uri="{FF2B5EF4-FFF2-40B4-BE49-F238E27FC236}">
                <a16:creationId xmlns:a16="http://schemas.microsoft.com/office/drawing/2014/main" id="{C1917863-3DFD-4CEE-B17F-6B2A50882410}"/>
              </a:ext>
            </a:extLst>
          </p:cNvPr>
          <p:cNvSpPr txBox="1"/>
          <p:nvPr/>
        </p:nvSpPr>
        <p:spPr>
          <a:xfrm>
            <a:off x="10508729" y="5065904"/>
            <a:ext cx="920577" cy="36933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t="100000" r="100000"/>
            </a:path>
            <a:tileRect l="-100000" b="-100000"/>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solidFill>
                  <a:schemeClr val="bg1">
                    <a:lumMod val="20000"/>
                    <a:lumOff val="80000"/>
                  </a:schemeClr>
                </a:solidFill>
              </a:rPr>
              <a:t>9.7 days </a:t>
            </a:r>
          </a:p>
        </p:txBody>
      </p:sp>
      <p:pic>
        <p:nvPicPr>
          <p:cNvPr id="7" name="Audio 6">
            <a:hlinkClick r:id="" action="ppaction://media"/>
            <a:extLst>
              <a:ext uri="{FF2B5EF4-FFF2-40B4-BE49-F238E27FC236}">
                <a16:creationId xmlns:a16="http://schemas.microsoft.com/office/drawing/2014/main" id="{589FAA79-8EA2-4095-AD87-D8F4D68FA7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48128908"/>
      </p:ext>
    </p:extLst>
  </p:cSld>
  <p:clrMapOvr>
    <a:masterClrMapping/>
  </p:clrMapOvr>
  <mc:AlternateContent xmlns:mc="http://schemas.openxmlformats.org/markup-compatibility/2006" xmlns:p14="http://schemas.microsoft.com/office/powerpoint/2010/main">
    <mc:Choice Requires="p14">
      <p:transition spd="slow" p14:dur="2000" advTm="26381"/>
    </mc:Choice>
    <mc:Fallback xmlns="">
      <p:transition spd="slow" advTm="26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0F6F2-7307-416E-B938-809F85D38FB1}"/>
              </a:ext>
            </a:extLst>
          </p:cNvPr>
          <p:cNvSpPr>
            <a:spLocks noGrp="1"/>
          </p:cNvSpPr>
          <p:nvPr>
            <p:ph type="sldNum" sz="quarter" idx="10"/>
          </p:nvPr>
        </p:nvSpPr>
        <p:spPr/>
        <p:txBody>
          <a:bodyPr/>
          <a:lstStyle/>
          <a:p>
            <a:fld id="{D495E168-DA5E-4888-8D8A-92B118324C14}" type="slidenum">
              <a:rPr lang="ru-RU" dirty="0" smtClean="0"/>
              <a:pPr/>
              <a:t>3</a:t>
            </a:fld>
            <a:endParaRPr lang="ru-RU" dirty="0"/>
          </a:p>
        </p:txBody>
      </p:sp>
      <p:sp>
        <p:nvSpPr>
          <p:cNvPr id="4" name="Title 3">
            <a:extLst>
              <a:ext uri="{FF2B5EF4-FFF2-40B4-BE49-F238E27FC236}">
                <a16:creationId xmlns:a16="http://schemas.microsoft.com/office/drawing/2014/main" id="{BA4169C7-F5C6-48F8-9F76-8CF307A13B28}"/>
              </a:ext>
            </a:extLst>
          </p:cNvPr>
          <p:cNvSpPr>
            <a:spLocks noGrp="1"/>
          </p:cNvSpPr>
          <p:nvPr>
            <p:ph type="title"/>
          </p:nvPr>
        </p:nvSpPr>
        <p:spPr>
          <a:xfrm>
            <a:off x="95561" y="1198257"/>
            <a:ext cx="5857370" cy="1524185"/>
          </a:xfrm>
        </p:spPr>
        <p:txBody>
          <a:bodyPr>
            <a:noAutofit/>
          </a:bodyPr>
          <a:lstStyle/>
          <a:p>
            <a:r>
              <a:rPr lang="en-US" sz="6000" dirty="0"/>
              <a:t>Pre-Trial Data: </a:t>
            </a:r>
            <a:r>
              <a:rPr lang="en-US" sz="3600" dirty="0"/>
              <a:t>Quarter 1 of FY 21</a:t>
            </a:r>
            <a:endParaRPr lang="en-US" sz="6000" dirty="0"/>
          </a:p>
        </p:txBody>
      </p:sp>
      <p:graphicFrame>
        <p:nvGraphicFramePr>
          <p:cNvPr id="3" name="Table 4">
            <a:extLst>
              <a:ext uri="{FF2B5EF4-FFF2-40B4-BE49-F238E27FC236}">
                <a16:creationId xmlns:a16="http://schemas.microsoft.com/office/drawing/2014/main" id="{7CB85F65-D91E-4CF8-9AA2-36C0020EEA61}"/>
              </a:ext>
            </a:extLst>
          </p:cNvPr>
          <p:cNvGraphicFramePr>
            <a:graphicFrameLocks noGrp="1"/>
          </p:cNvGraphicFramePr>
          <p:nvPr>
            <p:extLst>
              <p:ext uri="{D42A27DB-BD31-4B8C-83A1-F6EECF244321}">
                <p14:modId xmlns:p14="http://schemas.microsoft.com/office/powerpoint/2010/main" val="3278313933"/>
              </p:ext>
            </p:extLst>
          </p:nvPr>
        </p:nvGraphicFramePr>
        <p:xfrm>
          <a:off x="95561" y="3098800"/>
          <a:ext cx="7607727" cy="2527300"/>
        </p:xfrm>
        <a:graphic>
          <a:graphicData uri="http://schemas.openxmlformats.org/drawingml/2006/table">
            <a:tbl>
              <a:tblPr firstRow="1" bandRow="1">
                <a:tableStyleId>{9DCAF9ED-07DC-4A11-8D7F-57B35C25682E}</a:tableStyleId>
              </a:tblPr>
              <a:tblGrid>
                <a:gridCol w="1949543">
                  <a:extLst>
                    <a:ext uri="{9D8B030D-6E8A-4147-A177-3AD203B41FA5}">
                      <a16:colId xmlns:a16="http://schemas.microsoft.com/office/drawing/2014/main" val="2188414106"/>
                    </a:ext>
                  </a:extLst>
                </a:gridCol>
                <a:gridCol w="1949543">
                  <a:extLst>
                    <a:ext uri="{9D8B030D-6E8A-4147-A177-3AD203B41FA5}">
                      <a16:colId xmlns:a16="http://schemas.microsoft.com/office/drawing/2014/main" val="978977921"/>
                    </a:ext>
                  </a:extLst>
                </a:gridCol>
                <a:gridCol w="1790941">
                  <a:extLst>
                    <a:ext uri="{9D8B030D-6E8A-4147-A177-3AD203B41FA5}">
                      <a16:colId xmlns:a16="http://schemas.microsoft.com/office/drawing/2014/main" val="1429413193"/>
                    </a:ext>
                  </a:extLst>
                </a:gridCol>
                <a:gridCol w="1917700">
                  <a:extLst>
                    <a:ext uri="{9D8B030D-6E8A-4147-A177-3AD203B41FA5}">
                      <a16:colId xmlns:a16="http://schemas.microsoft.com/office/drawing/2014/main" val="2491681674"/>
                    </a:ext>
                  </a:extLst>
                </a:gridCol>
              </a:tblGrid>
              <a:tr h="1607256">
                <a:tc>
                  <a:txBody>
                    <a:bodyPr/>
                    <a:lstStyle/>
                    <a:p>
                      <a:r>
                        <a:rPr lang="en-US" dirty="0">
                          <a:ln>
                            <a:solidFill>
                              <a:schemeClr val="bg1"/>
                            </a:solidFill>
                          </a:ln>
                          <a:solidFill>
                            <a:srgbClr val="B8D3E8"/>
                          </a:solidFill>
                        </a:rPr>
                        <a:t>Consult Service Name</a:t>
                      </a:r>
                    </a:p>
                  </a:txBody>
                  <a:tcPr>
                    <a:noFill/>
                  </a:tcPr>
                </a:tc>
                <a:tc>
                  <a:txBody>
                    <a:bodyPr/>
                    <a:lstStyle/>
                    <a:p>
                      <a:r>
                        <a:rPr lang="en-US" dirty="0">
                          <a:ln>
                            <a:solidFill>
                              <a:schemeClr val="bg1"/>
                            </a:solidFill>
                          </a:ln>
                          <a:solidFill>
                            <a:srgbClr val="B8D3E8"/>
                          </a:solidFill>
                        </a:rPr>
                        <a:t>Pending GT 2 Days</a:t>
                      </a:r>
                    </a:p>
                  </a:txBody>
                  <a:tcPr>
                    <a:noFill/>
                  </a:tcPr>
                </a:tc>
                <a:tc>
                  <a:txBody>
                    <a:bodyPr/>
                    <a:lstStyle/>
                    <a:p>
                      <a:r>
                        <a:rPr lang="en-US" dirty="0">
                          <a:ln>
                            <a:solidFill>
                              <a:schemeClr val="bg1"/>
                            </a:solidFill>
                          </a:ln>
                          <a:solidFill>
                            <a:srgbClr val="B8D3E8"/>
                          </a:solidFill>
                        </a:rPr>
                        <a:t>Partial results GT 10 days</a:t>
                      </a:r>
                    </a:p>
                  </a:txBody>
                  <a:tcPr>
                    <a:noFill/>
                  </a:tcPr>
                </a:tc>
                <a:tc>
                  <a:txBody>
                    <a:bodyPr/>
                    <a:lstStyle/>
                    <a:p>
                      <a:r>
                        <a:rPr lang="en-US" b="1" i="0" baseline="0" dirty="0">
                          <a:ln>
                            <a:noFill/>
                          </a:ln>
                          <a:solidFill>
                            <a:srgbClr val="000000"/>
                          </a:solidFill>
                        </a:rPr>
                        <a:t>Total consults needing an action</a:t>
                      </a:r>
                    </a:p>
                  </a:txBody>
                  <a:tcPr>
                    <a:solidFill>
                      <a:schemeClr val="tx2">
                        <a:lumMod val="75000"/>
                      </a:schemeClr>
                    </a:solidFill>
                  </a:tcPr>
                </a:tc>
                <a:extLst>
                  <a:ext uri="{0D108BD9-81ED-4DB2-BD59-A6C34878D82A}">
                    <a16:rowId xmlns:a16="http://schemas.microsoft.com/office/drawing/2014/main" val="3441479884"/>
                  </a:ext>
                </a:extLst>
              </a:tr>
              <a:tr h="920044">
                <a:tc>
                  <a:txBody>
                    <a:bodyPr/>
                    <a:lstStyle/>
                    <a:p>
                      <a:r>
                        <a:rPr lang="en-US" dirty="0">
                          <a:ln>
                            <a:solidFill>
                              <a:schemeClr val="bg1"/>
                            </a:solidFill>
                          </a:ln>
                          <a:solidFill>
                            <a:srgbClr val="B8D3E8"/>
                          </a:solidFill>
                        </a:rPr>
                        <a:t>CARD CARDIAC EVAL OUTPT</a:t>
                      </a:r>
                    </a:p>
                  </a:txBody>
                  <a:tcPr>
                    <a:noFill/>
                  </a:tcPr>
                </a:tc>
                <a:tc>
                  <a:txBody>
                    <a:bodyPr/>
                    <a:lstStyle/>
                    <a:p>
                      <a:r>
                        <a:rPr lang="en-US" dirty="0">
                          <a:ln>
                            <a:solidFill>
                              <a:schemeClr val="bg1"/>
                            </a:solidFill>
                          </a:ln>
                          <a:solidFill>
                            <a:srgbClr val="B8D3E8"/>
                          </a:solidFill>
                        </a:rPr>
                        <a:t>13</a:t>
                      </a:r>
                    </a:p>
                  </a:txBody>
                  <a:tcPr>
                    <a:noFill/>
                  </a:tcPr>
                </a:tc>
                <a:tc>
                  <a:txBody>
                    <a:bodyPr/>
                    <a:lstStyle/>
                    <a:p>
                      <a:r>
                        <a:rPr lang="en-US" dirty="0">
                          <a:ln>
                            <a:solidFill>
                              <a:schemeClr val="bg1"/>
                            </a:solidFill>
                          </a:ln>
                          <a:solidFill>
                            <a:srgbClr val="B8D3E8"/>
                          </a:solidFill>
                        </a:rPr>
                        <a:t>39</a:t>
                      </a:r>
                    </a:p>
                  </a:txBody>
                  <a:tcPr>
                    <a:noFill/>
                  </a:tcPr>
                </a:tc>
                <a:tc>
                  <a:txBody>
                    <a:bodyPr/>
                    <a:lstStyle/>
                    <a:p>
                      <a:r>
                        <a:rPr lang="en-US" b="1" i="0" baseline="0" dirty="0">
                          <a:ln>
                            <a:noFill/>
                          </a:ln>
                          <a:solidFill>
                            <a:srgbClr val="000000"/>
                          </a:solidFill>
                        </a:rPr>
                        <a:t>185</a:t>
                      </a:r>
                    </a:p>
                  </a:txBody>
                  <a:tcPr>
                    <a:solidFill>
                      <a:schemeClr val="tx2">
                        <a:lumMod val="75000"/>
                      </a:schemeClr>
                    </a:solidFill>
                  </a:tcPr>
                </a:tc>
                <a:extLst>
                  <a:ext uri="{0D108BD9-81ED-4DB2-BD59-A6C34878D82A}">
                    <a16:rowId xmlns:a16="http://schemas.microsoft.com/office/drawing/2014/main" val="2886114732"/>
                  </a:ext>
                </a:extLst>
              </a:tr>
            </a:tbl>
          </a:graphicData>
        </a:graphic>
      </p:graphicFrame>
      <p:sp>
        <p:nvSpPr>
          <p:cNvPr id="8" name="Rectangle: Rounded Corners 7">
            <a:extLst>
              <a:ext uri="{FF2B5EF4-FFF2-40B4-BE49-F238E27FC236}">
                <a16:creationId xmlns:a16="http://schemas.microsoft.com/office/drawing/2014/main" id="{4C43C2E8-46B2-4122-B341-62FA284D00B5}"/>
              </a:ext>
            </a:extLst>
          </p:cNvPr>
          <p:cNvSpPr/>
          <p:nvPr/>
        </p:nvSpPr>
        <p:spPr>
          <a:xfrm>
            <a:off x="95561" y="5728519"/>
            <a:ext cx="3046864" cy="456415"/>
          </a:xfrm>
          <a:prstGeom prst="roundRect">
            <a:avLst/>
          </a:prstGeom>
          <a:solidFill>
            <a:srgbClr val="B8D3E8"/>
          </a:solidFill>
          <a:ln w="12700" cap="flat">
            <a:noFill/>
            <a:prstDash val="solid"/>
            <a:miter/>
          </a:ln>
        </p:spPr>
        <p:txBody>
          <a:bodyPr lIns="91440" tIns="45720" rIns="91440" bIns="45720" rtlCol="0" anchor="ctr"/>
          <a:lstStyle/>
          <a:p>
            <a:r>
              <a:rPr lang="en-US" sz="1050" dirty="0"/>
              <a:t>*Data taken from Corporate Data Warehouse for FY21*</a:t>
            </a:r>
          </a:p>
        </p:txBody>
      </p:sp>
      <p:pic>
        <p:nvPicPr>
          <p:cNvPr id="6" name="Audio 5">
            <a:hlinkClick r:id="" action="ppaction://media"/>
            <a:extLst>
              <a:ext uri="{FF2B5EF4-FFF2-40B4-BE49-F238E27FC236}">
                <a16:creationId xmlns:a16="http://schemas.microsoft.com/office/drawing/2014/main" id="{0388F393-541A-4520-92DD-793E831C54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08976756"/>
      </p:ext>
    </p:extLst>
  </p:cSld>
  <p:clrMapOvr>
    <a:masterClrMapping/>
  </p:clrMapOvr>
  <mc:AlternateContent xmlns:mc="http://schemas.openxmlformats.org/markup-compatibility/2006" xmlns:p14="http://schemas.microsoft.com/office/powerpoint/2010/main">
    <mc:Choice Requires="p14">
      <p:transition spd="slow" p14:dur="2000" advTm="4758"/>
    </mc:Choice>
    <mc:Fallback xmlns="">
      <p:transition spd="slow" advTm="4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C44B76-CD37-4D59-864B-E4C6F97379D7}"/>
              </a:ext>
            </a:extLst>
          </p:cNvPr>
          <p:cNvSpPr>
            <a:spLocks noGrp="1"/>
          </p:cNvSpPr>
          <p:nvPr>
            <p:ph type="sldNum" sz="quarter" idx="10"/>
          </p:nvPr>
        </p:nvSpPr>
        <p:spPr/>
        <p:txBody>
          <a:bodyPr/>
          <a:lstStyle/>
          <a:p>
            <a:fld id="{D495E168-DA5E-4888-8D8A-92B118324C14}" type="slidenum">
              <a:rPr lang="ru-RU" smtClean="0"/>
              <a:pPr/>
              <a:t>4</a:t>
            </a:fld>
            <a:endParaRPr lang="ru-RU" dirty="0"/>
          </a:p>
        </p:txBody>
      </p:sp>
      <p:sp>
        <p:nvSpPr>
          <p:cNvPr id="4" name="Title 3">
            <a:extLst>
              <a:ext uri="{FF2B5EF4-FFF2-40B4-BE49-F238E27FC236}">
                <a16:creationId xmlns:a16="http://schemas.microsoft.com/office/drawing/2014/main" id="{BF074D4D-F09E-4F64-A723-A460CFD77282}"/>
              </a:ext>
            </a:extLst>
          </p:cNvPr>
          <p:cNvSpPr>
            <a:spLocks noGrp="1"/>
          </p:cNvSpPr>
          <p:nvPr>
            <p:ph type="title"/>
          </p:nvPr>
        </p:nvSpPr>
        <p:spPr>
          <a:xfrm>
            <a:off x="0" y="1275396"/>
            <a:ext cx="8217408" cy="1629945"/>
          </a:xfrm>
        </p:spPr>
        <p:txBody>
          <a:bodyPr>
            <a:noAutofit/>
          </a:bodyPr>
          <a:lstStyle/>
          <a:p>
            <a:r>
              <a:rPr lang="en-US" sz="6000" dirty="0"/>
              <a:t>Pilot Program </a:t>
            </a:r>
          </a:p>
        </p:txBody>
      </p:sp>
      <p:sp>
        <p:nvSpPr>
          <p:cNvPr id="5" name="Text Placeholder 4">
            <a:extLst>
              <a:ext uri="{FF2B5EF4-FFF2-40B4-BE49-F238E27FC236}">
                <a16:creationId xmlns:a16="http://schemas.microsoft.com/office/drawing/2014/main" id="{AFA048CC-22C7-47D0-80BE-562A8DE3E14F}"/>
              </a:ext>
            </a:extLst>
          </p:cNvPr>
          <p:cNvSpPr>
            <a:spLocks noGrp="1"/>
          </p:cNvSpPr>
          <p:nvPr>
            <p:ph type="body" sz="quarter" idx="13"/>
          </p:nvPr>
        </p:nvSpPr>
        <p:spPr>
          <a:xfrm>
            <a:off x="67056" y="3015699"/>
            <a:ext cx="11887200" cy="2475519"/>
          </a:xfrm>
        </p:spPr>
        <p:txBody>
          <a:bodyPr vert="horz" lIns="91440" tIns="45720" rIns="91440" bIns="45720" rtlCol="0" anchor="t">
            <a:normAutofit/>
          </a:bodyPr>
          <a:lstStyle/>
          <a:p>
            <a:pPr marL="457200" indent="-457200">
              <a:buAutoNum type="arabicPeriod"/>
            </a:pPr>
            <a:r>
              <a:rPr lang="en-US" sz="2400" dirty="0">
                <a:solidFill>
                  <a:schemeClr val="bg1"/>
                </a:solidFill>
              </a:rPr>
              <a:t>Decrease erroneous note title amount in Cardiology</a:t>
            </a:r>
          </a:p>
          <a:p>
            <a:pPr marL="457200" indent="-457200">
              <a:buAutoNum type="arabicPeriod"/>
            </a:pPr>
            <a:r>
              <a:rPr lang="en-US" sz="2400" dirty="0">
                <a:solidFill>
                  <a:schemeClr val="bg1"/>
                </a:solidFill>
              </a:rPr>
              <a:t>Re-educate rotating fellows each month for proper close-out consult process (strive towards a High Reliability Organization) </a:t>
            </a:r>
          </a:p>
          <a:p>
            <a:pPr marL="1028700" lvl="1" indent="-342900">
              <a:buClr>
                <a:schemeClr val="bg2"/>
              </a:buClr>
              <a:buFont typeface="Wingdings" panose="05000000000000000000" pitchFamily="2" charset="2"/>
              <a:buChar char="§"/>
            </a:pPr>
            <a:r>
              <a:rPr lang="en-US" sz="2400" dirty="0">
                <a:solidFill>
                  <a:schemeClr val="bg1"/>
                </a:solidFill>
              </a:rPr>
              <a:t>The administration of Medical Services will monitor for compliance and improvements</a:t>
            </a:r>
          </a:p>
          <a:p>
            <a:pPr marL="1485900" lvl="2" indent="-342900">
              <a:buClr>
                <a:schemeClr val="bg2"/>
              </a:buClr>
              <a:buFont typeface="+mj-lt"/>
              <a:buAutoNum type="alphaUcPeriod"/>
            </a:pPr>
            <a:r>
              <a:rPr lang="en-US" sz="2000" dirty="0">
                <a:solidFill>
                  <a:schemeClr val="bg1"/>
                </a:solidFill>
              </a:rPr>
              <a:t>Develop educational videos for Residents and new hire (NPs, PAs, etc.) to show during onboarding</a:t>
            </a:r>
          </a:p>
          <a:p>
            <a:pPr marL="1485900" lvl="2" indent="-342900">
              <a:buClr>
                <a:schemeClr val="bg2"/>
              </a:buClr>
              <a:buFont typeface="+mj-lt"/>
              <a:buAutoNum type="alphaUcPeriod"/>
            </a:pPr>
            <a:r>
              <a:rPr lang="en-US" sz="2000" dirty="0">
                <a:solidFill>
                  <a:schemeClr val="bg1"/>
                </a:solidFill>
              </a:rPr>
              <a:t>Case manager assigned to the Fellows clinic for guidance on correct consult completion procedure</a:t>
            </a:r>
          </a:p>
        </p:txBody>
      </p:sp>
      <p:pic>
        <p:nvPicPr>
          <p:cNvPr id="6" name="Audio 5">
            <a:hlinkClick r:id="" action="ppaction://media"/>
            <a:extLst>
              <a:ext uri="{FF2B5EF4-FFF2-40B4-BE49-F238E27FC236}">
                <a16:creationId xmlns:a16="http://schemas.microsoft.com/office/drawing/2014/main" id="{A8629998-D03C-4460-993F-C44CB453BC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94730964"/>
      </p:ext>
    </p:extLst>
  </p:cSld>
  <p:clrMapOvr>
    <a:masterClrMapping/>
  </p:clrMapOvr>
  <mc:AlternateContent xmlns:mc="http://schemas.openxmlformats.org/markup-compatibility/2006" xmlns:p14="http://schemas.microsoft.com/office/powerpoint/2010/main">
    <mc:Choice Requires="p14">
      <p:transition spd="slow" p14:dur="2000" advTm="31644"/>
    </mc:Choice>
    <mc:Fallback xmlns="">
      <p:transition spd="slow" advTm="31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0F6F2-7307-416E-B938-809F85D38FB1}"/>
              </a:ext>
            </a:extLst>
          </p:cNvPr>
          <p:cNvSpPr>
            <a:spLocks noGrp="1"/>
          </p:cNvSpPr>
          <p:nvPr>
            <p:ph type="sldNum" sz="quarter" idx="10"/>
          </p:nvPr>
        </p:nvSpPr>
        <p:spPr/>
        <p:txBody>
          <a:bodyPr/>
          <a:lstStyle/>
          <a:p>
            <a:fld id="{D495E168-DA5E-4888-8D8A-92B118324C14}" type="slidenum">
              <a:rPr lang="ru-RU" smtClean="0"/>
              <a:pPr/>
              <a:t>5</a:t>
            </a:fld>
            <a:endParaRPr lang="ru-RU" dirty="0"/>
          </a:p>
        </p:txBody>
      </p:sp>
      <p:graphicFrame>
        <p:nvGraphicFramePr>
          <p:cNvPr id="3" name="Table 4">
            <a:extLst>
              <a:ext uri="{FF2B5EF4-FFF2-40B4-BE49-F238E27FC236}">
                <a16:creationId xmlns:a16="http://schemas.microsoft.com/office/drawing/2014/main" id="{7CB85F65-D91E-4CF8-9AA2-36C0020EEA61}"/>
              </a:ext>
            </a:extLst>
          </p:cNvPr>
          <p:cNvGraphicFramePr>
            <a:graphicFrameLocks noGrp="1"/>
          </p:cNvGraphicFramePr>
          <p:nvPr>
            <p:extLst>
              <p:ext uri="{D42A27DB-BD31-4B8C-83A1-F6EECF244321}">
                <p14:modId xmlns:p14="http://schemas.microsoft.com/office/powerpoint/2010/main" val="1493269456"/>
              </p:ext>
            </p:extLst>
          </p:nvPr>
        </p:nvGraphicFramePr>
        <p:xfrm>
          <a:off x="135466" y="3076292"/>
          <a:ext cx="7618590" cy="2561896"/>
        </p:xfrm>
        <a:graphic>
          <a:graphicData uri="http://schemas.openxmlformats.org/drawingml/2006/table">
            <a:tbl>
              <a:tblPr firstRow="1" bandRow="1">
                <a:tableStyleId>{9DCAF9ED-07DC-4A11-8D7F-57B35C25682E}</a:tableStyleId>
              </a:tblPr>
              <a:tblGrid>
                <a:gridCol w="1977672">
                  <a:extLst>
                    <a:ext uri="{9D8B030D-6E8A-4147-A177-3AD203B41FA5}">
                      <a16:colId xmlns:a16="http://schemas.microsoft.com/office/drawing/2014/main" val="2188414106"/>
                    </a:ext>
                  </a:extLst>
                </a:gridCol>
                <a:gridCol w="1977672">
                  <a:extLst>
                    <a:ext uri="{9D8B030D-6E8A-4147-A177-3AD203B41FA5}">
                      <a16:colId xmlns:a16="http://schemas.microsoft.com/office/drawing/2014/main" val="978977921"/>
                    </a:ext>
                  </a:extLst>
                </a:gridCol>
                <a:gridCol w="1732846">
                  <a:extLst>
                    <a:ext uri="{9D8B030D-6E8A-4147-A177-3AD203B41FA5}">
                      <a16:colId xmlns:a16="http://schemas.microsoft.com/office/drawing/2014/main" val="1429413193"/>
                    </a:ext>
                  </a:extLst>
                </a:gridCol>
                <a:gridCol w="1930400">
                  <a:extLst>
                    <a:ext uri="{9D8B030D-6E8A-4147-A177-3AD203B41FA5}">
                      <a16:colId xmlns:a16="http://schemas.microsoft.com/office/drawing/2014/main" val="2491681674"/>
                    </a:ext>
                  </a:extLst>
                </a:gridCol>
              </a:tblGrid>
              <a:tr h="1577523">
                <a:tc>
                  <a:txBody>
                    <a:bodyPr/>
                    <a:lstStyle/>
                    <a:p>
                      <a:r>
                        <a:rPr lang="en-US" dirty="0">
                          <a:ln>
                            <a:solidFill>
                              <a:schemeClr val="bg1"/>
                            </a:solidFill>
                          </a:ln>
                          <a:solidFill>
                            <a:srgbClr val="B8D3E8"/>
                          </a:solidFill>
                        </a:rPr>
                        <a:t>Consult Service Name</a:t>
                      </a:r>
                    </a:p>
                  </a:txBody>
                  <a:tcPr>
                    <a:noFill/>
                  </a:tcPr>
                </a:tc>
                <a:tc>
                  <a:txBody>
                    <a:bodyPr/>
                    <a:lstStyle/>
                    <a:p>
                      <a:r>
                        <a:rPr lang="en-US" dirty="0">
                          <a:ln>
                            <a:solidFill>
                              <a:schemeClr val="bg1"/>
                            </a:solidFill>
                          </a:ln>
                          <a:solidFill>
                            <a:srgbClr val="B8D3E8"/>
                          </a:solidFill>
                        </a:rPr>
                        <a:t>Pending GT 2 Days</a:t>
                      </a:r>
                    </a:p>
                  </a:txBody>
                  <a:tcPr>
                    <a:noFill/>
                  </a:tcPr>
                </a:tc>
                <a:tc>
                  <a:txBody>
                    <a:bodyPr/>
                    <a:lstStyle/>
                    <a:p>
                      <a:r>
                        <a:rPr lang="en-US" dirty="0">
                          <a:ln>
                            <a:solidFill>
                              <a:schemeClr val="bg1"/>
                            </a:solidFill>
                          </a:ln>
                          <a:solidFill>
                            <a:srgbClr val="B8D3E8"/>
                          </a:solidFill>
                        </a:rPr>
                        <a:t>Partial results GT 10 days</a:t>
                      </a:r>
                    </a:p>
                  </a:txBody>
                  <a:tcPr>
                    <a:noFill/>
                  </a:tcPr>
                </a:tc>
                <a:tc>
                  <a:txBody>
                    <a:bodyPr/>
                    <a:lstStyle/>
                    <a:p>
                      <a:r>
                        <a:rPr lang="en-US" b="1" dirty="0">
                          <a:ln>
                            <a:noFill/>
                          </a:ln>
                          <a:solidFill>
                            <a:srgbClr val="000000"/>
                          </a:solidFill>
                        </a:rPr>
                        <a:t>Total consults needing an action</a:t>
                      </a:r>
                    </a:p>
                  </a:txBody>
                  <a:tcPr>
                    <a:solidFill>
                      <a:schemeClr val="tx2">
                        <a:lumMod val="75000"/>
                      </a:schemeClr>
                    </a:solidFill>
                  </a:tcPr>
                </a:tc>
                <a:extLst>
                  <a:ext uri="{0D108BD9-81ED-4DB2-BD59-A6C34878D82A}">
                    <a16:rowId xmlns:a16="http://schemas.microsoft.com/office/drawing/2014/main" val="3441479884"/>
                  </a:ext>
                </a:extLst>
              </a:tr>
              <a:tr h="984373">
                <a:tc>
                  <a:txBody>
                    <a:bodyPr/>
                    <a:lstStyle/>
                    <a:p>
                      <a:r>
                        <a:rPr lang="en-US" dirty="0">
                          <a:ln>
                            <a:solidFill>
                              <a:schemeClr val="bg1"/>
                            </a:solidFill>
                          </a:ln>
                          <a:solidFill>
                            <a:srgbClr val="B8D3E8"/>
                          </a:solidFill>
                        </a:rPr>
                        <a:t>CARD CARDIAC EVAL OUTPT</a:t>
                      </a:r>
                    </a:p>
                  </a:txBody>
                  <a:tcPr>
                    <a:noFill/>
                  </a:tcPr>
                </a:tc>
                <a:tc>
                  <a:txBody>
                    <a:bodyPr/>
                    <a:lstStyle/>
                    <a:p>
                      <a:r>
                        <a:rPr lang="en-US" dirty="0">
                          <a:ln>
                            <a:solidFill>
                              <a:schemeClr val="bg1"/>
                            </a:solidFill>
                          </a:ln>
                          <a:solidFill>
                            <a:srgbClr val="B8D3E8"/>
                          </a:solidFill>
                        </a:rPr>
                        <a:t>15</a:t>
                      </a:r>
                    </a:p>
                  </a:txBody>
                  <a:tcPr>
                    <a:noFill/>
                  </a:tcPr>
                </a:tc>
                <a:tc>
                  <a:txBody>
                    <a:bodyPr/>
                    <a:lstStyle/>
                    <a:p>
                      <a:r>
                        <a:rPr lang="en-US" dirty="0">
                          <a:ln>
                            <a:solidFill>
                              <a:schemeClr val="bg1"/>
                            </a:solidFill>
                          </a:ln>
                          <a:solidFill>
                            <a:srgbClr val="B8D3E8"/>
                          </a:solidFill>
                        </a:rPr>
                        <a:t>13</a:t>
                      </a:r>
                    </a:p>
                  </a:txBody>
                  <a:tcPr>
                    <a:noFill/>
                  </a:tcPr>
                </a:tc>
                <a:tc>
                  <a:txBody>
                    <a:bodyPr/>
                    <a:lstStyle/>
                    <a:p>
                      <a:r>
                        <a:rPr lang="en-US" b="1" dirty="0">
                          <a:ln>
                            <a:noFill/>
                          </a:ln>
                          <a:solidFill>
                            <a:srgbClr val="000000"/>
                          </a:solidFill>
                        </a:rPr>
                        <a:t>151</a:t>
                      </a:r>
                    </a:p>
                  </a:txBody>
                  <a:tcPr>
                    <a:solidFill>
                      <a:schemeClr val="tx2">
                        <a:lumMod val="75000"/>
                      </a:schemeClr>
                    </a:solidFill>
                  </a:tcPr>
                </a:tc>
                <a:extLst>
                  <a:ext uri="{0D108BD9-81ED-4DB2-BD59-A6C34878D82A}">
                    <a16:rowId xmlns:a16="http://schemas.microsoft.com/office/drawing/2014/main" val="2886114732"/>
                  </a:ext>
                </a:extLst>
              </a:tr>
            </a:tbl>
          </a:graphicData>
        </a:graphic>
      </p:graphicFrame>
      <p:sp>
        <p:nvSpPr>
          <p:cNvPr id="5" name="Rectangle: Rounded Corners 4">
            <a:extLst>
              <a:ext uri="{FF2B5EF4-FFF2-40B4-BE49-F238E27FC236}">
                <a16:creationId xmlns:a16="http://schemas.microsoft.com/office/drawing/2014/main" id="{61FCF9AD-2E67-4C29-862A-C3E18644D73C}"/>
              </a:ext>
            </a:extLst>
          </p:cNvPr>
          <p:cNvSpPr/>
          <p:nvPr/>
        </p:nvSpPr>
        <p:spPr>
          <a:xfrm>
            <a:off x="83210" y="5750260"/>
            <a:ext cx="2796143" cy="443952"/>
          </a:xfrm>
          <a:prstGeom prst="roundRect">
            <a:avLst/>
          </a:prstGeom>
          <a:solidFill>
            <a:srgbClr val="B8D3E8"/>
          </a:solidFill>
          <a:ln w="12700" cap="flat">
            <a:noFill/>
            <a:prstDash val="solid"/>
            <a:miter/>
          </a:ln>
        </p:spPr>
        <p:txBody>
          <a:bodyPr lIns="91440" tIns="45720" rIns="91440" bIns="45720" rtlCol="0" anchor="ctr"/>
          <a:lstStyle/>
          <a:p>
            <a:r>
              <a:rPr lang="en-US" sz="1050" dirty="0"/>
              <a:t>*Data taken from Corporate Data Warehouse for FY21*</a:t>
            </a:r>
          </a:p>
        </p:txBody>
      </p:sp>
      <p:sp>
        <p:nvSpPr>
          <p:cNvPr id="12" name="Title 3">
            <a:extLst>
              <a:ext uri="{FF2B5EF4-FFF2-40B4-BE49-F238E27FC236}">
                <a16:creationId xmlns:a16="http://schemas.microsoft.com/office/drawing/2014/main" id="{05D12492-96BE-4EF9-A4C1-B7503097E5F1}"/>
              </a:ext>
            </a:extLst>
          </p:cNvPr>
          <p:cNvSpPr>
            <a:spLocks noGrp="1"/>
          </p:cNvSpPr>
          <p:nvPr>
            <p:ph type="title"/>
          </p:nvPr>
        </p:nvSpPr>
        <p:spPr>
          <a:xfrm>
            <a:off x="43796" y="994396"/>
            <a:ext cx="6564583" cy="1524185"/>
          </a:xfrm>
        </p:spPr>
        <p:txBody>
          <a:bodyPr>
            <a:noAutofit/>
          </a:bodyPr>
          <a:lstStyle/>
          <a:p>
            <a:r>
              <a:rPr lang="en-US" sz="6000" dirty="0"/>
              <a:t>Preliminary Data: </a:t>
            </a:r>
            <a:r>
              <a:rPr lang="en-US" sz="3600" dirty="0"/>
              <a:t>Quarter 1 of FY 21</a:t>
            </a:r>
            <a:endParaRPr lang="en-US" sz="6000" dirty="0"/>
          </a:p>
        </p:txBody>
      </p:sp>
      <p:pic>
        <p:nvPicPr>
          <p:cNvPr id="14" name="Audio 13">
            <a:hlinkClick r:id="" action="ppaction://media"/>
            <a:extLst>
              <a:ext uri="{FF2B5EF4-FFF2-40B4-BE49-F238E27FC236}">
                <a16:creationId xmlns:a16="http://schemas.microsoft.com/office/drawing/2014/main" id="{22289BCE-F9B6-4326-A10D-A368754419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60397853"/>
      </p:ext>
    </p:extLst>
  </p:cSld>
  <p:clrMapOvr>
    <a:masterClrMapping/>
  </p:clrMapOvr>
  <mc:AlternateContent xmlns:mc="http://schemas.openxmlformats.org/markup-compatibility/2006" xmlns:p14="http://schemas.microsoft.com/office/powerpoint/2010/main">
    <mc:Choice Requires="p14">
      <p:transition spd="slow" p14:dur="2000" advTm="13653"/>
    </mc:Choice>
    <mc:Fallback xmlns="">
      <p:transition spd="slow" advTm="136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7FB644-232A-475F-B6BF-31E3DFA0F041}"/>
              </a:ext>
            </a:extLst>
          </p:cNvPr>
          <p:cNvSpPr>
            <a:spLocks noGrp="1"/>
          </p:cNvSpPr>
          <p:nvPr>
            <p:ph type="title"/>
          </p:nvPr>
        </p:nvSpPr>
        <p:spPr>
          <a:xfrm>
            <a:off x="46686" y="275897"/>
            <a:ext cx="9679762" cy="1561161"/>
          </a:xfrm>
        </p:spPr>
        <p:txBody>
          <a:bodyPr>
            <a:noAutofit/>
          </a:bodyPr>
          <a:lstStyle/>
          <a:p>
            <a:r>
              <a:rPr lang="en-US" sz="6000" dirty="0"/>
              <a:t>Goal:</a:t>
            </a:r>
            <a:br>
              <a:rPr lang="en-US" sz="6000" dirty="0"/>
            </a:br>
            <a:r>
              <a:rPr lang="en-US" sz="3600" dirty="0"/>
              <a:t>Cycle time of 28.7 days for FY 21:3</a:t>
            </a:r>
            <a:r>
              <a:rPr lang="en-US" sz="3600" baseline="30000" dirty="0"/>
              <a:t>rd</a:t>
            </a:r>
            <a:r>
              <a:rPr lang="en-US" sz="3600" dirty="0"/>
              <a:t> quarter </a:t>
            </a:r>
            <a:endParaRPr lang="en-US" sz="6000" dirty="0"/>
          </a:p>
        </p:txBody>
      </p:sp>
      <p:sp>
        <p:nvSpPr>
          <p:cNvPr id="5" name="Rectangle: Rounded Corners 4">
            <a:extLst>
              <a:ext uri="{FF2B5EF4-FFF2-40B4-BE49-F238E27FC236}">
                <a16:creationId xmlns:a16="http://schemas.microsoft.com/office/drawing/2014/main" id="{B436BD9D-8878-4769-8A67-88672C961B9A}"/>
              </a:ext>
            </a:extLst>
          </p:cNvPr>
          <p:cNvSpPr/>
          <p:nvPr/>
        </p:nvSpPr>
        <p:spPr>
          <a:xfrm>
            <a:off x="208003" y="3944245"/>
            <a:ext cx="1682048" cy="1142922"/>
          </a:xfrm>
          <a:prstGeom prst="roundRect">
            <a:avLst/>
          </a:prstGeom>
          <a:solidFill>
            <a:srgbClr val="B8D3E8"/>
          </a:solidFill>
          <a:ln w="12700" cap="flat">
            <a:noFill/>
            <a:prstDash val="solid"/>
            <a:miter/>
          </a:ln>
        </p:spPr>
        <p:txBody>
          <a:bodyPr rtlCol="0" anchor="ctr"/>
          <a:lstStyle/>
          <a:p>
            <a:pPr algn="ctr"/>
            <a:r>
              <a:rPr lang="en-US" sz="1200" b="1" dirty="0"/>
              <a:t>Referring provider  initiates new  consult and  submits to in  house Cardiology</a:t>
            </a:r>
          </a:p>
        </p:txBody>
      </p:sp>
      <p:cxnSp>
        <p:nvCxnSpPr>
          <p:cNvPr id="8" name="Straight Arrow Connector 7">
            <a:extLst>
              <a:ext uri="{FF2B5EF4-FFF2-40B4-BE49-F238E27FC236}">
                <a16:creationId xmlns:a16="http://schemas.microsoft.com/office/drawing/2014/main" id="{0605ABDF-DECA-45DF-8D62-84C13B8C2250}"/>
              </a:ext>
            </a:extLst>
          </p:cNvPr>
          <p:cNvCxnSpPr>
            <a:cxnSpLocks/>
          </p:cNvCxnSpPr>
          <p:nvPr/>
        </p:nvCxnSpPr>
        <p:spPr>
          <a:xfrm>
            <a:off x="1901952" y="4505323"/>
            <a:ext cx="768096" cy="0"/>
          </a:xfrm>
          <a:prstGeom prst="straightConnector1">
            <a:avLst/>
          </a:prstGeom>
          <a:ln>
            <a:solidFill>
              <a:schemeClr val="accent3">
                <a:lumMod val="20000"/>
                <a:lumOff val="80000"/>
              </a:schemeClr>
            </a:solidFill>
            <a:tailEnd type="triangle"/>
          </a:ln>
        </p:spPr>
        <p:style>
          <a:lnRef idx="3">
            <a:schemeClr val="accent2"/>
          </a:lnRef>
          <a:fillRef idx="0">
            <a:schemeClr val="accent2"/>
          </a:fillRef>
          <a:effectRef idx="2">
            <a:schemeClr val="accent2"/>
          </a:effectRef>
          <a:fontRef idx="minor">
            <a:schemeClr val="tx1"/>
          </a:fontRef>
        </p:style>
      </p:cxnSp>
      <p:pic>
        <p:nvPicPr>
          <p:cNvPr id="13" name="Picture 12">
            <a:extLst>
              <a:ext uri="{FF2B5EF4-FFF2-40B4-BE49-F238E27FC236}">
                <a16:creationId xmlns:a16="http://schemas.microsoft.com/office/drawing/2014/main" id="{05CBF212-2145-4930-B7A0-62C19296642D}"/>
              </a:ext>
            </a:extLst>
          </p:cNvPr>
          <p:cNvPicPr>
            <a:picLocks noChangeAspect="1"/>
          </p:cNvPicPr>
          <p:nvPr/>
        </p:nvPicPr>
        <p:blipFill>
          <a:blip r:embed="rId5"/>
          <a:stretch>
            <a:fillRect/>
          </a:stretch>
        </p:blipFill>
        <p:spPr>
          <a:xfrm rot="16200000">
            <a:off x="3113374" y="3436825"/>
            <a:ext cx="795842" cy="237172"/>
          </a:xfrm>
          <a:prstGeom prst="rect">
            <a:avLst/>
          </a:prstGeom>
        </p:spPr>
      </p:pic>
      <p:sp>
        <p:nvSpPr>
          <p:cNvPr id="14" name="Rectangle: Rounded Corners 13">
            <a:extLst>
              <a:ext uri="{FF2B5EF4-FFF2-40B4-BE49-F238E27FC236}">
                <a16:creationId xmlns:a16="http://schemas.microsoft.com/office/drawing/2014/main" id="{D3D7FFDA-62BB-4005-BA90-FD293ADFE657}"/>
              </a:ext>
            </a:extLst>
          </p:cNvPr>
          <p:cNvSpPr/>
          <p:nvPr/>
        </p:nvSpPr>
        <p:spPr>
          <a:xfrm>
            <a:off x="2670046" y="2072640"/>
            <a:ext cx="1682497" cy="1197387"/>
          </a:xfrm>
          <a:prstGeom prst="roundRect">
            <a:avLst/>
          </a:prstGeom>
          <a:solidFill>
            <a:srgbClr val="B8D3E8"/>
          </a:solidFill>
          <a:ln w="12700" cap="flat">
            <a:noFill/>
            <a:prstDash val="solid"/>
            <a:miter/>
          </a:ln>
        </p:spPr>
        <p:txBody>
          <a:bodyPr rtlCol="0" anchor="ctr"/>
          <a:lstStyle/>
          <a:p>
            <a:pPr algn="ctr"/>
            <a:r>
              <a:rPr lang="en-US" sz="1400" b="1" dirty="0"/>
              <a:t>Provider discontinues consult if not applicable </a:t>
            </a:r>
          </a:p>
        </p:txBody>
      </p:sp>
      <p:sp>
        <p:nvSpPr>
          <p:cNvPr id="15" name="Rectangle: Rounded Corners 14">
            <a:extLst>
              <a:ext uri="{FF2B5EF4-FFF2-40B4-BE49-F238E27FC236}">
                <a16:creationId xmlns:a16="http://schemas.microsoft.com/office/drawing/2014/main" id="{7C84B104-E67A-40D4-A327-491036EF418C}"/>
              </a:ext>
            </a:extLst>
          </p:cNvPr>
          <p:cNvSpPr/>
          <p:nvPr/>
        </p:nvSpPr>
        <p:spPr>
          <a:xfrm>
            <a:off x="2670046" y="3932069"/>
            <a:ext cx="1682496" cy="1142922"/>
          </a:xfrm>
          <a:prstGeom prst="roundRect">
            <a:avLst/>
          </a:prstGeom>
          <a:solidFill>
            <a:srgbClr val="B8D3E8"/>
          </a:solidFill>
          <a:ln w="12700" cap="flat">
            <a:noFill/>
            <a:prstDash val="solid"/>
            <a:miter/>
          </a:ln>
        </p:spPr>
        <p:txBody>
          <a:bodyPr rtlCol="0" anchor="ctr"/>
          <a:lstStyle/>
          <a:p>
            <a:pPr algn="ctr"/>
            <a:r>
              <a:rPr lang="en-US" sz="1400" b="1" dirty="0"/>
              <a:t>Provider triages consults </a:t>
            </a:r>
          </a:p>
        </p:txBody>
      </p:sp>
      <p:pic>
        <p:nvPicPr>
          <p:cNvPr id="16" name="Picture 15">
            <a:extLst>
              <a:ext uri="{FF2B5EF4-FFF2-40B4-BE49-F238E27FC236}">
                <a16:creationId xmlns:a16="http://schemas.microsoft.com/office/drawing/2014/main" id="{5D784DE2-21F2-4E03-A1BB-3EF3DEE2C57E}"/>
              </a:ext>
            </a:extLst>
          </p:cNvPr>
          <p:cNvPicPr>
            <a:picLocks noChangeAspect="1"/>
          </p:cNvPicPr>
          <p:nvPr/>
        </p:nvPicPr>
        <p:blipFill>
          <a:blip r:embed="rId6"/>
          <a:stretch>
            <a:fillRect/>
          </a:stretch>
        </p:blipFill>
        <p:spPr>
          <a:xfrm>
            <a:off x="4352542" y="4380036"/>
            <a:ext cx="920576" cy="268247"/>
          </a:xfrm>
          <a:prstGeom prst="rect">
            <a:avLst/>
          </a:prstGeom>
        </p:spPr>
      </p:pic>
      <p:sp>
        <p:nvSpPr>
          <p:cNvPr id="17" name="Rectangle: Rounded Corners 16">
            <a:extLst>
              <a:ext uri="{FF2B5EF4-FFF2-40B4-BE49-F238E27FC236}">
                <a16:creationId xmlns:a16="http://schemas.microsoft.com/office/drawing/2014/main" id="{FD233B6A-35B3-4F4C-BDE4-8EF7ADE6B674}"/>
              </a:ext>
            </a:extLst>
          </p:cNvPr>
          <p:cNvSpPr/>
          <p:nvPr/>
        </p:nvSpPr>
        <p:spPr>
          <a:xfrm>
            <a:off x="5131073" y="3932071"/>
            <a:ext cx="1682496" cy="1110884"/>
          </a:xfrm>
          <a:prstGeom prst="roundRect">
            <a:avLst/>
          </a:prstGeom>
          <a:solidFill>
            <a:srgbClr val="B8D3E8"/>
          </a:solidFill>
          <a:ln w="12700" cap="flat">
            <a:noFill/>
            <a:prstDash val="solid"/>
            <a:miter/>
          </a:ln>
        </p:spPr>
        <p:txBody>
          <a:bodyPr rtlCol="0" anchor="ctr"/>
          <a:lstStyle/>
          <a:p>
            <a:pPr algn="ctr"/>
            <a:r>
              <a:rPr lang="en-US" sz="1400" b="1" dirty="0"/>
              <a:t>Scheduler begins scheduling actions </a:t>
            </a:r>
          </a:p>
        </p:txBody>
      </p:sp>
      <p:pic>
        <p:nvPicPr>
          <p:cNvPr id="18" name="Picture 17">
            <a:extLst>
              <a:ext uri="{FF2B5EF4-FFF2-40B4-BE49-F238E27FC236}">
                <a16:creationId xmlns:a16="http://schemas.microsoft.com/office/drawing/2014/main" id="{8E0F70B3-5CB2-4584-9BF1-FE9ACA66BA57}"/>
              </a:ext>
            </a:extLst>
          </p:cNvPr>
          <p:cNvPicPr>
            <a:picLocks noChangeAspect="1"/>
          </p:cNvPicPr>
          <p:nvPr/>
        </p:nvPicPr>
        <p:blipFill>
          <a:blip r:embed="rId6"/>
          <a:stretch>
            <a:fillRect/>
          </a:stretch>
        </p:blipFill>
        <p:spPr>
          <a:xfrm>
            <a:off x="6801179" y="4340812"/>
            <a:ext cx="920576" cy="268247"/>
          </a:xfrm>
          <a:prstGeom prst="rect">
            <a:avLst/>
          </a:prstGeom>
        </p:spPr>
      </p:pic>
      <p:sp>
        <p:nvSpPr>
          <p:cNvPr id="19" name="Rectangle: Rounded Corners 18">
            <a:extLst>
              <a:ext uri="{FF2B5EF4-FFF2-40B4-BE49-F238E27FC236}">
                <a16:creationId xmlns:a16="http://schemas.microsoft.com/office/drawing/2014/main" id="{D6ADE842-A520-400D-B5F2-1BC2C8373306}"/>
              </a:ext>
            </a:extLst>
          </p:cNvPr>
          <p:cNvSpPr/>
          <p:nvPr/>
        </p:nvSpPr>
        <p:spPr>
          <a:xfrm>
            <a:off x="7589430" y="3944245"/>
            <a:ext cx="1682496" cy="1121659"/>
          </a:xfrm>
          <a:prstGeom prst="roundRect">
            <a:avLst/>
          </a:prstGeom>
          <a:solidFill>
            <a:srgbClr val="B8D3E8"/>
          </a:solidFill>
          <a:ln w="12700" cap="flat">
            <a:noFill/>
            <a:prstDash val="solid"/>
            <a:miter/>
          </a:ln>
        </p:spPr>
        <p:txBody>
          <a:bodyPr rtlCol="0" anchor="ctr"/>
          <a:lstStyle/>
          <a:p>
            <a:pPr algn="ctr"/>
            <a:r>
              <a:rPr lang="en-US" sz="1400" b="1" dirty="0"/>
              <a:t>Schedulers successful in contacting Veteran to schedule</a:t>
            </a:r>
          </a:p>
        </p:txBody>
      </p:sp>
      <p:pic>
        <p:nvPicPr>
          <p:cNvPr id="20" name="Picture 19">
            <a:extLst>
              <a:ext uri="{FF2B5EF4-FFF2-40B4-BE49-F238E27FC236}">
                <a16:creationId xmlns:a16="http://schemas.microsoft.com/office/drawing/2014/main" id="{7A869D30-0A41-45C4-9EEA-6D352A3E43FF}"/>
              </a:ext>
            </a:extLst>
          </p:cNvPr>
          <p:cNvPicPr>
            <a:picLocks noChangeAspect="1"/>
          </p:cNvPicPr>
          <p:nvPr/>
        </p:nvPicPr>
        <p:blipFill>
          <a:blip r:embed="rId5"/>
          <a:stretch>
            <a:fillRect/>
          </a:stretch>
        </p:blipFill>
        <p:spPr>
          <a:xfrm rot="16200000">
            <a:off x="7999025" y="3436824"/>
            <a:ext cx="795842" cy="237172"/>
          </a:xfrm>
          <a:prstGeom prst="rect">
            <a:avLst/>
          </a:prstGeom>
        </p:spPr>
      </p:pic>
      <p:sp>
        <p:nvSpPr>
          <p:cNvPr id="21" name="Rectangle: Rounded Corners 20">
            <a:extLst>
              <a:ext uri="{FF2B5EF4-FFF2-40B4-BE49-F238E27FC236}">
                <a16:creationId xmlns:a16="http://schemas.microsoft.com/office/drawing/2014/main" id="{47190C26-EAE2-491F-B858-48B83CB189AD}"/>
              </a:ext>
            </a:extLst>
          </p:cNvPr>
          <p:cNvSpPr/>
          <p:nvPr/>
        </p:nvSpPr>
        <p:spPr>
          <a:xfrm>
            <a:off x="7555698" y="2072639"/>
            <a:ext cx="1682496" cy="1197388"/>
          </a:xfrm>
          <a:prstGeom prst="roundRect">
            <a:avLst/>
          </a:prstGeom>
          <a:solidFill>
            <a:srgbClr val="B8D3E8"/>
          </a:solidFill>
          <a:ln w="12700" cap="flat">
            <a:noFill/>
            <a:prstDash val="solid"/>
            <a:miter/>
          </a:ln>
        </p:spPr>
        <p:txBody>
          <a:bodyPr rtlCol="0" anchor="ctr"/>
          <a:lstStyle/>
          <a:p>
            <a:pPr algn="ctr"/>
            <a:r>
              <a:rPr lang="en-US" sz="1050" b="1" dirty="0"/>
              <a:t>Discontinue at the provider’s discretion after notating 2 documented attempts one by phone, one by letter and then 14 day wait </a:t>
            </a:r>
          </a:p>
        </p:txBody>
      </p:sp>
      <p:pic>
        <p:nvPicPr>
          <p:cNvPr id="22" name="Picture 21">
            <a:extLst>
              <a:ext uri="{FF2B5EF4-FFF2-40B4-BE49-F238E27FC236}">
                <a16:creationId xmlns:a16="http://schemas.microsoft.com/office/drawing/2014/main" id="{7ACC9F86-61F3-4EC6-907E-1982A2769859}"/>
              </a:ext>
            </a:extLst>
          </p:cNvPr>
          <p:cNvPicPr>
            <a:picLocks noChangeAspect="1"/>
          </p:cNvPicPr>
          <p:nvPr/>
        </p:nvPicPr>
        <p:blipFill>
          <a:blip r:embed="rId6"/>
          <a:stretch>
            <a:fillRect/>
          </a:stretch>
        </p:blipFill>
        <p:spPr>
          <a:xfrm>
            <a:off x="9253722" y="4358775"/>
            <a:ext cx="920576" cy="268247"/>
          </a:xfrm>
          <a:prstGeom prst="rect">
            <a:avLst/>
          </a:prstGeom>
        </p:spPr>
      </p:pic>
      <p:pic>
        <p:nvPicPr>
          <p:cNvPr id="24" name="Picture 23">
            <a:extLst>
              <a:ext uri="{FF2B5EF4-FFF2-40B4-BE49-F238E27FC236}">
                <a16:creationId xmlns:a16="http://schemas.microsoft.com/office/drawing/2014/main" id="{2B21B466-BF10-4E22-84BC-3DAB90DF989B}"/>
              </a:ext>
            </a:extLst>
          </p:cNvPr>
          <p:cNvPicPr>
            <a:picLocks noChangeAspect="1"/>
          </p:cNvPicPr>
          <p:nvPr/>
        </p:nvPicPr>
        <p:blipFill>
          <a:blip r:embed="rId6"/>
          <a:stretch>
            <a:fillRect/>
          </a:stretch>
        </p:blipFill>
        <p:spPr>
          <a:xfrm rot="5400000">
            <a:off x="10670959" y="5097782"/>
            <a:ext cx="510917" cy="401261"/>
          </a:xfrm>
          <a:prstGeom prst="rect">
            <a:avLst/>
          </a:prstGeom>
        </p:spPr>
      </p:pic>
      <p:sp>
        <p:nvSpPr>
          <p:cNvPr id="27" name="Rectangle: Rounded Corners 26">
            <a:extLst>
              <a:ext uri="{FF2B5EF4-FFF2-40B4-BE49-F238E27FC236}">
                <a16:creationId xmlns:a16="http://schemas.microsoft.com/office/drawing/2014/main" id="{293CC285-C366-46F0-B1A1-61650A10CFCD}"/>
              </a:ext>
            </a:extLst>
          </p:cNvPr>
          <p:cNvSpPr/>
          <p:nvPr/>
        </p:nvSpPr>
        <p:spPr>
          <a:xfrm>
            <a:off x="10047499" y="3939168"/>
            <a:ext cx="1682496" cy="1121659"/>
          </a:xfrm>
          <a:prstGeom prst="roundRect">
            <a:avLst/>
          </a:prstGeom>
          <a:solidFill>
            <a:schemeClr val="bg2"/>
          </a:solidFill>
          <a:ln w="12700" cap="flat">
            <a:noFill/>
            <a:prstDash val="solid"/>
            <a:miter/>
          </a:ln>
        </p:spPr>
        <p:txBody>
          <a:bodyPr rtlCol="0" anchor="ctr"/>
          <a:lstStyle/>
          <a:p>
            <a:pPr marL="229235" marR="5080" indent="-217170" algn="ctr">
              <a:lnSpc>
                <a:spcPts val="1400"/>
              </a:lnSpc>
              <a:spcBef>
                <a:spcPts val="180"/>
              </a:spcBef>
            </a:pPr>
            <a:r>
              <a:rPr lang="en-US" sz="1400" b="1" spc="-25" dirty="0">
                <a:latin typeface="Times New Roman"/>
                <a:cs typeface="Times New Roman"/>
              </a:rPr>
              <a:t>Veteran </a:t>
            </a:r>
            <a:r>
              <a:rPr lang="en-US" sz="1400" b="1" spc="-5" dirty="0">
                <a:latin typeface="Times New Roman"/>
                <a:cs typeface="Times New Roman"/>
              </a:rPr>
              <a:t>sees</a:t>
            </a:r>
            <a:r>
              <a:rPr lang="en-US" sz="1400" b="1" spc="-40" dirty="0">
                <a:latin typeface="Times New Roman"/>
                <a:cs typeface="Times New Roman"/>
              </a:rPr>
              <a:t> </a:t>
            </a:r>
            <a:r>
              <a:rPr lang="en-US" sz="1400" b="1" dirty="0">
                <a:latin typeface="Times New Roman"/>
                <a:cs typeface="Times New Roman"/>
              </a:rPr>
              <a:t>the  </a:t>
            </a:r>
            <a:r>
              <a:rPr lang="en-US" sz="1400" b="1" spc="-5" dirty="0">
                <a:latin typeface="Times New Roman"/>
                <a:cs typeface="Times New Roman"/>
              </a:rPr>
              <a:t>provider</a:t>
            </a:r>
            <a:endParaRPr lang="en-US" sz="1400" b="1" dirty="0">
              <a:latin typeface="Times New Roman"/>
              <a:cs typeface="Times New Roman"/>
            </a:endParaRPr>
          </a:p>
        </p:txBody>
      </p:sp>
      <p:sp>
        <p:nvSpPr>
          <p:cNvPr id="29" name="Rectangle: Rounded Corners 28">
            <a:extLst>
              <a:ext uri="{FF2B5EF4-FFF2-40B4-BE49-F238E27FC236}">
                <a16:creationId xmlns:a16="http://schemas.microsoft.com/office/drawing/2014/main" id="{11675CC8-B04E-4C35-ABEC-0D967AC98186}"/>
              </a:ext>
            </a:extLst>
          </p:cNvPr>
          <p:cNvSpPr/>
          <p:nvPr/>
        </p:nvSpPr>
        <p:spPr>
          <a:xfrm>
            <a:off x="10047499" y="5435236"/>
            <a:ext cx="1682496" cy="1121659"/>
          </a:xfrm>
          <a:prstGeom prst="roundRect">
            <a:avLst/>
          </a:prstGeom>
          <a:solidFill>
            <a:schemeClr val="bg2"/>
          </a:solidFill>
          <a:ln w="12700" cap="flat">
            <a:noFill/>
            <a:prstDash val="solid"/>
            <a:miter/>
          </a:ln>
        </p:spPr>
        <p:txBody>
          <a:bodyPr rtlCol="0" anchor="ctr"/>
          <a:lstStyle/>
          <a:p>
            <a:pPr marL="12065" marR="5080" indent="41275" algn="ctr">
              <a:lnSpc>
                <a:spcPts val="1400"/>
              </a:lnSpc>
              <a:spcBef>
                <a:spcPts val="180"/>
              </a:spcBef>
            </a:pPr>
            <a:r>
              <a:rPr lang="en-US" sz="1400" b="1" spc="-5" dirty="0">
                <a:latin typeface="Times New Roman"/>
                <a:cs typeface="Times New Roman"/>
              </a:rPr>
              <a:t>Provider  completes </a:t>
            </a:r>
            <a:r>
              <a:rPr lang="en-US" sz="1400" b="1" dirty="0">
                <a:latin typeface="Times New Roman"/>
                <a:cs typeface="Times New Roman"/>
              </a:rPr>
              <a:t>the  </a:t>
            </a:r>
            <a:r>
              <a:rPr lang="en-US" sz="1400" b="1" spc="-5" dirty="0">
                <a:latin typeface="Times New Roman"/>
                <a:cs typeface="Times New Roman"/>
              </a:rPr>
              <a:t>consult </a:t>
            </a:r>
            <a:r>
              <a:rPr lang="en-US" sz="1400" b="1" dirty="0">
                <a:latin typeface="Times New Roman"/>
                <a:cs typeface="Times New Roman"/>
              </a:rPr>
              <a:t>with  </a:t>
            </a:r>
            <a:r>
              <a:rPr lang="en-US" sz="1400" b="1" spc="-5" dirty="0">
                <a:latin typeface="Times New Roman"/>
                <a:cs typeface="Times New Roman"/>
              </a:rPr>
              <a:t>procedure</a:t>
            </a:r>
            <a:r>
              <a:rPr lang="en-US" sz="1400" b="1" spc="-55" dirty="0">
                <a:latin typeface="Times New Roman"/>
                <a:cs typeface="Times New Roman"/>
              </a:rPr>
              <a:t> </a:t>
            </a:r>
            <a:r>
              <a:rPr lang="en-US" sz="1400" b="1" spc="-5" dirty="0">
                <a:latin typeface="Times New Roman"/>
                <a:cs typeface="Times New Roman"/>
              </a:rPr>
              <a:t>note  attached</a:t>
            </a:r>
            <a:endParaRPr lang="en-US" sz="1400" b="1" dirty="0">
              <a:latin typeface="Times New Roman"/>
              <a:cs typeface="Times New Roman"/>
            </a:endParaRPr>
          </a:p>
        </p:txBody>
      </p:sp>
      <p:sp>
        <p:nvSpPr>
          <p:cNvPr id="9" name="Arc 8">
            <a:extLst>
              <a:ext uri="{FF2B5EF4-FFF2-40B4-BE49-F238E27FC236}">
                <a16:creationId xmlns:a16="http://schemas.microsoft.com/office/drawing/2014/main" id="{3CCE914A-4932-42B2-8C4F-21B1AD9CF390}"/>
              </a:ext>
            </a:extLst>
          </p:cNvPr>
          <p:cNvSpPr/>
          <p:nvPr/>
        </p:nvSpPr>
        <p:spPr>
          <a:xfrm>
            <a:off x="792480" y="3270027"/>
            <a:ext cx="938784" cy="15897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row: U-Turn 11">
            <a:extLst>
              <a:ext uri="{FF2B5EF4-FFF2-40B4-BE49-F238E27FC236}">
                <a16:creationId xmlns:a16="http://schemas.microsoft.com/office/drawing/2014/main" id="{F1A33C02-ED6E-4C19-A7C9-E2F62D299E48}"/>
              </a:ext>
            </a:extLst>
          </p:cNvPr>
          <p:cNvSpPr/>
          <p:nvPr/>
        </p:nvSpPr>
        <p:spPr>
          <a:xfrm>
            <a:off x="964195" y="3473035"/>
            <a:ext cx="2165879" cy="456416"/>
          </a:xfrm>
          <a:prstGeom prst="uturnArrow">
            <a:avLst/>
          </a:prstGeom>
          <a:solidFill>
            <a:schemeClr val="bg1">
              <a:lumMod val="50000"/>
            </a:schemeClr>
          </a:solidFill>
          <a:ln w="12700" cap="flat">
            <a:noFill/>
            <a:prstDash val="solid"/>
            <a:miter/>
          </a:ln>
        </p:spPr>
        <p:txBody>
          <a:bodyPr rtlCol="0" anchor="ctr"/>
          <a:lstStyle/>
          <a:p>
            <a:pPr algn="l"/>
            <a:endParaRPr lang="en-US" dirty="0"/>
          </a:p>
        </p:txBody>
      </p:sp>
      <p:sp>
        <p:nvSpPr>
          <p:cNvPr id="30" name="TextBox 29">
            <a:extLst>
              <a:ext uri="{FF2B5EF4-FFF2-40B4-BE49-F238E27FC236}">
                <a16:creationId xmlns:a16="http://schemas.microsoft.com/office/drawing/2014/main" id="{066025DD-FE10-463C-901B-3FB2260DD092}"/>
              </a:ext>
            </a:extLst>
          </p:cNvPr>
          <p:cNvSpPr txBox="1"/>
          <p:nvPr/>
        </p:nvSpPr>
        <p:spPr>
          <a:xfrm>
            <a:off x="1463332" y="3044198"/>
            <a:ext cx="936287" cy="36933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p:spPr>
        <p:txBody>
          <a:bodyPr wrap="square" rtlCol="0">
            <a:spAutoFit/>
          </a:bodyPr>
          <a:lstStyle/>
          <a:p>
            <a:r>
              <a:rPr lang="en-US" dirty="0">
                <a:solidFill>
                  <a:schemeClr val="bg1">
                    <a:lumMod val="20000"/>
                    <a:lumOff val="80000"/>
                  </a:schemeClr>
                </a:solidFill>
              </a:rPr>
              <a:t>1.8 days </a:t>
            </a:r>
          </a:p>
        </p:txBody>
      </p:sp>
      <p:sp>
        <p:nvSpPr>
          <p:cNvPr id="33" name="Arrow: U-Turn 32">
            <a:extLst>
              <a:ext uri="{FF2B5EF4-FFF2-40B4-BE49-F238E27FC236}">
                <a16:creationId xmlns:a16="http://schemas.microsoft.com/office/drawing/2014/main" id="{2241D5FD-A2A4-459E-9CDE-46FB95FA3612}"/>
              </a:ext>
            </a:extLst>
          </p:cNvPr>
          <p:cNvSpPr/>
          <p:nvPr/>
        </p:nvSpPr>
        <p:spPr>
          <a:xfrm>
            <a:off x="3611504" y="3461190"/>
            <a:ext cx="4648478" cy="465238"/>
          </a:xfrm>
          <a:prstGeom prst="uturnArrow">
            <a:avLst/>
          </a:prstGeom>
          <a:solidFill>
            <a:schemeClr val="bg1">
              <a:lumMod val="75000"/>
            </a:schemeClr>
          </a:solidFill>
          <a:ln w="12700" cap="flat">
            <a:noFill/>
            <a:prstDash val="solid"/>
            <a:miter/>
          </a:ln>
        </p:spPr>
        <p:txBody>
          <a:bodyPr rtlCol="0" anchor="ctr"/>
          <a:lstStyle/>
          <a:p>
            <a:pPr algn="l"/>
            <a:endParaRPr lang="en-US" dirty="0"/>
          </a:p>
        </p:txBody>
      </p:sp>
      <p:sp>
        <p:nvSpPr>
          <p:cNvPr id="34" name="TextBox 33">
            <a:extLst>
              <a:ext uri="{FF2B5EF4-FFF2-40B4-BE49-F238E27FC236}">
                <a16:creationId xmlns:a16="http://schemas.microsoft.com/office/drawing/2014/main" id="{0BC5EDCA-9C32-40B0-9F18-E9FC196A4AF0}"/>
              </a:ext>
            </a:extLst>
          </p:cNvPr>
          <p:cNvSpPr txBox="1"/>
          <p:nvPr/>
        </p:nvSpPr>
        <p:spPr>
          <a:xfrm>
            <a:off x="5091113" y="3063820"/>
            <a:ext cx="1102423" cy="36933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p:spPr>
        <p:txBody>
          <a:bodyPr wrap="square" rtlCol="0">
            <a:spAutoFit/>
          </a:bodyPr>
          <a:lstStyle/>
          <a:p>
            <a:r>
              <a:rPr lang="en-US" dirty="0">
                <a:solidFill>
                  <a:schemeClr val="bg1">
                    <a:lumMod val="20000"/>
                    <a:lumOff val="80000"/>
                  </a:schemeClr>
                </a:solidFill>
              </a:rPr>
              <a:t>12.4 days </a:t>
            </a:r>
          </a:p>
        </p:txBody>
      </p:sp>
      <p:sp>
        <p:nvSpPr>
          <p:cNvPr id="35" name="Arrow: U-Turn 34">
            <a:extLst>
              <a:ext uri="{FF2B5EF4-FFF2-40B4-BE49-F238E27FC236}">
                <a16:creationId xmlns:a16="http://schemas.microsoft.com/office/drawing/2014/main" id="{37A890C6-ADE0-4E9F-80D0-E8BDBD4E3E3F}"/>
              </a:ext>
            </a:extLst>
          </p:cNvPr>
          <p:cNvSpPr/>
          <p:nvPr/>
        </p:nvSpPr>
        <p:spPr>
          <a:xfrm>
            <a:off x="8552289" y="3508516"/>
            <a:ext cx="2574759" cy="445109"/>
          </a:xfrm>
          <a:prstGeom prst="uturnArrow">
            <a:avLst/>
          </a:prstGeom>
          <a:solidFill>
            <a:schemeClr val="bg1"/>
          </a:solidFill>
          <a:ln w="12700" cap="flat">
            <a:noFill/>
            <a:prstDash val="solid"/>
            <a:miter/>
          </a:ln>
        </p:spPr>
        <p:txBody>
          <a:bodyPr rtlCol="0" anchor="ctr"/>
          <a:lstStyle/>
          <a:p>
            <a:pPr algn="l"/>
            <a:endParaRPr lang="en-US" dirty="0"/>
          </a:p>
        </p:txBody>
      </p:sp>
      <p:sp>
        <p:nvSpPr>
          <p:cNvPr id="43" name="Arrow: U-Turn 42">
            <a:extLst>
              <a:ext uri="{FF2B5EF4-FFF2-40B4-BE49-F238E27FC236}">
                <a16:creationId xmlns:a16="http://schemas.microsoft.com/office/drawing/2014/main" id="{96660FE4-35B3-4DAE-B797-4A406CE7BB6A}"/>
              </a:ext>
            </a:extLst>
          </p:cNvPr>
          <p:cNvSpPr/>
          <p:nvPr/>
        </p:nvSpPr>
        <p:spPr>
          <a:xfrm rot="5400000">
            <a:off x="11291271" y="5015525"/>
            <a:ext cx="1325696" cy="445109"/>
          </a:xfrm>
          <a:prstGeom prst="uturnArrow">
            <a:avLst/>
          </a:prstGeom>
          <a:solidFill>
            <a:schemeClr val="accent5"/>
          </a:solidFill>
          <a:ln w="12700" cap="flat">
            <a:noFill/>
            <a:prstDash val="solid"/>
            <a:miter/>
          </a:ln>
        </p:spPr>
        <p:txBody>
          <a:bodyPr rtlCol="0" anchor="ctr"/>
          <a:lstStyle/>
          <a:p>
            <a:pPr algn="l"/>
            <a:endParaRPr lang="en-US" dirty="0"/>
          </a:p>
        </p:txBody>
      </p:sp>
      <p:sp>
        <p:nvSpPr>
          <p:cNvPr id="45" name="TextBox 44">
            <a:extLst>
              <a:ext uri="{FF2B5EF4-FFF2-40B4-BE49-F238E27FC236}">
                <a16:creationId xmlns:a16="http://schemas.microsoft.com/office/drawing/2014/main" id="{75334E5B-A9A9-4353-8C60-772521796C9F}"/>
              </a:ext>
            </a:extLst>
          </p:cNvPr>
          <p:cNvSpPr txBox="1"/>
          <p:nvPr/>
        </p:nvSpPr>
        <p:spPr>
          <a:xfrm>
            <a:off x="9668442" y="3067297"/>
            <a:ext cx="921406" cy="369332"/>
          </a:xfrm>
          <a:prstGeom prst="rect">
            <a:avLst/>
          </a:prstGeom>
          <a:gradFill flip="none" rotWithShape="1">
            <a:gsLst>
              <a:gs pos="0">
                <a:schemeClr val="bg1">
                  <a:lumMod val="60000"/>
                  <a:lumOff val="40000"/>
                  <a:shade val="30000"/>
                  <a:satMod val="115000"/>
                </a:schemeClr>
              </a:gs>
              <a:gs pos="50000">
                <a:schemeClr val="bg1">
                  <a:lumMod val="60000"/>
                  <a:lumOff val="40000"/>
                  <a:shade val="67500"/>
                  <a:satMod val="115000"/>
                </a:schemeClr>
              </a:gs>
              <a:gs pos="100000">
                <a:schemeClr val="bg1">
                  <a:lumMod val="60000"/>
                  <a:lumOff val="40000"/>
                  <a:shade val="100000"/>
                  <a:satMod val="115000"/>
                </a:schemeClr>
              </a:gs>
            </a:gsLst>
            <a:lin ang="13500000" scaled="1"/>
            <a:tileRect/>
          </a:gradFill>
        </p:spPr>
        <p:txBody>
          <a:bodyPr wrap="square" rtlCol="0">
            <a:spAutoFit/>
          </a:bodyPr>
          <a:lstStyle/>
          <a:p>
            <a:r>
              <a:rPr lang="en-US" dirty="0">
                <a:solidFill>
                  <a:schemeClr val="accent6"/>
                </a:solidFill>
              </a:rPr>
              <a:t>13 days </a:t>
            </a:r>
          </a:p>
        </p:txBody>
      </p:sp>
      <p:sp>
        <p:nvSpPr>
          <p:cNvPr id="47" name="TextBox 46">
            <a:extLst>
              <a:ext uri="{FF2B5EF4-FFF2-40B4-BE49-F238E27FC236}">
                <a16:creationId xmlns:a16="http://schemas.microsoft.com/office/drawing/2014/main" id="{C1917863-3DFD-4CEE-B17F-6B2A50882410}"/>
              </a:ext>
            </a:extLst>
          </p:cNvPr>
          <p:cNvSpPr txBox="1"/>
          <p:nvPr/>
        </p:nvSpPr>
        <p:spPr>
          <a:xfrm>
            <a:off x="10508729" y="5065904"/>
            <a:ext cx="920577" cy="36933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t="100000" r="100000"/>
            </a:path>
            <a:tileRect l="-100000" b="-100000"/>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solidFill>
                  <a:schemeClr val="bg1">
                    <a:lumMod val="20000"/>
                    <a:lumOff val="80000"/>
                  </a:schemeClr>
                </a:solidFill>
              </a:rPr>
              <a:t>1.5 days</a:t>
            </a:r>
          </a:p>
        </p:txBody>
      </p:sp>
      <p:pic>
        <p:nvPicPr>
          <p:cNvPr id="6" name="Audio 5">
            <a:hlinkClick r:id="" action="ppaction://media"/>
            <a:extLst>
              <a:ext uri="{FF2B5EF4-FFF2-40B4-BE49-F238E27FC236}">
                <a16:creationId xmlns:a16="http://schemas.microsoft.com/office/drawing/2014/main" id="{18EC6A5D-40E2-457D-AB80-B04E6EE7E0E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55824359"/>
      </p:ext>
    </p:extLst>
  </p:cSld>
  <p:clrMapOvr>
    <a:masterClrMapping/>
  </p:clrMapOvr>
  <mc:AlternateContent xmlns:mc="http://schemas.openxmlformats.org/markup-compatibility/2006" xmlns:p14="http://schemas.microsoft.com/office/powerpoint/2010/main">
    <mc:Choice Requires="p14">
      <p:transition spd="slow" p14:dur="2000" advTm="8594"/>
    </mc:Choice>
    <mc:Fallback xmlns="">
      <p:transition spd="slow" advTm="8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26B7DC-78D6-4511-87D8-34E6B9CEA984}"/>
              </a:ext>
            </a:extLst>
          </p:cNvPr>
          <p:cNvSpPr>
            <a:spLocks noGrp="1"/>
          </p:cNvSpPr>
          <p:nvPr>
            <p:ph type="sldNum" sz="quarter" idx="10"/>
          </p:nvPr>
        </p:nvSpPr>
        <p:spPr/>
        <p:txBody>
          <a:bodyPr/>
          <a:lstStyle/>
          <a:p>
            <a:fld id="{D495E168-DA5E-4888-8D8A-92B118324C14}" type="slidenum">
              <a:rPr lang="ru-RU" smtClean="0"/>
              <a:pPr/>
              <a:t>7</a:t>
            </a:fld>
            <a:endParaRPr lang="ru-RU" dirty="0"/>
          </a:p>
        </p:txBody>
      </p:sp>
      <p:sp>
        <p:nvSpPr>
          <p:cNvPr id="4" name="Title 3">
            <a:extLst>
              <a:ext uri="{FF2B5EF4-FFF2-40B4-BE49-F238E27FC236}">
                <a16:creationId xmlns:a16="http://schemas.microsoft.com/office/drawing/2014/main" id="{37D21769-751D-4A80-AEB5-F986309C1586}"/>
              </a:ext>
            </a:extLst>
          </p:cNvPr>
          <p:cNvSpPr>
            <a:spLocks noGrp="1"/>
          </p:cNvSpPr>
          <p:nvPr>
            <p:ph type="title"/>
          </p:nvPr>
        </p:nvSpPr>
        <p:spPr>
          <a:xfrm>
            <a:off x="186" y="826753"/>
            <a:ext cx="5163458" cy="2090244"/>
          </a:xfrm>
        </p:spPr>
        <p:txBody>
          <a:bodyPr>
            <a:noAutofit/>
          </a:bodyPr>
          <a:lstStyle/>
          <a:p>
            <a:r>
              <a:rPr lang="en-US" sz="6000" dirty="0"/>
              <a:t>Financial Implications</a:t>
            </a:r>
          </a:p>
        </p:txBody>
      </p:sp>
      <p:sp>
        <p:nvSpPr>
          <p:cNvPr id="8" name="Text Placeholder 4">
            <a:extLst>
              <a:ext uri="{FF2B5EF4-FFF2-40B4-BE49-F238E27FC236}">
                <a16:creationId xmlns:a16="http://schemas.microsoft.com/office/drawing/2014/main" id="{25AE359E-C040-451B-BA45-1FB7380BF482}"/>
              </a:ext>
            </a:extLst>
          </p:cNvPr>
          <p:cNvSpPr>
            <a:spLocks noGrp="1"/>
          </p:cNvSpPr>
          <p:nvPr>
            <p:ph type="body" sz="quarter" idx="13"/>
          </p:nvPr>
        </p:nvSpPr>
        <p:spPr>
          <a:xfrm>
            <a:off x="157842" y="3035299"/>
            <a:ext cx="11876316" cy="3200401"/>
          </a:xfrm>
        </p:spPr>
        <p:txBody>
          <a:bodyPr>
            <a:normAutofit/>
          </a:bodyPr>
          <a:lstStyle/>
          <a:p>
            <a:pPr marL="342900" indent="-342900">
              <a:buClr>
                <a:schemeClr val="bg2"/>
              </a:buClr>
              <a:buFont typeface="Wingdings" panose="05000000000000000000" pitchFamily="2" charset="2"/>
              <a:buChar char="§"/>
            </a:pPr>
            <a:r>
              <a:rPr lang="en-US" sz="2800" dirty="0">
                <a:solidFill>
                  <a:schemeClr val="bg1"/>
                </a:solidFill>
              </a:rPr>
              <a:t>Not capturing all the workload in CPRS</a:t>
            </a:r>
          </a:p>
          <a:p>
            <a:pPr marL="342900" indent="-342900">
              <a:buClr>
                <a:schemeClr val="bg2"/>
              </a:buClr>
              <a:buFont typeface="Wingdings" panose="05000000000000000000" pitchFamily="2" charset="2"/>
              <a:buChar char="§"/>
            </a:pPr>
            <a:r>
              <a:rPr lang="en-US" sz="2800" dirty="0">
                <a:solidFill>
                  <a:schemeClr val="bg1"/>
                </a:solidFill>
              </a:rPr>
              <a:t>Not closing encounters within 7 days misses ARC’s time limit </a:t>
            </a:r>
          </a:p>
          <a:p>
            <a:endParaRPr lang="en-US" sz="2800" dirty="0">
              <a:solidFill>
                <a:schemeClr val="bg1"/>
              </a:solidFill>
            </a:endParaRPr>
          </a:p>
          <a:p>
            <a:endParaRPr lang="en-US" dirty="0"/>
          </a:p>
        </p:txBody>
      </p:sp>
      <p:sp>
        <p:nvSpPr>
          <p:cNvPr id="12" name="Text Placeholder 4">
            <a:extLst>
              <a:ext uri="{FF2B5EF4-FFF2-40B4-BE49-F238E27FC236}">
                <a16:creationId xmlns:a16="http://schemas.microsoft.com/office/drawing/2014/main" id="{1227422D-DB27-4070-9A6C-1FDA3436E2BB}"/>
              </a:ext>
            </a:extLst>
          </p:cNvPr>
          <p:cNvSpPr txBox="1">
            <a:spLocks/>
          </p:cNvSpPr>
          <p:nvPr/>
        </p:nvSpPr>
        <p:spPr>
          <a:xfrm>
            <a:off x="6322062" y="2526517"/>
            <a:ext cx="5712096" cy="34758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endParaRPr lang="en-US" dirty="0"/>
          </a:p>
        </p:txBody>
      </p:sp>
      <p:sp>
        <p:nvSpPr>
          <p:cNvPr id="7" name="Rectangle: Rounded Corners 6">
            <a:extLst>
              <a:ext uri="{FF2B5EF4-FFF2-40B4-BE49-F238E27FC236}">
                <a16:creationId xmlns:a16="http://schemas.microsoft.com/office/drawing/2014/main" id="{9A55E4D4-59E0-4051-9009-85B411BAAAF7}"/>
              </a:ext>
            </a:extLst>
          </p:cNvPr>
          <p:cNvSpPr/>
          <p:nvPr/>
        </p:nvSpPr>
        <p:spPr>
          <a:xfrm>
            <a:off x="152400" y="5691238"/>
            <a:ext cx="3046864" cy="456415"/>
          </a:xfrm>
          <a:prstGeom prst="roundRect">
            <a:avLst/>
          </a:prstGeom>
          <a:solidFill>
            <a:srgbClr val="B8D3E8"/>
          </a:solidFill>
          <a:ln w="12700" cap="flat">
            <a:noFill/>
            <a:prstDash val="solid"/>
            <a:miter/>
          </a:ln>
        </p:spPr>
        <p:txBody>
          <a:bodyPr rtlCol="0" anchor="ctr"/>
          <a:lstStyle/>
          <a:p>
            <a:r>
              <a:rPr lang="en-US" sz="1050" dirty="0"/>
              <a:t>*VERA- Veterans Equitable Resource Allocation</a:t>
            </a:r>
          </a:p>
          <a:p>
            <a:r>
              <a:rPr lang="en-US" sz="1050" dirty="0"/>
              <a:t>**ARC- Allocation Resource Center</a:t>
            </a:r>
          </a:p>
        </p:txBody>
      </p:sp>
      <p:pic>
        <p:nvPicPr>
          <p:cNvPr id="5" name="Audio 4">
            <a:hlinkClick r:id="" action="ppaction://media"/>
            <a:extLst>
              <a:ext uri="{FF2B5EF4-FFF2-40B4-BE49-F238E27FC236}">
                <a16:creationId xmlns:a16="http://schemas.microsoft.com/office/drawing/2014/main" id="{BB5F8285-AB8A-4B2F-BDE6-26219EEE70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90556189"/>
      </p:ext>
    </p:extLst>
  </p:cSld>
  <p:clrMapOvr>
    <a:masterClrMapping/>
  </p:clrMapOvr>
  <mc:AlternateContent xmlns:mc="http://schemas.openxmlformats.org/markup-compatibility/2006" xmlns:p14="http://schemas.microsoft.com/office/powerpoint/2010/main">
    <mc:Choice Requires="p14">
      <p:transition spd="slow" p14:dur="2000" advTm="37404"/>
    </mc:Choice>
    <mc:Fallback xmlns="">
      <p:transition spd="slow" advTm="374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6E242F-8D4B-418F-8F37-6DA9AEF9DC23}"/>
              </a:ext>
            </a:extLst>
          </p:cNvPr>
          <p:cNvSpPr>
            <a:spLocks noGrp="1"/>
          </p:cNvSpPr>
          <p:nvPr>
            <p:ph type="sldNum" sz="quarter" idx="10"/>
          </p:nvPr>
        </p:nvSpPr>
        <p:spPr/>
        <p:txBody>
          <a:bodyPr/>
          <a:lstStyle/>
          <a:p>
            <a:fld id="{D495E168-DA5E-4888-8D8A-92B118324C14}" type="slidenum">
              <a:rPr lang="ru-RU" smtClean="0"/>
              <a:pPr/>
              <a:t>8</a:t>
            </a:fld>
            <a:endParaRPr lang="ru-RU" dirty="0"/>
          </a:p>
        </p:txBody>
      </p:sp>
      <p:sp>
        <p:nvSpPr>
          <p:cNvPr id="4" name="Title 3">
            <a:extLst>
              <a:ext uri="{FF2B5EF4-FFF2-40B4-BE49-F238E27FC236}">
                <a16:creationId xmlns:a16="http://schemas.microsoft.com/office/drawing/2014/main" id="{1CE79061-210F-4007-8C1E-E8EB18C7CF62}"/>
              </a:ext>
            </a:extLst>
          </p:cNvPr>
          <p:cNvSpPr>
            <a:spLocks noGrp="1"/>
          </p:cNvSpPr>
          <p:nvPr>
            <p:ph type="title"/>
          </p:nvPr>
        </p:nvSpPr>
        <p:spPr>
          <a:xfrm>
            <a:off x="-3504" y="1450369"/>
            <a:ext cx="4812424" cy="1524185"/>
          </a:xfrm>
        </p:spPr>
        <p:txBody>
          <a:bodyPr>
            <a:normAutofit fontScale="90000"/>
          </a:bodyPr>
          <a:lstStyle/>
          <a:p>
            <a:r>
              <a:rPr lang="en-US" sz="6000" dirty="0"/>
              <a:t>Best </a:t>
            </a:r>
            <a:r>
              <a:rPr lang="en-US" sz="6700" dirty="0"/>
              <a:t>Practice</a:t>
            </a:r>
            <a:endParaRPr lang="en-US" sz="6000" dirty="0"/>
          </a:p>
        </p:txBody>
      </p:sp>
      <p:sp>
        <p:nvSpPr>
          <p:cNvPr id="5" name="Text Placeholder 4">
            <a:extLst>
              <a:ext uri="{FF2B5EF4-FFF2-40B4-BE49-F238E27FC236}">
                <a16:creationId xmlns:a16="http://schemas.microsoft.com/office/drawing/2014/main" id="{7FF53848-7854-4968-BBC0-8633704ED9C9}"/>
              </a:ext>
            </a:extLst>
          </p:cNvPr>
          <p:cNvSpPr>
            <a:spLocks noGrp="1"/>
          </p:cNvSpPr>
          <p:nvPr>
            <p:ph type="body" sz="quarter" idx="13"/>
          </p:nvPr>
        </p:nvSpPr>
        <p:spPr>
          <a:xfrm>
            <a:off x="0" y="3063874"/>
            <a:ext cx="11658600" cy="3121026"/>
          </a:xfrm>
        </p:spPr>
        <p:txBody>
          <a:bodyPr>
            <a:normAutofit lnSpcReduction="10000"/>
          </a:bodyPr>
          <a:lstStyle/>
          <a:p>
            <a:pPr marL="342900" indent="-342900">
              <a:buClr>
                <a:schemeClr val="bg2"/>
              </a:buClr>
              <a:buFont typeface="Wingdings" panose="05000000000000000000" pitchFamily="2" charset="2"/>
              <a:buChar char="§"/>
            </a:pPr>
            <a:r>
              <a:rPr lang="en-US" sz="2800" dirty="0">
                <a:solidFill>
                  <a:schemeClr val="bg1"/>
                </a:solidFill>
              </a:rPr>
              <a:t>Exportable to other VHA facilities across the country</a:t>
            </a:r>
          </a:p>
          <a:p>
            <a:pPr marL="342900" indent="-342900">
              <a:buClr>
                <a:schemeClr val="bg2"/>
              </a:buClr>
              <a:buFont typeface="Wingdings" panose="05000000000000000000" pitchFamily="2" charset="2"/>
              <a:buChar char="§"/>
            </a:pPr>
            <a:r>
              <a:rPr lang="en-US" sz="2800" dirty="0">
                <a:solidFill>
                  <a:schemeClr val="bg1"/>
                </a:solidFill>
              </a:rPr>
              <a:t>Deter from additional hires or even giving out overtime for consult completion</a:t>
            </a:r>
          </a:p>
          <a:p>
            <a:pPr marL="342900" indent="-342900">
              <a:buClr>
                <a:schemeClr val="bg2"/>
              </a:buClr>
              <a:buFont typeface="Wingdings" panose="05000000000000000000" pitchFamily="2" charset="2"/>
              <a:buChar char="§"/>
            </a:pPr>
            <a:r>
              <a:rPr lang="en-US" sz="2800" dirty="0">
                <a:solidFill>
                  <a:schemeClr val="bg1"/>
                </a:solidFill>
              </a:rPr>
              <a:t>Inform VA executives nationwide how to obtain maximum VERA dollars by addressing low hanging fruits</a:t>
            </a:r>
          </a:p>
          <a:p>
            <a:pPr marL="342900" indent="-342900">
              <a:buClr>
                <a:schemeClr val="bg2"/>
              </a:buClr>
              <a:buFont typeface="Wingdings" panose="05000000000000000000" pitchFamily="2" charset="2"/>
              <a:buChar char="§"/>
            </a:pPr>
            <a:r>
              <a:rPr lang="en-US" sz="2800" dirty="0">
                <a:solidFill>
                  <a:schemeClr val="bg1"/>
                </a:solidFill>
              </a:rPr>
              <a:t>Goal 1: Objective 1.1 “Veterans choose VA for easy access, greater choices, and clear information to make informed decisions.” </a:t>
            </a:r>
          </a:p>
          <a:p>
            <a:pPr marL="342900" indent="-342900">
              <a:buFont typeface="Wingdings" panose="05000000000000000000" pitchFamily="2" charset="2"/>
              <a:buChar char="§"/>
            </a:pPr>
            <a:endParaRPr lang="en-US" dirty="0"/>
          </a:p>
        </p:txBody>
      </p:sp>
      <p:pic>
        <p:nvPicPr>
          <p:cNvPr id="15" name="Audio 14">
            <a:hlinkClick r:id="" action="ppaction://media"/>
            <a:extLst>
              <a:ext uri="{FF2B5EF4-FFF2-40B4-BE49-F238E27FC236}">
                <a16:creationId xmlns:a16="http://schemas.microsoft.com/office/drawing/2014/main" id="{4124A96A-4E72-4478-A086-A376FCAAB0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04806187"/>
      </p:ext>
    </p:extLst>
  </p:cSld>
  <p:clrMapOvr>
    <a:masterClrMapping/>
  </p:clrMapOvr>
  <mc:AlternateContent xmlns:mc="http://schemas.openxmlformats.org/markup-compatibility/2006" xmlns:p14="http://schemas.microsoft.com/office/powerpoint/2010/main">
    <mc:Choice Requires="p14">
      <p:transition spd="slow" p14:dur="2000" advTm="35683"/>
    </mc:Choice>
    <mc:Fallback xmlns="">
      <p:transition spd="slow" advTm="35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Custom 9">
      <a:dk1>
        <a:srgbClr val="00418B"/>
      </a:dk1>
      <a:lt1>
        <a:srgbClr val="BFBFBF"/>
      </a:lt1>
      <a:dk2>
        <a:srgbClr val="FFCD00"/>
      </a:dk2>
      <a:lt2>
        <a:srgbClr val="8BE6FF"/>
      </a:lt2>
      <a:accent1>
        <a:srgbClr val="002E62"/>
      </a:accent1>
      <a:accent2>
        <a:srgbClr val="004CB9"/>
      </a:accent2>
      <a:accent3>
        <a:srgbClr val="FF9D00"/>
      </a:accent3>
      <a:accent4>
        <a:srgbClr val="57A773"/>
      </a:accent4>
      <a:accent5>
        <a:srgbClr val="D11149"/>
      </a:accent5>
      <a:accent6>
        <a:srgbClr val="00265C"/>
      </a:accent6>
      <a:hlink>
        <a:srgbClr val="FFFFFF"/>
      </a:hlink>
      <a:folHlink>
        <a:srgbClr val="FFFF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CB7DDF1937DD4E883F5C91DA104960" ma:contentTypeVersion="2" ma:contentTypeDescription="Create a new document." ma:contentTypeScope="" ma:versionID="2270691f7ae09d17a0ea8bec0ded8cb6">
  <xsd:schema xmlns:xsd="http://www.w3.org/2001/XMLSchema" xmlns:xs="http://www.w3.org/2001/XMLSchema" xmlns:p="http://schemas.microsoft.com/office/2006/metadata/properties" xmlns:ns2="0ada467a-2d2d-44c3-8d4f-1e368c7472cc" targetNamespace="http://schemas.microsoft.com/office/2006/metadata/properties" ma:root="true" ma:fieldsID="d63ad706eacc458b56f499deaea3abe8" ns2:_="">
    <xsd:import namespace="0ada467a-2d2d-44c3-8d4f-1e368c7472c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a467a-2d2d-44c3-8d4f-1e368c7472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812D35-9BFA-4354-86B4-CB8FAA94F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da467a-2d2d-44c3-8d4f-1e368c7472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7A0EF5-23A9-4627-BC46-745B7DD804D2}">
  <ds:schemaRefs>
    <ds:schemaRef ds:uri="http://schemas.microsoft.com/office/2006/documentManagement/types"/>
    <ds:schemaRef ds:uri="http://purl.org/dc/dcmitype/"/>
    <ds:schemaRef ds:uri="http://purl.org/dc/elements/1.1/"/>
    <ds:schemaRef ds:uri="http://schemas.openxmlformats.org/package/2006/metadata/core-properties"/>
    <ds:schemaRef ds:uri="6dc4bcd6-49db-4c07-9060-8acfc67cef9f"/>
    <ds:schemaRef ds:uri="http://www.w3.org/XML/1998/namespace"/>
    <ds:schemaRef ds:uri="http://schemas.microsoft.com/office/infopath/2007/PartnerControls"/>
    <ds:schemaRef ds:uri="http://purl.org/dc/terms/"/>
    <ds:schemaRef ds:uri="fb0879af-3eba-417a-a55a-ffe6dcd6ca77"/>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8C5154C8-4BB5-43F2-9F6C-5E79271A0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5469</TotalTime>
  <Words>999</Words>
  <Application>Microsoft Office PowerPoint</Application>
  <PresentationFormat>Widescreen</PresentationFormat>
  <Paragraphs>91</Paragraphs>
  <Slides>8</Slides>
  <Notes>8</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Consult Completion Process for Cardiology Clinic</vt:lpstr>
      <vt:lpstr>Current Process: Cycle time of 36.6 days for FY 21 </vt:lpstr>
      <vt:lpstr>Pre-Trial Data: Quarter 1 of FY 21</vt:lpstr>
      <vt:lpstr>Pilot Program </vt:lpstr>
      <vt:lpstr>Preliminary Data: Quarter 1 of FY 21</vt:lpstr>
      <vt:lpstr>Goal: Cycle time of 28.7 days for FY 21:3rd quarter </vt:lpstr>
      <vt:lpstr>Financial Implications</vt:lpstr>
      <vt:lpstr>Best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 Completion Process for Cardiology Clinic</dc:title>
  <dc:creator>Robert, Stacy</dc:creator>
  <cp:lastModifiedBy>Robert, Stacy</cp:lastModifiedBy>
  <cp:revision>131</cp:revision>
  <cp:lastPrinted>2021-03-15T15:09:44Z</cp:lastPrinted>
  <dcterms:created xsi:type="dcterms:W3CDTF">2021-03-05T17:51:15Z</dcterms:created>
  <dcterms:modified xsi:type="dcterms:W3CDTF">2021-03-15T15:59:09Z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0x01010008CB7DDF1937DD4E883F5C91DA104960</vt:lpwstr>
  </property>
</Properties>
</file>