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1" r:id="rId2"/>
    <p:sldId id="256" r:id="rId3"/>
    <p:sldId id="260" r:id="rId4"/>
    <p:sldId id="267" r:id="rId5"/>
    <p:sldId id="268" r:id="rId6"/>
    <p:sldId id="265" r:id="rId7"/>
    <p:sldId id="269"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20" d="100"/>
          <a:sy n="120" d="100"/>
        </p:scale>
        <p:origin x="2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22A6F-6D79-4E9A-994C-BBE335F42A43}" type="datetimeFigureOut">
              <a:rPr lang="en-US" smtClean="0"/>
              <a:t>3/18/2021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71706-D787-48A2-80F5-9F0B6E54001B}" type="slidenum">
              <a:rPr lang="en-US" smtClean="0"/>
              <a:t>‹#›</a:t>
            </a:fld>
            <a:endParaRPr lang="en-US"/>
          </a:p>
        </p:txBody>
      </p:sp>
    </p:spTree>
    <p:extLst>
      <p:ext uri="{BB962C8B-B14F-4D97-AF65-F5344CB8AC3E}">
        <p14:creationId xmlns:p14="http://schemas.microsoft.com/office/powerpoint/2010/main" val="232462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p>
          <a:p>
            <a:r>
              <a:rPr lang="en-US" dirty="0"/>
              <a:t>My name is Tuan Scott. I am the GHAPT from VA Central Iowa Health Care System. My preceptors are Gail Graham (Director) and Sara Ackert (Associate Director).</a:t>
            </a:r>
          </a:p>
        </p:txBody>
      </p:sp>
      <p:sp>
        <p:nvSpPr>
          <p:cNvPr id="4" name="Slide Number Placeholder 3"/>
          <p:cNvSpPr>
            <a:spLocks noGrp="1"/>
          </p:cNvSpPr>
          <p:nvPr>
            <p:ph type="sldNum" sz="quarter" idx="5"/>
          </p:nvPr>
        </p:nvSpPr>
        <p:spPr/>
        <p:txBody>
          <a:bodyPr/>
          <a:lstStyle/>
          <a:p>
            <a:fld id="{B2D71706-D787-48A2-80F5-9F0B6E54001B}" type="slidenum">
              <a:rPr lang="en-US" smtClean="0"/>
              <a:t>1</a:t>
            </a:fld>
            <a:endParaRPr lang="en-US"/>
          </a:p>
        </p:txBody>
      </p:sp>
    </p:spTree>
    <p:extLst>
      <p:ext uri="{BB962C8B-B14F-4D97-AF65-F5344CB8AC3E}">
        <p14:creationId xmlns:p14="http://schemas.microsoft.com/office/powerpoint/2010/main" val="119341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GHATP project addresses the scheduling of follow up appointments and return to clinic process from the MSA services.</a:t>
            </a:r>
          </a:p>
        </p:txBody>
      </p:sp>
      <p:sp>
        <p:nvSpPr>
          <p:cNvPr id="4" name="Slide Number Placeholder 3"/>
          <p:cNvSpPr>
            <a:spLocks noGrp="1"/>
          </p:cNvSpPr>
          <p:nvPr>
            <p:ph type="sldNum" sz="quarter" idx="5"/>
          </p:nvPr>
        </p:nvSpPr>
        <p:spPr/>
        <p:txBody>
          <a:bodyPr/>
          <a:lstStyle/>
          <a:p>
            <a:fld id="{B2D71706-D787-48A2-80F5-9F0B6E54001B}" type="slidenum">
              <a:rPr lang="en-US" smtClean="0"/>
              <a:t>2</a:t>
            </a:fld>
            <a:endParaRPr lang="en-US"/>
          </a:p>
        </p:txBody>
      </p:sp>
    </p:spTree>
    <p:extLst>
      <p:ext uri="{BB962C8B-B14F-4D97-AF65-F5344CB8AC3E}">
        <p14:creationId xmlns:p14="http://schemas.microsoft.com/office/powerpoint/2010/main" val="371381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for the MSA workflow process is complicated by various roles and workload tasking of utilizing multiple platforms to address scheduling issues.</a:t>
            </a:r>
          </a:p>
        </p:txBody>
      </p:sp>
      <p:sp>
        <p:nvSpPr>
          <p:cNvPr id="4" name="Slide Number Placeholder 3"/>
          <p:cNvSpPr>
            <a:spLocks noGrp="1"/>
          </p:cNvSpPr>
          <p:nvPr>
            <p:ph type="sldNum" sz="quarter" idx="5"/>
          </p:nvPr>
        </p:nvSpPr>
        <p:spPr/>
        <p:txBody>
          <a:bodyPr/>
          <a:lstStyle/>
          <a:p>
            <a:fld id="{B2D71706-D787-48A2-80F5-9F0B6E54001B}" type="slidenum">
              <a:rPr lang="en-US" smtClean="0"/>
              <a:t>3</a:t>
            </a:fld>
            <a:endParaRPr lang="en-US"/>
          </a:p>
        </p:txBody>
      </p:sp>
    </p:spTree>
    <p:extLst>
      <p:ext uri="{BB962C8B-B14F-4D97-AF65-F5344CB8AC3E}">
        <p14:creationId xmlns:p14="http://schemas.microsoft.com/office/powerpoint/2010/main" val="177494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scope is to conduct a process improvement project with various stakeholder to improve the workflow process in alignment with VA policies and procedures relevant to outpatient scheduling.</a:t>
            </a:r>
          </a:p>
        </p:txBody>
      </p:sp>
      <p:sp>
        <p:nvSpPr>
          <p:cNvPr id="4" name="Slide Number Placeholder 3"/>
          <p:cNvSpPr>
            <a:spLocks noGrp="1"/>
          </p:cNvSpPr>
          <p:nvPr>
            <p:ph type="sldNum" sz="quarter" idx="5"/>
          </p:nvPr>
        </p:nvSpPr>
        <p:spPr/>
        <p:txBody>
          <a:bodyPr/>
          <a:lstStyle/>
          <a:p>
            <a:fld id="{B2D71706-D787-48A2-80F5-9F0B6E54001B}" type="slidenum">
              <a:rPr lang="en-US" smtClean="0"/>
              <a:t>4</a:t>
            </a:fld>
            <a:endParaRPr lang="en-US"/>
          </a:p>
        </p:txBody>
      </p:sp>
    </p:spTree>
    <p:extLst>
      <p:ext uri="{BB962C8B-B14F-4D97-AF65-F5344CB8AC3E}">
        <p14:creationId xmlns:p14="http://schemas.microsoft.com/office/powerpoint/2010/main" val="414309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process improvement aligns with goals specific to VHA Directive 1026.01: System Redesign and Improvement Program, as well as accomplishing the VHA’s transformative journey toward becoming a High Reliability Organization.</a:t>
            </a:r>
          </a:p>
        </p:txBody>
      </p:sp>
      <p:sp>
        <p:nvSpPr>
          <p:cNvPr id="4" name="Slide Number Placeholder 3"/>
          <p:cNvSpPr>
            <a:spLocks noGrp="1"/>
          </p:cNvSpPr>
          <p:nvPr>
            <p:ph type="sldNum" sz="quarter" idx="5"/>
          </p:nvPr>
        </p:nvSpPr>
        <p:spPr/>
        <p:txBody>
          <a:bodyPr/>
          <a:lstStyle/>
          <a:p>
            <a:fld id="{B2D71706-D787-48A2-80F5-9F0B6E54001B}" type="slidenum">
              <a:rPr lang="en-US" smtClean="0"/>
              <a:t>5</a:t>
            </a:fld>
            <a:endParaRPr lang="en-US"/>
          </a:p>
        </p:txBody>
      </p:sp>
    </p:spTree>
    <p:extLst>
      <p:ext uri="{BB962C8B-B14F-4D97-AF65-F5344CB8AC3E}">
        <p14:creationId xmlns:p14="http://schemas.microsoft.com/office/powerpoint/2010/main" val="36806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points in the directive states that appointments are to be scheduled timely, accurately, &amp; consistently with the goal of no more than 30 calendar days from the clinically appropriate date as ordered by the healthcare provider, or within 30 days from the Veterans requested date of care. The specifics of business procedure outline process rules to be followed regarding Provider orders and return to clinic (RTC) dates.</a:t>
            </a:r>
          </a:p>
        </p:txBody>
      </p:sp>
      <p:sp>
        <p:nvSpPr>
          <p:cNvPr id="4" name="Slide Number Placeholder 3"/>
          <p:cNvSpPr>
            <a:spLocks noGrp="1"/>
          </p:cNvSpPr>
          <p:nvPr>
            <p:ph type="sldNum" sz="quarter" idx="5"/>
          </p:nvPr>
        </p:nvSpPr>
        <p:spPr/>
        <p:txBody>
          <a:bodyPr/>
          <a:lstStyle/>
          <a:p>
            <a:fld id="{B2D71706-D787-48A2-80F5-9F0B6E54001B}" type="slidenum">
              <a:rPr lang="en-US" smtClean="0"/>
              <a:t>6</a:t>
            </a:fld>
            <a:endParaRPr lang="en-US"/>
          </a:p>
        </p:txBody>
      </p:sp>
    </p:spTree>
    <p:extLst>
      <p:ext uri="{BB962C8B-B14F-4D97-AF65-F5344CB8AC3E}">
        <p14:creationId xmlns:p14="http://schemas.microsoft.com/office/powerpoint/2010/main" val="337552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calls for the Process Improvement project to follow the Lean process, with applicable workgroups/stakeholders involved in the workflow process. An A3 Deep Dive, 9-Box template format is used as the model for execution.</a:t>
            </a:r>
          </a:p>
        </p:txBody>
      </p:sp>
      <p:sp>
        <p:nvSpPr>
          <p:cNvPr id="4" name="Slide Number Placeholder 3"/>
          <p:cNvSpPr>
            <a:spLocks noGrp="1"/>
          </p:cNvSpPr>
          <p:nvPr>
            <p:ph type="sldNum" sz="quarter" idx="5"/>
          </p:nvPr>
        </p:nvSpPr>
        <p:spPr/>
        <p:txBody>
          <a:bodyPr/>
          <a:lstStyle/>
          <a:p>
            <a:fld id="{B2D71706-D787-48A2-80F5-9F0B6E54001B}" type="slidenum">
              <a:rPr lang="en-US" smtClean="0"/>
              <a:t>7</a:t>
            </a:fld>
            <a:endParaRPr lang="en-US"/>
          </a:p>
        </p:txBody>
      </p:sp>
    </p:spTree>
    <p:extLst>
      <p:ext uri="{BB962C8B-B14F-4D97-AF65-F5344CB8AC3E}">
        <p14:creationId xmlns:p14="http://schemas.microsoft.com/office/powerpoint/2010/main" val="22642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Accomplishment of this project facilitates alignment with the 3 pillars of an HRO Model (Leadership. Safety Culture, and Process Improvement), the 5 Principles of a HRO (Sensitivity to Operations, Preoccupation with Failure, Reluctance to Simplify, Commitment to Resilience, and Deference to Expertise), and the 7 Values of a HRO (About the Veteran, Support of Safety Culture, Zero Harm, Learn/Inquire/Improve, Duty to Speak Up, Respect for People, and Clear Communication).</a:t>
            </a:r>
          </a:p>
        </p:txBody>
      </p:sp>
      <p:sp>
        <p:nvSpPr>
          <p:cNvPr id="4" name="Slide Number Placeholder 3"/>
          <p:cNvSpPr>
            <a:spLocks noGrp="1"/>
          </p:cNvSpPr>
          <p:nvPr>
            <p:ph type="sldNum" sz="quarter" idx="5"/>
          </p:nvPr>
        </p:nvSpPr>
        <p:spPr/>
        <p:txBody>
          <a:bodyPr/>
          <a:lstStyle/>
          <a:p>
            <a:fld id="{B2D71706-D787-48A2-80F5-9F0B6E54001B}" type="slidenum">
              <a:rPr lang="en-US" smtClean="0"/>
              <a:t>8</a:t>
            </a:fld>
            <a:endParaRPr lang="en-US"/>
          </a:p>
        </p:txBody>
      </p:sp>
    </p:spTree>
    <p:extLst>
      <p:ext uri="{BB962C8B-B14F-4D97-AF65-F5344CB8AC3E}">
        <p14:creationId xmlns:p14="http://schemas.microsoft.com/office/powerpoint/2010/main" val="372261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0F88-376D-47F4-9602-374D035709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5C1BFB-5578-4076-A281-DD8E48A5E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FF71F6-E5C9-44BB-8BE3-ECFEF58C0675}"/>
              </a:ext>
            </a:extLst>
          </p:cNvPr>
          <p:cNvSpPr>
            <a:spLocks noGrp="1"/>
          </p:cNvSpPr>
          <p:nvPr>
            <p:ph type="dt" sz="half" idx="10"/>
          </p:nvPr>
        </p:nvSpPr>
        <p:spPr/>
        <p:txBody>
          <a:bodyPr/>
          <a:lstStyle/>
          <a:p>
            <a:fld id="{CC86D3DD-9D2D-4FA1-A466-C68638E4FC15}" type="datetimeFigureOut">
              <a:rPr lang="en-US" smtClean="0"/>
              <a:t>3/18/2021</a:t>
            </a:fld>
            <a:endParaRPr lang="en-US"/>
          </a:p>
        </p:txBody>
      </p:sp>
      <p:sp>
        <p:nvSpPr>
          <p:cNvPr id="5" name="Footer Placeholder 4">
            <a:extLst>
              <a:ext uri="{FF2B5EF4-FFF2-40B4-BE49-F238E27FC236}">
                <a16:creationId xmlns:a16="http://schemas.microsoft.com/office/drawing/2014/main" id="{8F26C76C-97D2-465D-BA6B-14AB7D383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EED60-D033-460C-A217-A97215BD906B}"/>
              </a:ext>
            </a:extLst>
          </p:cNvPr>
          <p:cNvSpPr>
            <a:spLocks noGrp="1"/>
          </p:cNvSpPr>
          <p:nvPr>
            <p:ph type="sldNum" sz="quarter" idx="12"/>
          </p:nvPr>
        </p:nvSpPr>
        <p:spPr/>
        <p:txBody>
          <a:bodyPr/>
          <a:lstStyle/>
          <a:p>
            <a:fld id="{3E949425-0EE8-4D84-A058-402E3FCFAF4F}" type="slidenum">
              <a:rPr lang="en-US" smtClean="0"/>
              <a:t>‹#›</a:t>
            </a:fld>
            <a:endParaRPr lang="en-US"/>
          </a:p>
        </p:txBody>
      </p:sp>
    </p:spTree>
    <p:extLst>
      <p:ext uri="{BB962C8B-B14F-4D97-AF65-F5344CB8AC3E}">
        <p14:creationId xmlns:p14="http://schemas.microsoft.com/office/powerpoint/2010/main" val="233878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FF16-BE3C-4636-8114-AA62F7F7CE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AED33D-4E5E-4BE4-BEAD-334377DC5F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F8689-E82A-4720-AFCA-4467785051BB}"/>
              </a:ext>
            </a:extLst>
          </p:cNvPr>
          <p:cNvSpPr>
            <a:spLocks noGrp="1"/>
          </p:cNvSpPr>
          <p:nvPr>
            <p:ph type="dt" sz="half" idx="10"/>
          </p:nvPr>
        </p:nvSpPr>
        <p:spPr/>
        <p:txBody>
          <a:bodyPr/>
          <a:lstStyle/>
          <a:p>
            <a:fld id="{CC86D3DD-9D2D-4FA1-A466-C68638E4FC15}" type="datetimeFigureOut">
              <a:rPr lang="en-US" smtClean="0"/>
              <a:t>3/18/2021</a:t>
            </a:fld>
            <a:endParaRPr lang="en-US"/>
          </a:p>
        </p:txBody>
      </p:sp>
      <p:sp>
        <p:nvSpPr>
          <p:cNvPr id="5" name="Footer Placeholder 4">
            <a:extLst>
              <a:ext uri="{FF2B5EF4-FFF2-40B4-BE49-F238E27FC236}">
                <a16:creationId xmlns:a16="http://schemas.microsoft.com/office/drawing/2014/main" id="{DF3E1637-D20B-4E89-B018-488A6E585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93136-8C97-46B6-9298-E65AC89BBB08}"/>
              </a:ext>
            </a:extLst>
          </p:cNvPr>
          <p:cNvSpPr>
            <a:spLocks noGrp="1"/>
          </p:cNvSpPr>
          <p:nvPr>
            <p:ph type="sldNum" sz="quarter" idx="12"/>
          </p:nvPr>
        </p:nvSpPr>
        <p:spPr/>
        <p:txBody>
          <a:bodyPr/>
          <a:lstStyle/>
          <a:p>
            <a:fld id="{3E949425-0EE8-4D84-A058-402E3FCFAF4F}" type="slidenum">
              <a:rPr lang="en-US" smtClean="0"/>
              <a:t>‹#›</a:t>
            </a:fld>
            <a:endParaRPr lang="en-US"/>
          </a:p>
        </p:txBody>
      </p:sp>
    </p:spTree>
    <p:extLst>
      <p:ext uri="{BB962C8B-B14F-4D97-AF65-F5344CB8AC3E}">
        <p14:creationId xmlns:p14="http://schemas.microsoft.com/office/powerpoint/2010/main" val="357359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26ADC2-091A-4EF6-9805-2CD430121B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6C7FE4-E6E7-4F39-9F40-8F39FFD34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56AAA-CFE2-4675-9E0E-0AFA2FB962F2}"/>
              </a:ext>
            </a:extLst>
          </p:cNvPr>
          <p:cNvSpPr>
            <a:spLocks noGrp="1"/>
          </p:cNvSpPr>
          <p:nvPr>
            <p:ph type="dt" sz="half" idx="10"/>
          </p:nvPr>
        </p:nvSpPr>
        <p:spPr/>
        <p:txBody>
          <a:bodyPr/>
          <a:lstStyle/>
          <a:p>
            <a:fld id="{CC86D3DD-9D2D-4FA1-A466-C68638E4FC15}" type="datetimeFigureOut">
              <a:rPr lang="en-US" smtClean="0"/>
              <a:t>3/18/2021</a:t>
            </a:fld>
            <a:endParaRPr lang="en-US"/>
          </a:p>
        </p:txBody>
      </p:sp>
      <p:sp>
        <p:nvSpPr>
          <p:cNvPr id="5" name="Footer Placeholder 4">
            <a:extLst>
              <a:ext uri="{FF2B5EF4-FFF2-40B4-BE49-F238E27FC236}">
                <a16:creationId xmlns:a16="http://schemas.microsoft.com/office/drawing/2014/main" id="{DCE393D1-5960-472A-B17F-8F60D6894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321E4-2D38-4959-98E6-6FD17753AAEE}"/>
              </a:ext>
            </a:extLst>
          </p:cNvPr>
          <p:cNvSpPr>
            <a:spLocks noGrp="1"/>
          </p:cNvSpPr>
          <p:nvPr>
            <p:ph type="sldNum" sz="quarter" idx="12"/>
          </p:nvPr>
        </p:nvSpPr>
        <p:spPr/>
        <p:txBody>
          <a:bodyPr/>
          <a:lstStyle/>
          <a:p>
            <a:fld id="{3E949425-0EE8-4D84-A058-402E3FCFAF4F}" type="slidenum">
              <a:rPr lang="en-US" smtClean="0"/>
              <a:t>‹#›</a:t>
            </a:fld>
            <a:endParaRPr lang="en-US"/>
          </a:p>
        </p:txBody>
      </p:sp>
    </p:spTree>
    <p:extLst>
      <p:ext uri="{BB962C8B-B14F-4D97-AF65-F5344CB8AC3E}">
        <p14:creationId xmlns:p14="http://schemas.microsoft.com/office/powerpoint/2010/main" val="333262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B04F-2DDC-44B6-8CB2-2951FAA0CE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C4984A-4E2C-4B08-A299-0017CCEA4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0DE09-433D-427F-8D67-0294F79B2612}"/>
              </a:ext>
            </a:extLst>
          </p:cNvPr>
          <p:cNvSpPr>
            <a:spLocks noGrp="1"/>
          </p:cNvSpPr>
          <p:nvPr>
            <p:ph type="dt" sz="half" idx="10"/>
          </p:nvPr>
        </p:nvSpPr>
        <p:spPr/>
        <p:txBody>
          <a:bodyPr/>
          <a:lstStyle/>
          <a:p>
            <a:fld id="{CC86D3DD-9D2D-4FA1-A466-C68638E4FC15}" type="datetimeFigureOut">
              <a:rPr lang="en-US" smtClean="0"/>
              <a:t>3/18/2021</a:t>
            </a:fld>
            <a:endParaRPr lang="en-US"/>
          </a:p>
        </p:txBody>
      </p:sp>
      <p:sp>
        <p:nvSpPr>
          <p:cNvPr id="5" name="Footer Placeholder 4">
            <a:extLst>
              <a:ext uri="{FF2B5EF4-FFF2-40B4-BE49-F238E27FC236}">
                <a16:creationId xmlns:a16="http://schemas.microsoft.com/office/drawing/2014/main" id="{0083F09A-3C58-490B-AF84-36517A216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D126C-1597-4FBB-B603-FC81F17C2B5E}"/>
              </a:ext>
            </a:extLst>
          </p:cNvPr>
          <p:cNvSpPr>
            <a:spLocks noGrp="1"/>
          </p:cNvSpPr>
          <p:nvPr>
            <p:ph type="sldNum" sz="quarter" idx="12"/>
          </p:nvPr>
        </p:nvSpPr>
        <p:spPr/>
        <p:txBody>
          <a:bodyPr/>
          <a:lstStyle/>
          <a:p>
            <a:fld id="{3E949425-0EE8-4D84-A058-402E3FCFAF4F}" type="slidenum">
              <a:rPr lang="en-US" smtClean="0"/>
              <a:t>‹#›</a:t>
            </a:fld>
            <a:endParaRPr lang="en-US"/>
          </a:p>
        </p:txBody>
      </p:sp>
    </p:spTree>
    <p:extLst>
      <p:ext uri="{BB962C8B-B14F-4D97-AF65-F5344CB8AC3E}">
        <p14:creationId xmlns:p14="http://schemas.microsoft.com/office/powerpoint/2010/main" val="377716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D15A6-3297-42ED-B283-4E35F4EF6D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90110F-83CA-4DF7-8FA1-96A49599F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0E210C-52DC-4A7B-ADEB-6527DD9743AA}"/>
              </a:ext>
            </a:extLst>
          </p:cNvPr>
          <p:cNvSpPr>
            <a:spLocks noGrp="1"/>
          </p:cNvSpPr>
          <p:nvPr>
            <p:ph type="dt" sz="half" idx="10"/>
          </p:nvPr>
        </p:nvSpPr>
        <p:spPr/>
        <p:txBody>
          <a:bodyPr/>
          <a:lstStyle/>
          <a:p>
            <a:fld id="{CC86D3DD-9D2D-4FA1-A466-C68638E4FC15}" type="datetimeFigureOut">
              <a:rPr lang="en-US" smtClean="0"/>
              <a:t>3/18/2021</a:t>
            </a:fld>
            <a:endParaRPr lang="en-US"/>
          </a:p>
        </p:txBody>
      </p:sp>
      <p:sp>
        <p:nvSpPr>
          <p:cNvPr id="5" name="Footer Placeholder 4">
            <a:extLst>
              <a:ext uri="{FF2B5EF4-FFF2-40B4-BE49-F238E27FC236}">
                <a16:creationId xmlns:a16="http://schemas.microsoft.com/office/drawing/2014/main" id="{AEDDC092-66B9-4B76-AA6A-1FC890E3E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35743-7AA4-4D35-BDB2-0B59C3CD3572}"/>
              </a:ext>
            </a:extLst>
          </p:cNvPr>
          <p:cNvSpPr>
            <a:spLocks noGrp="1"/>
          </p:cNvSpPr>
          <p:nvPr>
            <p:ph type="sldNum" sz="quarter" idx="12"/>
          </p:nvPr>
        </p:nvSpPr>
        <p:spPr/>
        <p:txBody>
          <a:bodyPr/>
          <a:lstStyle/>
          <a:p>
            <a:fld id="{3E949425-0EE8-4D84-A058-402E3FCFAF4F}" type="slidenum">
              <a:rPr lang="en-US" smtClean="0"/>
              <a:t>‹#›</a:t>
            </a:fld>
            <a:endParaRPr lang="en-US"/>
          </a:p>
        </p:txBody>
      </p:sp>
    </p:spTree>
    <p:extLst>
      <p:ext uri="{BB962C8B-B14F-4D97-AF65-F5344CB8AC3E}">
        <p14:creationId xmlns:p14="http://schemas.microsoft.com/office/powerpoint/2010/main" val="125365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3A34-1F0B-4D33-82A0-2A963E9F4C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7850E7-132A-4D2C-A8EE-65583DE199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632A-6BCE-4885-B256-DD03D88DF2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0A316E-BAC5-44DD-A4F6-37178CF6AD89}"/>
              </a:ext>
            </a:extLst>
          </p:cNvPr>
          <p:cNvSpPr>
            <a:spLocks noGrp="1"/>
          </p:cNvSpPr>
          <p:nvPr>
            <p:ph type="dt" sz="half" idx="10"/>
          </p:nvPr>
        </p:nvSpPr>
        <p:spPr/>
        <p:txBody>
          <a:bodyPr/>
          <a:lstStyle/>
          <a:p>
            <a:fld id="{CC86D3DD-9D2D-4FA1-A466-C68638E4FC15}" type="datetimeFigureOut">
              <a:rPr lang="en-US" smtClean="0"/>
              <a:t>3/18/2021</a:t>
            </a:fld>
            <a:endParaRPr lang="en-US"/>
          </a:p>
        </p:txBody>
      </p:sp>
      <p:sp>
        <p:nvSpPr>
          <p:cNvPr id="6" name="Footer Placeholder 5">
            <a:extLst>
              <a:ext uri="{FF2B5EF4-FFF2-40B4-BE49-F238E27FC236}">
                <a16:creationId xmlns:a16="http://schemas.microsoft.com/office/drawing/2014/main" id="{F68FDB75-B968-400E-8187-2ED4CC594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91568B-1F99-407E-BF91-85F605453251}"/>
              </a:ext>
            </a:extLst>
          </p:cNvPr>
          <p:cNvSpPr>
            <a:spLocks noGrp="1"/>
          </p:cNvSpPr>
          <p:nvPr>
            <p:ph type="sldNum" sz="quarter" idx="12"/>
          </p:nvPr>
        </p:nvSpPr>
        <p:spPr/>
        <p:txBody>
          <a:bodyPr/>
          <a:lstStyle/>
          <a:p>
            <a:fld id="{3E949425-0EE8-4D84-A058-402E3FCFAF4F}" type="slidenum">
              <a:rPr lang="en-US" smtClean="0"/>
              <a:t>‹#›</a:t>
            </a:fld>
            <a:endParaRPr lang="en-US"/>
          </a:p>
        </p:txBody>
      </p:sp>
    </p:spTree>
    <p:extLst>
      <p:ext uri="{BB962C8B-B14F-4D97-AF65-F5344CB8AC3E}">
        <p14:creationId xmlns:p14="http://schemas.microsoft.com/office/powerpoint/2010/main" val="179644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408A-A1DC-4711-A22C-B0B6A6227B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4F148C-DE45-41BA-B164-F053AA621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ECFA31-9B34-4885-95B5-257A354629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95510B-5E64-4D06-8C69-84D851B3AF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960BA2-8FAF-47BC-98A1-C973EF686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990A0C-90CB-4F65-8021-385C85FE61A7}"/>
              </a:ext>
            </a:extLst>
          </p:cNvPr>
          <p:cNvSpPr>
            <a:spLocks noGrp="1"/>
          </p:cNvSpPr>
          <p:nvPr>
            <p:ph type="dt" sz="half" idx="10"/>
          </p:nvPr>
        </p:nvSpPr>
        <p:spPr/>
        <p:txBody>
          <a:bodyPr/>
          <a:lstStyle/>
          <a:p>
            <a:fld id="{CC86D3DD-9D2D-4FA1-A466-C68638E4FC15}" type="datetimeFigureOut">
              <a:rPr lang="en-US" smtClean="0"/>
              <a:t>3/18/2021</a:t>
            </a:fld>
            <a:endParaRPr lang="en-US"/>
          </a:p>
        </p:txBody>
      </p:sp>
      <p:sp>
        <p:nvSpPr>
          <p:cNvPr id="8" name="Footer Placeholder 7">
            <a:extLst>
              <a:ext uri="{FF2B5EF4-FFF2-40B4-BE49-F238E27FC236}">
                <a16:creationId xmlns:a16="http://schemas.microsoft.com/office/drawing/2014/main" id="{E1A8F214-36EA-4DEF-BC0A-6A15AA3B4A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66112A-8702-4046-AB5D-2EC6BFD726F8}"/>
              </a:ext>
            </a:extLst>
          </p:cNvPr>
          <p:cNvSpPr>
            <a:spLocks noGrp="1"/>
          </p:cNvSpPr>
          <p:nvPr>
            <p:ph type="sldNum" sz="quarter" idx="12"/>
          </p:nvPr>
        </p:nvSpPr>
        <p:spPr/>
        <p:txBody>
          <a:bodyPr/>
          <a:lstStyle/>
          <a:p>
            <a:fld id="{3E949425-0EE8-4D84-A058-402E3FCFAF4F}" type="slidenum">
              <a:rPr lang="en-US" smtClean="0"/>
              <a:t>‹#›</a:t>
            </a:fld>
            <a:endParaRPr lang="en-US"/>
          </a:p>
        </p:txBody>
      </p:sp>
    </p:spTree>
    <p:extLst>
      <p:ext uri="{BB962C8B-B14F-4D97-AF65-F5344CB8AC3E}">
        <p14:creationId xmlns:p14="http://schemas.microsoft.com/office/powerpoint/2010/main" val="22981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51BA-D5D6-48C4-9507-99A8033001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D45602-8B99-464E-9A68-D315F3CC65B7}"/>
              </a:ext>
            </a:extLst>
          </p:cNvPr>
          <p:cNvSpPr>
            <a:spLocks noGrp="1"/>
          </p:cNvSpPr>
          <p:nvPr>
            <p:ph type="dt" sz="half" idx="10"/>
          </p:nvPr>
        </p:nvSpPr>
        <p:spPr/>
        <p:txBody>
          <a:bodyPr/>
          <a:lstStyle/>
          <a:p>
            <a:fld id="{CC86D3DD-9D2D-4FA1-A466-C68638E4FC15}" type="datetimeFigureOut">
              <a:rPr lang="en-US" smtClean="0"/>
              <a:t>3/18/2021</a:t>
            </a:fld>
            <a:endParaRPr lang="en-US"/>
          </a:p>
        </p:txBody>
      </p:sp>
      <p:sp>
        <p:nvSpPr>
          <p:cNvPr id="4" name="Footer Placeholder 3">
            <a:extLst>
              <a:ext uri="{FF2B5EF4-FFF2-40B4-BE49-F238E27FC236}">
                <a16:creationId xmlns:a16="http://schemas.microsoft.com/office/drawing/2014/main" id="{ED9D523F-DEDE-4FB3-A7AF-2D41454C47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852F1C-4AB5-469F-8C22-205047924C67}"/>
              </a:ext>
            </a:extLst>
          </p:cNvPr>
          <p:cNvSpPr>
            <a:spLocks noGrp="1"/>
          </p:cNvSpPr>
          <p:nvPr>
            <p:ph type="sldNum" sz="quarter" idx="12"/>
          </p:nvPr>
        </p:nvSpPr>
        <p:spPr/>
        <p:txBody>
          <a:bodyPr/>
          <a:lstStyle/>
          <a:p>
            <a:fld id="{3E949425-0EE8-4D84-A058-402E3FCFAF4F}" type="slidenum">
              <a:rPr lang="en-US" smtClean="0"/>
              <a:t>‹#›</a:t>
            </a:fld>
            <a:endParaRPr lang="en-US"/>
          </a:p>
        </p:txBody>
      </p:sp>
    </p:spTree>
    <p:extLst>
      <p:ext uri="{BB962C8B-B14F-4D97-AF65-F5344CB8AC3E}">
        <p14:creationId xmlns:p14="http://schemas.microsoft.com/office/powerpoint/2010/main" val="117637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CB29D5-4FCB-43CF-95A5-60CA4C1D37AD}"/>
              </a:ext>
            </a:extLst>
          </p:cNvPr>
          <p:cNvSpPr>
            <a:spLocks noGrp="1"/>
          </p:cNvSpPr>
          <p:nvPr>
            <p:ph type="dt" sz="half" idx="10"/>
          </p:nvPr>
        </p:nvSpPr>
        <p:spPr/>
        <p:txBody>
          <a:bodyPr/>
          <a:lstStyle/>
          <a:p>
            <a:fld id="{CC86D3DD-9D2D-4FA1-A466-C68638E4FC15}" type="datetimeFigureOut">
              <a:rPr lang="en-US" smtClean="0"/>
              <a:t>3/18/2021</a:t>
            </a:fld>
            <a:endParaRPr lang="en-US"/>
          </a:p>
        </p:txBody>
      </p:sp>
      <p:sp>
        <p:nvSpPr>
          <p:cNvPr id="3" name="Footer Placeholder 2">
            <a:extLst>
              <a:ext uri="{FF2B5EF4-FFF2-40B4-BE49-F238E27FC236}">
                <a16:creationId xmlns:a16="http://schemas.microsoft.com/office/drawing/2014/main" id="{59FDE986-61BD-4BD7-AAFA-EA8E79140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B63EFE-7329-4D7A-A390-F2DB1B1A4886}"/>
              </a:ext>
            </a:extLst>
          </p:cNvPr>
          <p:cNvSpPr>
            <a:spLocks noGrp="1"/>
          </p:cNvSpPr>
          <p:nvPr>
            <p:ph type="sldNum" sz="quarter" idx="12"/>
          </p:nvPr>
        </p:nvSpPr>
        <p:spPr/>
        <p:txBody>
          <a:bodyPr/>
          <a:lstStyle/>
          <a:p>
            <a:fld id="{3E949425-0EE8-4D84-A058-402E3FCFAF4F}" type="slidenum">
              <a:rPr lang="en-US" smtClean="0"/>
              <a:t>‹#›</a:t>
            </a:fld>
            <a:endParaRPr lang="en-US"/>
          </a:p>
        </p:txBody>
      </p:sp>
    </p:spTree>
    <p:extLst>
      <p:ext uri="{BB962C8B-B14F-4D97-AF65-F5344CB8AC3E}">
        <p14:creationId xmlns:p14="http://schemas.microsoft.com/office/powerpoint/2010/main" val="299452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5D39-B22B-4094-826F-ED5F488CC2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0AA197-EEA3-48C8-AEEA-914F05973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D8B46B-9643-42F0-A13B-FEC718E5F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40573-460D-4EE2-8C21-F5B239679BDE}"/>
              </a:ext>
            </a:extLst>
          </p:cNvPr>
          <p:cNvSpPr>
            <a:spLocks noGrp="1"/>
          </p:cNvSpPr>
          <p:nvPr>
            <p:ph type="dt" sz="half" idx="10"/>
          </p:nvPr>
        </p:nvSpPr>
        <p:spPr/>
        <p:txBody>
          <a:bodyPr/>
          <a:lstStyle/>
          <a:p>
            <a:fld id="{CC86D3DD-9D2D-4FA1-A466-C68638E4FC15}" type="datetimeFigureOut">
              <a:rPr lang="en-US" smtClean="0"/>
              <a:t>3/18/2021</a:t>
            </a:fld>
            <a:endParaRPr lang="en-US"/>
          </a:p>
        </p:txBody>
      </p:sp>
      <p:sp>
        <p:nvSpPr>
          <p:cNvPr id="6" name="Footer Placeholder 5">
            <a:extLst>
              <a:ext uri="{FF2B5EF4-FFF2-40B4-BE49-F238E27FC236}">
                <a16:creationId xmlns:a16="http://schemas.microsoft.com/office/drawing/2014/main" id="{FBDB4B33-B718-4A56-BF92-FB23D3290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BA94A-A5F4-4959-A25E-B1C8AAA99EB9}"/>
              </a:ext>
            </a:extLst>
          </p:cNvPr>
          <p:cNvSpPr>
            <a:spLocks noGrp="1"/>
          </p:cNvSpPr>
          <p:nvPr>
            <p:ph type="sldNum" sz="quarter" idx="12"/>
          </p:nvPr>
        </p:nvSpPr>
        <p:spPr/>
        <p:txBody>
          <a:bodyPr/>
          <a:lstStyle/>
          <a:p>
            <a:fld id="{3E949425-0EE8-4D84-A058-402E3FCFAF4F}" type="slidenum">
              <a:rPr lang="en-US" smtClean="0"/>
              <a:t>‹#›</a:t>
            </a:fld>
            <a:endParaRPr lang="en-US"/>
          </a:p>
        </p:txBody>
      </p:sp>
    </p:spTree>
    <p:extLst>
      <p:ext uri="{BB962C8B-B14F-4D97-AF65-F5344CB8AC3E}">
        <p14:creationId xmlns:p14="http://schemas.microsoft.com/office/powerpoint/2010/main" val="416273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C086-DF76-4D91-A726-EE8552BB8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C51A0E-9EDE-4704-A13E-EA5F10C437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604CFB-5BEB-4F5C-BA3B-D4B1DB1E0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A6DBE-F3AF-434B-BDEA-40E5D6989BF6}"/>
              </a:ext>
            </a:extLst>
          </p:cNvPr>
          <p:cNvSpPr>
            <a:spLocks noGrp="1"/>
          </p:cNvSpPr>
          <p:nvPr>
            <p:ph type="dt" sz="half" idx="10"/>
          </p:nvPr>
        </p:nvSpPr>
        <p:spPr/>
        <p:txBody>
          <a:bodyPr/>
          <a:lstStyle/>
          <a:p>
            <a:fld id="{CC86D3DD-9D2D-4FA1-A466-C68638E4FC15}" type="datetimeFigureOut">
              <a:rPr lang="en-US" smtClean="0"/>
              <a:t>3/18/2021</a:t>
            </a:fld>
            <a:endParaRPr lang="en-US"/>
          </a:p>
        </p:txBody>
      </p:sp>
      <p:sp>
        <p:nvSpPr>
          <p:cNvPr id="6" name="Footer Placeholder 5">
            <a:extLst>
              <a:ext uri="{FF2B5EF4-FFF2-40B4-BE49-F238E27FC236}">
                <a16:creationId xmlns:a16="http://schemas.microsoft.com/office/drawing/2014/main" id="{5E83EA14-965E-4618-9DC3-95852148F5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F1203-ECF3-46CC-88D1-DA18070F26DB}"/>
              </a:ext>
            </a:extLst>
          </p:cNvPr>
          <p:cNvSpPr>
            <a:spLocks noGrp="1"/>
          </p:cNvSpPr>
          <p:nvPr>
            <p:ph type="sldNum" sz="quarter" idx="12"/>
          </p:nvPr>
        </p:nvSpPr>
        <p:spPr/>
        <p:txBody>
          <a:bodyPr/>
          <a:lstStyle/>
          <a:p>
            <a:fld id="{3E949425-0EE8-4D84-A058-402E3FCFAF4F}" type="slidenum">
              <a:rPr lang="en-US" smtClean="0"/>
              <a:t>‹#›</a:t>
            </a:fld>
            <a:endParaRPr lang="en-US"/>
          </a:p>
        </p:txBody>
      </p:sp>
    </p:spTree>
    <p:extLst>
      <p:ext uri="{BB962C8B-B14F-4D97-AF65-F5344CB8AC3E}">
        <p14:creationId xmlns:p14="http://schemas.microsoft.com/office/powerpoint/2010/main" val="208024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861E1C-1249-4EE3-8545-3C795D4F0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CA9D21-4F94-4E13-AB33-F8C090833F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4D7A7-FBD7-402B-A56E-A7DBC7A8CF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6D3DD-9D2D-4FA1-A466-C68638E4FC15}" type="datetimeFigureOut">
              <a:rPr lang="en-US" smtClean="0"/>
              <a:t>3/18/2021</a:t>
            </a:fld>
            <a:endParaRPr lang="en-US"/>
          </a:p>
        </p:txBody>
      </p:sp>
      <p:sp>
        <p:nvSpPr>
          <p:cNvPr id="5" name="Footer Placeholder 4">
            <a:extLst>
              <a:ext uri="{FF2B5EF4-FFF2-40B4-BE49-F238E27FC236}">
                <a16:creationId xmlns:a16="http://schemas.microsoft.com/office/drawing/2014/main" id="{EE90F0E4-E395-429B-BD36-DAD28AF73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F026B8-93F7-41C0-BFA1-9E9286C85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49425-0EE8-4D84-A058-402E3FCFAF4F}" type="slidenum">
              <a:rPr lang="en-US" smtClean="0"/>
              <a:t>‹#›</a:t>
            </a:fld>
            <a:endParaRPr lang="en-US"/>
          </a:p>
        </p:txBody>
      </p:sp>
    </p:spTree>
    <p:extLst>
      <p:ext uri="{BB962C8B-B14F-4D97-AF65-F5344CB8AC3E}">
        <p14:creationId xmlns:p14="http://schemas.microsoft.com/office/powerpoint/2010/main" val="1940232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hyperlink" Target="https://creativecommons.org/licenses/by-sa/3.0/"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www.picpedia.org/highway-signs/p/problem.html" TargetMode="External"/><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www.scottbradley.name/goal-setting-worksheet-how-to-achieve-any-goal-you-have-set-for-yourself-following-this-proven-system/" TargetMode="External"/><Relationship Id="rId5" Type="http://schemas.openxmlformats.org/officeDocument/2006/relationships/image" Target="../media/image6.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creativecommons.org/licenses/by-sa/3.0/"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commons.wikimedia.org/wiki/File:Ghana_receptionist.jpg" TargetMode="External"/><Relationship Id="rId5" Type="http://schemas.openxmlformats.org/officeDocument/2006/relationships/image" Target="../media/image7.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ocw.aprende.org/courses/aeronautics-and-astronautics/16-660j-introduction-to-lean-six-sigma-methods-january-iap-2012/" TargetMode="External"/><Relationship Id="rId5" Type="http://schemas.openxmlformats.org/officeDocument/2006/relationships/image" Target="../media/image8.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CE65-1A79-4D60-B9A2-B2840C21A763}"/>
              </a:ext>
            </a:extLst>
          </p:cNvPr>
          <p:cNvSpPr>
            <a:spLocks noGrp="1"/>
          </p:cNvSpPr>
          <p:nvPr>
            <p:ph type="title"/>
          </p:nvPr>
        </p:nvSpPr>
        <p:spPr>
          <a:xfrm>
            <a:off x="419100" y="457199"/>
            <a:ext cx="4352925" cy="3392487"/>
          </a:xfrm>
        </p:spPr>
        <p:txBody>
          <a:bodyPr>
            <a:normAutofit fontScale="90000"/>
          </a:bodyPr>
          <a:lstStyle/>
          <a:p>
            <a:pPr algn="ctr"/>
            <a:br>
              <a:rPr lang="en-US" sz="2800" dirty="0">
                <a:latin typeface="Copperplate Gothic Bold" panose="020E0705020206020404" pitchFamily="34" charset="0"/>
              </a:rPr>
            </a:br>
            <a:br>
              <a:rPr lang="en-US" sz="2800" dirty="0">
                <a:latin typeface="Copperplate Gothic Bold" panose="020E0705020206020404" pitchFamily="34" charset="0"/>
              </a:rPr>
            </a:br>
            <a:br>
              <a:rPr lang="en-US" sz="2800" dirty="0">
                <a:latin typeface="Copperplate Gothic Bold" panose="020E0705020206020404" pitchFamily="34" charset="0"/>
              </a:rPr>
            </a:br>
            <a:br>
              <a:rPr lang="en-US" sz="2800" dirty="0">
                <a:latin typeface="Copperplate Gothic Bold" panose="020E0705020206020404" pitchFamily="34" charset="0"/>
              </a:rPr>
            </a:br>
            <a:br>
              <a:rPr lang="en-US" sz="2800" dirty="0">
                <a:latin typeface="Copperplate Gothic Bold" panose="020E0705020206020404" pitchFamily="34" charset="0"/>
              </a:rPr>
            </a:br>
            <a:br>
              <a:rPr lang="en-US" sz="2800" dirty="0">
                <a:latin typeface="Copperplate Gothic Bold" panose="020E0705020206020404" pitchFamily="34" charset="0"/>
              </a:rPr>
            </a:br>
            <a:br>
              <a:rPr lang="en-US" sz="2800" dirty="0">
                <a:latin typeface="Copperplate Gothic Bold" panose="020E0705020206020404" pitchFamily="34" charset="0"/>
              </a:rPr>
            </a:br>
            <a:br>
              <a:rPr lang="en-US" sz="2800" dirty="0">
                <a:latin typeface="Copperplate Gothic Bold" panose="020E0705020206020404" pitchFamily="34" charset="0"/>
              </a:rPr>
            </a:br>
            <a:r>
              <a:rPr lang="en-US" sz="3600" dirty="0">
                <a:latin typeface="+mn-lt"/>
              </a:rPr>
              <a:t>GHATP Project</a:t>
            </a:r>
            <a:br>
              <a:rPr lang="en-US" sz="3600" dirty="0">
                <a:latin typeface="+mn-lt"/>
              </a:rPr>
            </a:br>
            <a:br>
              <a:rPr lang="en-US" sz="3600" dirty="0">
                <a:latin typeface="+mn-lt"/>
              </a:rPr>
            </a:br>
            <a:r>
              <a:rPr lang="en-US" sz="3600" dirty="0">
                <a:latin typeface="+mn-lt"/>
              </a:rPr>
              <a:t>ACHE Congress Presentation</a:t>
            </a:r>
            <a:br>
              <a:rPr lang="en-US" sz="3600" dirty="0">
                <a:latin typeface="+mn-lt"/>
              </a:rPr>
            </a:br>
            <a:br>
              <a:rPr lang="en-US" sz="2800" dirty="0"/>
            </a:br>
            <a:br>
              <a:rPr lang="en-US" sz="2800" dirty="0"/>
            </a:br>
            <a:endParaRPr lang="en-US" sz="2800" dirty="0"/>
          </a:p>
        </p:txBody>
      </p:sp>
      <p:sp>
        <p:nvSpPr>
          <p:cNvPr id="4" name="Text Placeholder 3">
            <a:extLst>
              <a:ext uri="{FF2B5EF4-FFF2-40B4-BE49-F238E27FC236}">
                <a16:creationId xmlns:a16="http://schemas.microsoft.com/office/drawing/2014/main" id="{1DD22E19-9A25-4C18-B8F2-BB6C66EAB50B}"/>
              </a:ext>
            </a:extLst>
          </p:cNvPr>
          <p:cNvSpPr>
            <a:spLocks noGrp="1"/>
          </p:cNvSpPr>
          <p:nvPr>
            <p:ph type="body" sz="half" idx="2"/>
          </p:nvPr>
        </p:nvSpPr>
        <p:spPr>
          <a:xfrm>
            <a:off x="165100" y="3849687"/>
            <a:ext cx="5018087" cy="2020888"/>
          </a:xfrm>
        </p:spPr>
        <p:txBody>
          <a:bodyPr>
            <a:normAutofit fontScale="92500" lnSpcReduction="10000"/>
          </a:bodyPr>
          <a:lstStyle/>
          <a:p>
            <a:r>
              <a:rPr lang="en-US" sz="1800" dirty="0">
                <a:latin typeface="Arial Nova" panose="020B0504020202020204" pitchFamily="34" charset="0"/>
              </a:rPr>
              <a:t>Presented By: </a:t>
            </a:r>
          </a:p>
          <a:p>
            <a:r>
              <a:rPr lang="en-US" sz="1800" dirty="0">
                <a:latin typeface="Arial Nova" panose="020B0504020202020204" pitchFamily="34" charset="0"/>
              </a:rPr>
              <a:t>H. Tuan Scott, MBA-HCA, MA, CCC/SLP, GHATP </a:t>
            </a:r>
          </a:p>
          <a:p>
            <a:endParaRPr lang="en-US" sz="1800" dirty="0">
              <a:latin typeface="Arial Nova" panose="020B0504020202020204" pitchFamily="34" charset="0"/>
            </a:endParaRPr>
          </a:p>
          <a:p>
            <a:r>
              <a:rPr lang="en-US" sz="1800" dirty="0">
                <a:latin typeface="Arial Nova" panose="020B0504020202020204" pitchFamily="34" charset="0"/>
              </a:rPr>
              <a:t>Preceptors: </a:t>
            </a:r>
          </a:p>
          <a:p>
            <a:r>
              <a:rPr lang="en-US" sz="1800" dirty="0">
                <a:latin typeface="Arial Nova" panose="020B0504020202020204" pitchFamily="34" charset="0"/>
              </a:rPr>
              <a:t>Gail Graham, VACIHCS Director  </a:t>
            </a:r>
          </a:p>
          <a:p>
            <a:r>
              <a:rPr lang="en-US" sz="1800" dirty="0">
                <a:latin typeface="Arial Nova" panose="020B0504020202020204" pitchFamily="34" charset="0"/>
              </a:rPr>
              <a:t>Sara Ackert, VACIHCS Associate Director  </a:t>
            </a:r>
          </a:p>
          <a:p>
            <a:endParaRPr lang="en-US" dirty="0"/>
          </a:p>
        </p:txBody>
      </p:sp>
      <p:pic>
        <p:nvPicPr>
          <p:cNvPr id="9" name="Picture Placeholder 8" descr="Welcome to the VA Central Iowa Health Care System">
            <a:extLst>
              <a:ext uri="{FF2B5EF4-FFF2-40B4-BE49-F238E27FC236}">
                <a16:creationId xmlns:a16="http://schemas.microsoft.com/office/drawing/2014/main" id="{85CA4959-447E-4A9A-993A-4F7FD03F4E76}"/>
              </a:ext>
            </a:extLst>
          </p:cNvPr>
          <p:cNvPicPr>
            <a:picLocks noGrp="1" noChangeAspect="1" noChangeArrowheads="1"/>
          </p:cNvPicPr>
          <p:nvPr>
            <p:ph type="pic" idx="1"/>
          </p:nvPr>
        </p:nvPicPr>
        <p:blipFill>
          <a:blip r:embed="rId5">
            <a:alphaModFix/>
            <a:extLst>
              <a:ext uri="{28A0092B-C50C-407E-A947-70E740481C1C}">
                <a14:useLocalDpi xmlns:a14="http://schemas.microsoft.com/office/drawing/2010/main" val="0"/>
              </a:ext>
            </a:extLst>
          </a:blip>
          <a:srcRect l="10889" r="10889"/>
          <a:stretch>
            <a:fillRect/>
          </a:stretch>
        </p:blipFill>
        <p:spPr bwMode="auto">
          <a:xfrm>
            <a:off x="5247843" y="914400"/>
            <a:ext cx="6944157" cy="5523345"/>
          </a:xfrm>
          <a:prstGeom prst="rect">
            <a:avLst/>
          </a:prstGeom>
          <a:noFill/>
          <a:extLst>
            <a:ext uri="{909E8E84-426E-40DD-AFC4-6F175D3DCCD1}">
              <a14:hiddenFill xmlns:a14="http://schemas.microsoft.com/office/drawing/2010/main">
                <a:solidFill>
                  <a:srgbClr val="FFFFFF"/>
                </a:solidFill>
              </a14:hiddenFill>
            </a:ext>
          </a:extLst>
        </p:spPr>
      </p:pic>
      <p:pic>
        <p:nvPicPr>
          <p:cNvPr id="17" name="Audio 16">
            <a:hlinkClick r:id="" action="ppaction://media"/>
            <a:extLst>
              <a:ext uri="{FF2B5EF4-FFF2-40B4-BE49-F238E27FC236}">
                <a16:creationId xmlns:a16="http://schemas.microsoft.com/office/drawing/2014/main" id="{E79DAA35-71CD-4244-9D7F-B72C5DDF8F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65678504"/>
      </p:ext>
    </p:extLst>
  </p:cSld>
  <p:clrMapOvr>
    <a:masterClrMapping/>
  </p:clrMapOvr>
  <mc:AlternateContent xmlns:mc="http://schemas.openxmlformats.org/markup-compatibility/2006" xmlns:p14="http://schemas.microsoft.com/office/powerpoint/2010/main">
    <mc:Choice Requires="p14">
      <p:transition spd="slow" p14:dur="2000" advTm="12222"/>
    </mc:Choice>
    <mc:Fallback xmlns="">
      <p:transition spd="slow" advTm="12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ducing Medical Support Assistant (MSA) Vacancies at VA">
            <a:extLst>
              <a:ext uri="{FF2B5EF4-FFF2-40B4-BE49-F238E27FC236}">
                <a16:creationId xmlns:a16="http://schemas.microsoft.com/office/drawing/2014/main" id="{ED8E18C4-22E2-4EBA-B9BD-CE4CA8993033}"/>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r="40614" b="-1"/>
          <a:stretch/>
        </p:blipFill>
        <p:spPr bwMode="auto">
          <a:xfrm>
            <a:off x="4283902" y="10"/>
            <a:ext cx="7908098" cy="68579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391FA-2408-4C2A-8B3F-73EDCA3F496B}"/>
              </a:ext>
            </a:extLst>
          </p:cNvPr>
          <p:cNvSpPr>
            <a:spLocks noGrp="1"/>
          </p:cNvSpPr>
          <p:nvPr>
            <p:ph type="ctrTitle"/>
          </p:nvPr>
        </p:nvSpPr>
        <p:spPr>
          <a:xfrm>
            <a:off x="267855" y="58726"/>
            <a:ext cx="6409782" cy="1761686"/>
          </a:xfrm>
        </p:spPr>
        <p:txBody>
          <a:bodyPr>
            <a:normAutofit/>
          </a:bodyPr>
          <a:lstStyle/>
          <a:p>
            <a:pPr algn="l"/>
            <a:r>
              <a:rPr lang="en-US" sz="3200" dirty="0">
                <a:solidFill>
                  <a:schemeClr val="bg1"/>
                </a:solidFill>
              </a:rPr>
              <a:t>Surgery Services Return to Clinic (RTC) </a:t>
            </a:r>
            <a:br>
              <a:rPr lang="en-US" sz="3200" dirty="0">
                <a:solidFill>
                  <a:schemeClr val="bg1"/>
                </a:solidFill>
              </a:rPr>
            </a:br>
            <a:r>
              <a:rPr lang="en-US" sz="3200" dirty="0">
                <a:solidFill>
                  <a:schemeClr val="bg1"/>
                </a:solidFill>
              </a:rPr>
              <a:t>Follow Up Appointment Scheduling</a:t>
            </a:r>
          </a:p>
        </p:txBody>
      </p:sp>
      <p:sp>
        <p:nvSpPr>
          <p:cNvPr id="3" name="Subtitle 2">
            <a:extLst>
              <a:ext uri="{FF2B5EF4-FFF2-40B4-BE49-F238E27FC236}">
                <a16:creationId xmlns:a16="http://schemas.microsoft.com/office/drawing/2014/main" id="{AD52E1AC-BAC9-4BB3-AB5A-A71126170CD0}"/>
              </a:ext>
            </a:extLst>
          </p:cNvPr>
          <p:cNvSpPr>
            <a:spLocks noGrp="1"/>
          </p:cNvSpPr>
          <p:nvPr>
            <p:ph type="subTitle" idx="1"/>
          </p:nvPr>
        </p:nvSpPr>
        <p:spPr>
          <a:xfrm>
            <a:off x="728663" y="4530055"/>
            <a:ext cx="5505449" cy="1027781"/>
          </a:xfrm>
        </p:spPr>
        <p:txBody>
          <a:bodyPr>
            <a:normAutofit/>
          </a:bodyPr>
          <a:lstStyle/>
          <a:p>
            <a:pPr algn="l"/>
            <a:r>
              <a:rPr lang="en-US" dirty="0">
                <a:solidFill>
                  <a:schemeClr val="bg1"/>
                </a:solidFill>
              </a:rPr>
              <a:t>       The MSA’s World :</a:t>
            </a:r>
          </a:p>
          <a:p>
            <a:pPr algn="l"/>
            <a:endParaRPr lang="en-US" sz="2000" dirty="0">
              <a:solidFill>
                <a:schemeClr val="bg1"/>
              </a:solidFill>
            </a:endParaRPr>
          </a:p>
        </p:txBody>
      </p:sp>
      <p:cxnSp>
        <p:nvCxnSpPr>
          <p:cNvPr id="139" name="Straight Connector 138">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Audio 14">
            <a:hlinkClick r:id="" action="ppaction://media"/>
            <a:extLst>
              <a:ext uri="{FF2B5EF4-FFF2-40B4-BE49-F238E27FC236}">
                <a16:creationId xmlns:a16="http://schemas.microsoft.com/office/drawing/2014/main" id="{DD0ABA25-BAB4-4C77-9B00-B3382FCFF1F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95639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955">
        <p15:prstTrans prst="wind"/>
      </p:transition>
    </mc:Choice>
    <mc:Fallback xmlns="">
      <p:transition spd="slow" advTm="59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an in front of computer.">
            <a:extLst>
              <a:ext uri="{FF2B5EF4-FFF2-40B4-BE49-F238E27FC236}">
                <a16:creationId xmlns:a16="http://schemas.microsoft.com/office/drawing/2014/main" id="{B2026ACE-660F-42B5-86C7-4C9BB07E43C6}"/>
              </a:ext>
            </a:extLst>
          </p:cNvPr>
          <p:cNvPicPr>
            <a:picLocks noGrp="1" noChangeAspect="1" noChangeArrowheads="1"/>
          </p:cNvPicPr>
          <p:nvPr>
            <p:ph type="pic" idx="1"/>
          </p:nvPr>
        </p:nvPicPr>
        <p:blipFill rotWithShape="1">
          <a:blip r:embed="rId5">
            <a:extLst>
              <a:ext uri="{28A0092B-C50C-407E-A947-70E740481C1C}">
                <a14:useLocalDpi xmlns:a14="http://schemas.microsoft.com/office/drawing/2010/main" val="0"/>
              </a:ext>
            </a:extLst>
          </a:blip>
          <a:srcRect l="16886" r="16886"/>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75CC0B-C931-446A-82EC-DE69FDA4BF21}"/>
              </a:ext>
            </a:extLst>
          </p:cNvPr>
          <p:cNvSpPr>
            <a:spLocks noGrp="1"/>
          </p:cNvSpPr>
          <p:nvPr>
            <p:ph type="title"/>
          </p:nvPr>
        </p:nvSpPr>
        <p:spPr>
          <a:xfrm>
            <a:off x="166256" y="75501"/>
            <a:ext cx="5375562" cy="1006679"/>
          </a:xfrm>
        </p:spPr>
        <p:txBody>
          <a:bodyPr vert="horz" lIns="91440" tIns="45720" rIns="91440" bIns="45720" rtlCol="0" anchor="ctr">
            <a:normAutofit/>
          </a:bodyPr>
          <a:lstStyle/>
          <a:p>
            <a:pPr algn="ctr"/>
            <a:r>
              <a:rPr lang="en-US" sz="2800" dirty="0"/>
              <a:t>Challenge:</a:t>
            </a:r>
          </a:p>
        </p:txBody>
      </p:sp>
      <p:sp>
        <p:nvSpPr>
          <p:cNvPr id="4" name="Text Placeholder 3">
            <a:extLst>
              <a:ext uri="{FF2B5EF4-FFF2-40B4-BE49-F238E27FC236}">
                <a16:creationId xmlns:a16="http://schemas.microsoft.com/office/drawing/2014/main" id="{0090DB66-1373-4A63-B2F5-7BEAD6EC2DF4}"/>
              </a:ext>
            </a:extLst>
          </p:cNvPr>
          <p:cNvSpPr>
            <a:spLocks noGrp="1"/>
          </p:cNvSpPr>
          <p:nvPr>
            <p:ph type="body" sz="half" idx="2"/>
          </p:nvPr>
        </p:nvSpPr>
        <p:spPr>
          <a:xfrm>
            <a:off x="166256" y="1082180"/>
            <a:ext cx="5375562" cy="5410695"/>
          </a:xfrm>
        </p:spPr>
        <p:txBody>
          <a:bodyPr vert="horz" lIns="91440" tIns="45720" rIns="91440" bIns="45720" rtlCol="0">
            <a:normAutofit fontScale="92500" lnSpcReduction="20000"/>
          </a:bodyPr>
          <a:lstStyle/>
          <a:p>
            <a:endParaRPr lang="en-US" sz="2000" dirty="0">
              <a:latin typeface="franklin-gothic-urw"/>
            </a:endParaRPr>
          </a:p>
          <a:p>
            <a:r>
              <a:rPr lang="en-US" sz="1900" dirty="0">
                <a:latin typeface="franklin-gothic-urw"/>
              </a:rPr>
              <a:t>MSAs play a critical role in scheduling appointments for Veterans and providing them with customer service in the clinics.</a:t>
            </a:r>
          </a:p>
          <a:p>
            <a:endParaRPr lang="en-US" sz="1900" dirty="0">
              <a:latin typeface="franklin-gothic-urw"/>
            </a:endParaRPr>
          </a:p>
          <a:p>
            <a:r>
              <a:rPr lang="en-US" sz="1900" dirty="0">
                <a:latin typeface="franklin-gothic-urw"/>
              </a:rPr>
              <a:t>They are largely responsible for Veterans’ satisfaction because they are the first point of contact for most Veterans and their families.</a:t>
            </a:r>
          </a:p>
          <a:p>
            <a:endParaRPr lang="en-US" sz="1900" dirty="0">
              <a:latin typeface="franklin-gothic-urw"/>
            </a:endParaRPr>
          </a:p>
          <a:p>
            <a:r>
              <a:rPr lang="en-US" sz="1900" dirty="0">
                <a:latin typeface="franklin-gothic-urw"/>
              </a:rPr>
              <a:t>Work process has a high level of complexity with multiple data input and retrieval platforms. </a:t>
            </a:r>
          </a:p>
          <a:p>
            <a:endParaRPr lang="en-US" sz="1900" dirty="0">
              <a:latin typeface="franklin-gothic-urw"/>
            </a:endParaRPr>
          </a:p>
          <a:p>
            <a:r>
              <a:rPr lang="en-US" sz="1900" dirty="0">
                <a:latin typeface="franklin-gothic-urw"/>
              </a:rPr>
              <a:t>Appointments can be uncoordinated, scheduled in error, prone to failure, and delayed. </a:t>
            </a:r>
          </a:p>
          <a:p>
            <a:endParaRPr lang="en-US" sz="1900" dirty="0">
              <a:latin typeface="franklin-gothic-urw"/>
            </a:endParaRPr>
          </a:p>
          <a:p>
            <a:r>
              <a:rPr lang="en-US" sz="1900" dirty="0">
                <a:latin typeface="franklin-gothic-urw"/>
              </a:rPr>
              <a:t>Phones may be unanswered, or providers may use their time to schedule appointments rather than treating Veterans, causing more delay, inefficiency, and poor customer service. </a:t>
            </a:r>
          </a:p>
          <a:p>
            <a:pPr indent="-228600">
              <a:buFont typeface="Arial" panose="020B0604020202020204" pitchFamily="34" charset="0"/>
              <a:buChar char="•"/>
            </a:pPr>
            <a:endParaRPr lang="en-US" sz="2000" dirty="0"/>
          </a:p>
        </p:txBody>
      </p:sp>
      <p:pic>
        <p:nvPicPr>
          <p:cNvPr id="13" name="Audio 12">
            <a:hlinkClick r:id="" action="ppaction://media"/>
            <a:extLst>
              <a:ext uri="{FF2B5EF4-FFF2-40B4-BE49-F238E27FC236}">
                <a16:creationId xmlns:a16="http://schemas.microsoft.com/office/drawing/2014/main" id="{A740D076-58F1-4571-85E2-53741F4E61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019560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0831"/>
    </mc:Choice>
    <mc:Fallback xmlns="">
      <p:transition spd="slow" advTm="40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containing text, sky, outdoor, sign&#10;&#10;Description automatically generated">
            <a:extLst>
              <a:ext uri="{FF2B5EF4-FFF2-40B4-BE49-F238E27FC236}">
                <a16:creationId xmlns:a16="http://schemas.microsoft.com/office/drawing/2014/main" id="{70200962-2622-4B40-A574-C90495D1652E}"/>
              </a:ext>
            </a:extLst>
          </p:cNvPr>
          <p:cNvPicPr>
            <a:picLocks noGrp="1" noChangeAspect="1"/>
          </p:cNvPicPr>
          <p:nvPr>
            <p:ph idx="1"/>
          </p:nvPr>
        </p:nvPicPr>
        <p:blipFill rotWithShape="1">
          <a:blip r:embed="rId5">
            <a:alphaModFix amt="3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0966" b="4448"/>
          <a:stretch/>
        </p:blipFill>
        <p:spPr>
          <a:xfrm>
            <a:off x="0" y="20044"/>
            <a:ext cx="12191980" cy="6857999"/>
          </a:xfrm>
          <a:prstGeom prst="rect">
            <a:avLst/>
          </a:prstGeom>
        </p:spPr>
      </p:pic>
      <p:sp>
        <p:nvSpPr>
          <p:cNvPr id="4" name="Title 3">
            <a:extLst>
              <a:ext uri="{FF2B5EF4-FFF2-40B4-BE49-F238E27FC236}">
                <a16:creationId xmlns:a16="http://schemas.microsoft.com/office/drawing/2014/main" id="{5A57CAE0-461F-41DB-A4A0-C32173798C27}"/>
              </a:ext>
            </a:extLst>
          </p:cNvPr>
          <p:cNvSpPr>
            <a:spLocks noGrp="1"/>
          </p:cNvSpPr>
          <p:nvPr>
            <p:ph type="title"/>
          </p:nvPr>
        </p:nvSpPr>
        <p:spPr>
          <a:xfrm>
            <a:off x="838201" y="1828800"/>
            <a:ext cx="3313164" cy="4313382"/>
          </a:xfrm>
        </p:spPr>
        <p:txBody>
          <a:bodyPr vert="horz" lIns="91440" tIns="45720" rIns="91440" bIns="45720" rtlCol="0" anchor="ctr">
            <a:normAutofit/>
          </a:bodyPr>
          <a:lstStyle/>
          <a:p>
            <a:pPr algn="ctr"/>
            <a:r>
              <a:rPr lang="en-US" sz="4000" b="1" dirty="0">
                <a:solidFill>
                  <a:srgbClr val="FFFFFF"/>
                </a:solidFill>
              </a:rPr>
              <a:t>Project Scope</a:t>
            </a:r>
            <a:br>
              <a:rPr lang="en-US" sz="4000" b="1" dirty="0">
                <a:solidFill>
                  <a:srgbClr val="FFFFFF"/>
                </a:solidFill>
              </a:rPr>
            </a:br>
            <a:br>
              <a:rPr lang="en-US" sz="4000" b="1" dirty="0">
                <a:solidFill>
                  <a:srgbClr val="FFFFFF"/>
                </a:solidFill>
              </a:rPr>
            </a:br>
            <a:br>
              <a:rPr lang="en-US" sz="4000" b="1" dirty="0">
                <a:solidFill>
                  <a:srgbClr val="FFFFFF"/>
                </a:solidFill>
              </a:rPr>
            </a:br>
            <a:r>
              <a:rPr lang="en-US" sz="4000" b="1" dirty="0">
                <a:solidFill>
                  <a:srgbClr val="FFFFFF"/>
                </a:solidFill>
              </a:rPr>
              <a:t> AIM Statement</a:t>
            </a:r>
            <a:endParaRPr lang="en-US" sz="4000" dirty="0">
              <a:solidFill>
                <a:srgbClr val="FFFFFF"/>
              </a:solidFill>
            </a:endParaRPr>
          </a:p>
        </p:txBody>
      </p:sp>
      <p:cxnSp>
        <p:nvCxnSpPr>
          <p:cNvPr id="16" name="Straight Connector 1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0BBBC59B-C781-44C1-966D-7E36439203E9}"/>
              </a:ext>
            </a:extLst>
          </p:cNvPr>
          <p:cNvSpPr>
            <a:spLocks noGrp="1"/>
          </p:cNvSpPr>
          <p:nvPr>
            <p:ph type="body" sz="half" idx="2"/>
          </p:nvPr>
        </p:nvSpPr>
        <p:spPr>
          <a:xfrm>
            <a:off x="5155379" y="240145"/>
            <a:ext cx="6824181" cy="6417799"/>
          </a:xfrm>
        </p:spPr>
        <p:txBody>
          <a:bodyPr vert="horz" lIns="91440" tIns="45720" rIns="91440" bIns="45720" rtlCol="0" anchor="ctr">
            <a:normAutofit/>
          </a:bodyPr>
          <a:lstStyle/>
          <a:p>
            <a:r>
              <a:rPr lang="en-US" sz="2000" dirty="0">
                <a:solidFill>
                  <a:srgbClr val="FFFFFF"/>
                </a:solidFill>
              </a:rPr>
              <a:t>VACIHCS Surgical Service Line has a significant number of  patients lost to critical post-surgical follow up appointments. This could lead to increased post surgical complications. </a:t>
            </a:r>
          </a:p>
          <a:p>
            <a:pPr indent="-228600">
              <a:buFont typeface="Arial" panose="020B0604020202020204" pitchFamily="34" charset="0"/>
              <a:buChar char="•"/>
            </a:pPr>
            <a:endParaRPr lang="en-US" sz="2000" dirty="0">
              <a:solidFill>
                <a:srgbClr val="FFFFFF"/>
              </a:solidFill>
            </a:endParaRPr>
          </a:p>
          <a:p>
            <a:pPr indent="-228600">
              <a:buFont typeface="Arial" panose="020B0604020202020204" pitchFamily="34" charset="0"/>
              <a:buChar char="•"/>
            </a:pPr>
            <a:endParaRPr lang="en-US" sz="2000" dirty="0">
              <a:solidFill>
                <a:srgbClr val="FFFFFF"/>
              </a:solidFill>
            </a:endParaRPr>
          </a:p>
          <a:p>
            <a:pPr indent="-228600">
              <a:buFont typeface="Arial" panose="020B0604020202020204" pitchFamily="34" charset="0"/>
              <a:buChar char="•"/>
            </a:pPr>
            <a:endParaRPr lang="en-US" sz="2000" dirty="0">
              <a:solidFill>
                <a:srgbClr val="FFFFFF"/>
              </a:solidFill>
            </a:endParaRPr>
          </a:p>
          <a:p>
            <a:r>
              <a:rPr lang="en-US" sz="2000" dirty="0">
                <a:solidFill>
                  <a:srgbClr val="FFFFFF"/>
                </a:solidFill>
              </a:rPr>
              <a:t>Current MSA workflow process fails in meeting the scheduling needs of the service line. </a:t>
            </a:r>
          </a:p>
          <a:p>
            <a:pPr indent="-228600">
              <a:buFont typeface="Arial" panose="020B0604020202020204" pitchFamily="34" charset="0"/>
              <a:buChar char="•"/>
            </a:pPr>
            <a:endParaRPr lang="en-US" sz="2000" dirty="0">
              <a:solidFill>
                <a:srgbClr val="FFFFFF"/>
              </a:solidFill>
            </a:endParaRPr>
          </a:p>
          <a:p>
            <a:pPr indent="-228600">
              <a:buFont typeface="Arial" panose="020B0604020202020204" pitchFamily="34" charset="0"/>
              <a:buChar char="•"/>
            </a:pPr>
            <a:endParaRPr lang="en-US" sz="2000" dirty="0">
              <a:solidFill>
                <a:srgbClr val="FFFFFF"/>
              </a:solidFill>
            </a:endParaRPr>
          </a:p>
          <a:p>
            <a:pPr indent="-228600">
              <a:buFont typeface="Arial" panose="020B0604020202020204" pitchFamily="34" charset="0"/>
              <a:buChar char="•"/>
            </a:pPr>
            <a:endParaRPr lang="en-US" sz="2000" dirty="0">
              <a:solidFill>
                <a:srgbClr val="FFFFFF"/>
              </a:solidFill>
            </a:endParaRPr>
          </a:p>
          <a:p>
            <a:r>
              <a:rPr lang="en-US" sz="2000" dirty="0">
                <a:solidFill>
                  <a:srgbClr val="FFFFFF"/>
                </a:solidFill>
              </a:rPr>
              <a:t>A process improvement redesign will decrease appointment backlogs and overbookings, while increasing patient safety, care access, customer service, staff efficiency, and productivity. </a:t>
            </a:r>
          </a:p>
          <a:p>
            <a:pPr indent="-228600">
              <a:buFont typeface="Arial" panose="020B0604020202020204" pitchFamily="34" charset="0"/>
              <a:buChar char="•"/>
            </a:pPr>
            <a:endParaRPr lang="en-US" sz="2000" dirty="0">
              <a:solidFill>
                <a:srgbClr val="FFFFFF"/>
              </a:solidFill>
            </a:endParaRPr>
          </a:p>
        </p:txBody>
      </p:sp>
      <p:sp>
        <p:nvSpPr>
          <p:cNvPr id="9" name="TextBox 8">
            <a:extLst>
              <a:ext uri="{FF2B5EF4-FFF2-40B4-BE49-F238E27FC236}">
                <a16:creationId xmlns:a16="http://schemas.microsoft.com/office/drawing/2014/main" id="{83FEFCFD-0D38-4224-BA7C-E4F16255C77E}"/>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www.picpedia.org/highway-signs/p/problem.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10" name="Audio 9">
            <a:hlinkClick r:id="" action="ppaction://media"/>
            <a:extLst>
              <a:ext uri="{FF2B5EF4-FFF2-40B4-BE49-F238E27FC236}">
                <a16:creationId xmlns:a16="http://schemas.microsoft.com/office/drawing/2014/main" id="{5DE43E91-AF4C-4C87-85D3-8BBDD0FF7E1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63082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919"/>
    </mc:Choice>
    <mc:Fallback xmlns="">
      <p:transition spd="slow" advTm="159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2FE0-D5A0-4823-98F4-A34851FB819F}"/>
              </a:ext>
            </a:extLst>
          </p:cNvPr>
          <p:cNvSpPr>
            <a:spLocks noGrp="1"/>
          </p:cNvSpPr>
          <p:nvPr>
            <p:ph type="title"/>
          </p:nvPr>
        </p:nvSpPr>
        <p:spPr>
          <a:xfrm>
            <a:off x="1" y="0"/>
            <a:ext cx="7575258" cy="6702804"/>
          </a:xfrm>
        </p:spPr>
        <p:txBody>
          <a:bodyPr>
            <a:normAutofit/>
          </a:bodyPr>
          <a:lstStyle/>
          <a:p>
            <a:r>
              <a:rPr lang="en-US" sz="2400" b="1" dirty="0"/>
              <a:t>           Process Improvement Project aligns with:</a:t>
            </a:r>
            <a:br>
              <a:rPr lang="en-US" sz="2400" b="1" dirty="0"/>
            </a:br>
            <a:br>
              <a:rPr lang="en-US" sz="2400" b="1" dirty="0"/>
            </a:br>
            <a:br>
              <a:rPr lang="en-US" sz="2400" b="1" dirty="0"/>
            </a:br>
            <a:r>
              <a:rPr lang="en-US" sz="2400" b="1" dirty="0"/>
              <a:t> 	</a:t>
            </a:r>
            <a:r>
              <a:rPr lang="en-US" sz="1600" b="1" dirty="0">
                <a:highlight>
                  <a:srgbClr val="FFFF00"/>
                </a:highlight>
              </a:rPr>
              <a:t>Department of Veterans Affairs, Veterans Health Administration,</a:t>
            </a:r>
            <a:br>
              <a:rPr lang="en-US" sz="1600" b="1" dirty="0">
                <a:highlight>
                  <a:srgbClr val="FFFF00"/>
                </a:highlight>
              </a:rPr>
            </a:br>
            <a:r>
              <a:rPr lang="en-US" sz="1600" b="1" dirty="0"/>
              <a:t>           	</a:t>
            </a:r>
            <a:r>
              <a:rPr lang="en-US" sz="1600" b="1" dirty="0">
                <a:highlight>
                  <a:srgbClr val="FFFF00"/>
                </a:highlight>
              </a:rPr>
              <a:t>VHA Directive 1026.01: Systems Redesign And Improvement Program</a:t>
            </a:r>
            <a:r>
              <a:rPr lang="en-US" sz="2000" b="1" dirty="0">
                <a:highlight>
                  <a:srgbClr val="FFFF00"/>
                </a:highlight>
              </a:rPr>
              <a:t>.</a:t>
            </a:r>
            <a:br>
              <a:rPr lang="en-US" sz="2000" b="1" dirty="0">
                <a:highlight>
                  <a:srgbClr val="FFFF00"/>
                </a:highlight>
              </a:rPr>
            </a:br>
            <a:br>
              <a:rPr lang="en-US" sz="2000" b="1" dirty="0"/>
            </a:br>
            <a:r>
              <a:rPr lang="en-US" sz="1400" dirty="0">
                <a:latin typeface="+mn-lt"/>
              </a:rPr>
              <a:t>Optimize Veteran Experience by providing services to develop self-sustaining improvement capability.</a:t>
            </a:r>
            <a:br>
              <a:rPr lang="en-US" sz="1400" dirty="0">
                <a:latin typeface="+mn-lt"/>
              </a:rPr>
            </a:br>
            <a:r>
              <a:rPr lang="en-US" sz="1400" dirty="0">
                <a:latin typeface="+mn-lt"/>
              </a:rPr>
              <a:t>	</a:t>
            </a:r>
            <a:br>
              <a:rPr lang="en-US" sz="1400" dirty="0">
                <a:latin typeface="+mn-lt"/>
              </a:rPr>
            </a:br>
            <a:r>
              <a:rPr lang="en-US" sz="1400" dirty="0">
                <a:latin typeface="+mn-lt"/>
              </a:rPr>
              <a:t>Need for process improvement to streamline access to care and services.</a:t>
            </a:r>
            <a:br>
              <a:rPr lang="en-US" sz="1400" dirty="0">
                <a:latin typeface="+mn-lt"/>
              </a:rPr>
            </a:br>
            <a:r>
              <a:rPr lang="en-US" sz="1400" dirty="0">
                <a:latin typeface="+mn-lt"/>
              </a:rPr>
              <a:t>	</a:t>
            </a:r>
            <a:br>
              <a:rPr lang="en-US" sz="1400" dirty="0">
                <a:latin typeface="+mn-lt"/>
              </a:rPr>
            </a:br>
            <a:r>
              <a:rPr lang="en-US" sz="1400" dirty="0">
                <a:latin typeface="+mn-lt"/>
              </a:rPr>
              <a:t>Realized waste reduction required in clinical/non-clinical components of the health care system.</a:t>
            </a:r>
            <a:br>
              <a:rPr lang="en-US" sz="1400" dirty="0">
                <a:latin typeface="+mn-lt"/>
              </a:rPr>
            </a:br>
            <a:r>
              <a:rPr lang="en-US" sz="1400" dirty="0">
                <a:latin typeface="+mn-lt"/>
              </a:rPr>
              <a:t>	</a:t>
            </a:r>
            <a:br>
              <a:rPr lang="en-US" sz="1400" dirty="0">
                <a:latin typeface="+mn-lt"/>
              </a:rPr>
            </a:br>
            <a:r>
              <a:rPr lang="en-US" sz="1400" dirty="0">
                <a:latin typeface="+mn-lt"/>
              </a:rPr>
              <a:t>Identifying Lean as the improvement strategy making the VA more responsive to Veterans needs.</a:t>
            </a:r>
            <a:br>
              <a:rPr lang="en-US" sz="1400" dirty="0">
                <a:latin typeface="+mn-lt"/>
              </a:rPr>
            </a:br>
            <a:br>
              <a:rPr lang="en-US" sz="1400" dirty="0">
                <a:latin typeface="+mn-lt"/>
              </a:rPr>
            </a:br>
            <a:br>
              <a:rPr lang="en-US" sz="1400" dirty="0">
                <a:latin typeface="+mn-lt"/>
              </a:rPr>
            </a:br>
            <a:br>
              <a:rPr lang="en-US" sz="1400" dirty="0">
                <a:latin typeface="+mn-lt"/>
              </a:rPr>
            </a:br>
            <a:r>
              <a:rPr lang="en-US" sz="1400" dirty="0">
                <a:latin typeface="+mn-lt"/>
              </a:rPr>
              <a:t>	</a:t>
            </a:r>
            <a:r>
              <a:rPr lang="en-US" sz="1600" b="1" dirty="0">
                <a:highlight>
                  <a:srgbClr val="FFFF00"/>
                </a:highlight>
              </a:rPr>
              <a:t>VHA’s transformation journey to become a High Reliability Organization (HRO).</a:t>
            </a:r>
            <a:br>
              <a:rPr lang="en-US" sz="1600" dirty="0">
                <a:latin typeface="+mn-lt"/>
              </a:rPr>
            </a:br>
            <a:br>
              <a:rPr lang="en-US" sz="1400" dirty="0">
                <a:latin typeface="+mn-lt"/>
              </a:rPr>
            </a:br>
            <a:r>
              <a:rPr lang="en-US" sz="1400" dirty="0"/>
              <a:t>Continuous Process Improvement represents one of the three pillars of HRO.</a:t>
            </a:r>
            <a:br>
              <a:rPr lang="en-US" sz="1400" dirty="0"/>
            </a:br>
            <a:br>
              <a:rPr lang="en-US" sz="1400" dirty="0"/>
            </a:br>
            <a:r>
              <a:rPr lang="en-US" sz="1400" dirty="0"/>
              <a:t>Developing and sustaining process improvement capabilities throughout the organization.</a:t>
            </a:r>
            <a:br>
              <a:rPr lang="en-US" sz="1400" dirty="0"/>
            </a:br>
            <a:br>
              <a:rPr lang="en-US" sz="1400" dirty="0">
                <a:latin typeface="+mn-lt"/>
              </a:rPr>
            </a:br>
            <a:r>
              <a:rPr lang="en-US" sz="1400" dirty="0"/>
              <a:t>VHA’s HRO transformation and pursuit of “zero harm” culture of improvement and patient safety</a:t>
            </a:r>
            <a:endParaRPr lang="en-US" sz="1400" dirty="0">
              <a:latin typeface="+mn-lt"/>
            </a:endParaRPr>
          </a:p>
        </p:txBody>
      </p:sp>
      <p:pic>
        <p:nvPicPr>
          <p:cNvPr id="15" name="Content Placeholder 14" descr="A picture containing indoor&#10;&#10;Description automatically generated">
            <a:extLst>
              <a:ext uri="{FF2B5EF4-FFF2-40B4-BE49-F238E27FC236}">
                <a16:creationId xmlns:a16="http://schemas.microsoft.com/office/drawing/2014/main" id="{67845440-C51D-4633-9116-280D46767A56}"/>
              </a:ext>
            </a:extLst>
          </p:cNvPr>
          <p:cNvPicPr>
            <a:picLocks noGrp="1" noChangeAspect="1"/>
          </p:cNvPicPr>
          <p:nvPr>
            <p:ph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80307" y="155196"/>
            <a:ext cx="4683853" cy="29004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Audio 6">
            <a:hlinkClick r:id="" action="ppaction://media"/>
            <a:extLst>
              <a:ext uri="{FF2B5EF4-FFF2-40B4-BE49-F238E27FC236}">
                <a16:creationId xmlns:a16="http://schemas.microsoft.com/office/drawing/2014/main" id="{8A761316-CB67-42BF-8153-526AED4D311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28953338"/>
      </p:ext>
    </p:extLst>
  </p:cSld>
  <p:clrMapOvr>
    <a:masterClrMapping/>
  </p:clrMapOvr>
  <mc:AlternateContent xmlns:mc="http://schemas.openxmlformats.org/markup-compatibility/2006" xmlns:p14="http://schemas.microsoft.com/office/powerpoint/2010/main">
    <mc:Choice Requires="p14">
      <p:transition spd="slow" p14:dur="2000" advTm="15623"/>
    </mc:Choice>
    <mc:Fallback xmlns="">
      <p:transition spd="slow" advTm="15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icture containing text&#10;&#10;Description automatically generated">
            <a:extLst>
              <a:ext uri="{FF2B5EF4-FFF2-40B4-BE49-F238E27FC236}">
                <a16:creationId xmlns:a16="http://schemas.microsoft.com/office/drawing/2014/main" id="{0F039DA9-4130-49A9-8586-0F28B13A0E1E}"/>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16857"/>
          <a:stretch/>
        </p:blipFill>
        <p:spPr>
          <a:xfrm rot="5400000">
            <a:off x="-725055" y="1473203"/>
            <a:ext cx="4387276" cy="2937162"/>
          </a:xfrm>
          <a:prstGeom prst="rect">
            <a:avLst/>
          </a:prstGeom>
        </p:spPr>
      </p:pic>
      <p:sp>
        <p:nvSpPr>
          <p:cNvPr id="2" name="Title 1">
            <a:extLst>
              <a:ext uri="{FF2B5EF4-FFF2-40B4-BE49-F238E27FC236}">
                <a16:creationId xmlns:a16="http://schemas.microsoft.com/office/drawing/2014/main" id="{A20905EF-7AE7-47A6-9799-CE1CB69D891E}"/>
              </a:ext>
            </a:extLst>
          </p:cNvPr>
          <p:cNvSpPr>
            <a:spLocks noGrp="1"/>
          </p:cNvSpPr>
          <p:nvPr>
            <p:ph type="title"/>
          </p:nvPr>
        </p:nvSpPr>
        <p:spPr>
          <a:xfrm>
            <a:off x="4249389" y="365124"/>
            <a:ext cx="7942611" cy="576985"/>
          </a:xfrm>
        </p:spPr>
        <p:txBody>
          <a:bodyPr>
            <a:normAutofit fontScale="90000"/>
          </a:bodyPr>
          <a:lstStyle/>
          <a:p>
            <a:r>
              <a:rPr lang="en-US" sz="2400" b="1" dirty="0">
                <a:latin typeface="+mn-lt"/>
              </a:rPr>
              <a:t> Applicable Processes and Procedures Content,</a:t>
            </a:r>
            <a:br>
              <a:rPr lang="en-US" sz="2400" b="1" dirty="0">
                <a:latin typeface="+mn-lt"/>
              </a:rPr>
            </a:br>
            <a:r>
              <a:rPr lang="en-US" sz="2400" b="1" dirty="0">
                <a:latin typeface="+mn-lt"/>
              </a:rPr>
              <a:t> VHA Directive 1230(3)</a:t>
            </a:r>
          </a:p>
        </p:txBody>
      </p:sp>
      <p:sp>
        <p:nvSpPr>
          <p:cNvPr id="12" name="Content Placeholder 11">
            <a:extLst>
              <a:ext uri="{FF2B5EF4-FFF2-40B4-BE49-F238E27FC236}">
                <a16:creationId xmlns:a16="http://schemas.microsoft.com/office/drawing/2014/main" id="{EF5D858D-F474-452A-94D5-24D9E3423C68}"/>
              </a:ext>
            </a:extLst>
          </p:cNvPr>
          <p:cNvSpPr>
            <a:spLocks noGrp="1"/>
          </p:cNvSpPr>
          <p:nvPr>
            <p:ph idx="1"/>
          </p:nvPr>
        </p:nvSpPr>
        <p:spPr>
          <a:xfrm>
            <a:off x="2937165" y="1006764"/>
            <a:ext cx="9125526" cy="5772727"/>
          </a:xfrm>
        </p:spPr>
        <p:txBody>
          <a:bodyPr>
            <a:normAutofit/>
          </a:bodyPr>
          <a:lstStyle/>
          <a:p>
            <a:pPr marL="0" indent="0">
              <a:buNone/>
            </a:pPr>
            <a:endParaRPr lang="en-US" sz="1600" dirty="0"/>
          </a:p>
          <a:p>
            <a:pPr marL="0" indent="0">
              <a:buNone/>
            </a:pPr>
            <a:endParaRPr lang="en-US" sz="1600" dirty="0"/>
          </a:p>
          <a:p>
            <a:pPr marL="0" indent="0">
              <a:buNone/>
            </a:pPr>
            <a:r>
              <a:rPr lang="en-US" sz="1600" dirty="0"/>
              <a:t>Policy:</a:t>
            </a:r>
          </a:p>
          <a:p>
            <a:r>
              <a:rPr lang="en-US" sz="1600" dirty="0"/>
              <a:t>Appointments are scheduled timely, accurately, &amp; consistently with goal of no more than 30 calendar days from date deemed clinically appropriate (CID) by  provider, or 30 calendar days from date Veteran requests care service (preferred date).</a:t>
            </a:r>
          </a:p>
          <a:p>
            <a:pPr marL="0" indent="0">
              <a:buNone/>
            </a:pPr>
            <a:endParaRPr lang="en-US" sz="1600" dirty="0"/>
          </a:p>
          <a:p>
            <a:pPr marL="0" indent="0">
              <a:buNone/>
            </a:pPr>
            <a:endParaRPr lang="en-US" sz="1600" dirty="0"/>
          </a:p>
          <a:p>
            <a:pPr marL="0" indent="0">
              <a:buNone/>
            </a:pPr>
            <a:r>
              <a:rPr lang="en-US" sz="1600" dirty="0"/>
              <a:t>Process Business Rules:</a:t>
            </a:r>
          </a:p>
          <a:p>
            <a:r>
              <a:rPr lang="en-US" sz="1600" dirty="0"/>
              <a:t>Schedule appointments immediately but no later than three calendar days after the request (orders).</a:t>
            </a:r>
          </a:p>
          <a:p>
            <a:r>
              <a:rPr lang="en-US" sz="1600" dirty="0"/>
              <a:t>Validate &amp; update  patient’s demographics, address, contact information, &amp; health insurance when applicable utilizing ICB.</a:t>
            </a:r>
          </a:p>
          <a:p>
            <a:r>
              <a:rPr lang="en-US" sz="1600" dirty="0"/>
              <a:t>Schedule appointments based on the Clinically Indicated Date (CID) entered by the provider in Computerized Patient Record System (CPRS) order entry. Date ranges are not acceptable. </a:t>
            </a:r>
          </a:p>
          <a:p>
            <a:r>
              <a:rPr lang="en-US" sz="1600" dirty="0"/>
              <a:t>If provider requests return to clinic (RTC) on a specific date, schedule the RTC exactly as specified. </a:t>
            </a:r>
          </a:p>
          <a:p>
            <a:pPr marL="0" indent="0">
              <a:buNone/>
            </a:pPr>
            <a:r>
              <a:rPr lang="en-US" sz="1600" dirty="0"/>
              <a:t>	</a:t>
            </a:r>
          </a:p>
        </p:txBody>
      </p:sp>
      <p:sp>
        <p:nvSpPr>
          <p:cNvPr id="8" name="TextBox 7">
            <a:extLst>
              <a:ext uri="{FF2B5EF4-FFF2-40B4-BE49-F238E27FC236}">
                <a16:creationId xmlns:a16="http://schemas.microsoft.com/office/drawing/2014/main" id="{C15BA9B3-BE8F-49F9-AFEB-63BB3F1AA7F0}"/>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commons.wikimedia.org/wiki/File:Ghana_receptionist.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6" name="Audio 5">
            <a:hlinkClick r:id="" action="ppaction://media"/>
            <a:extLst>
              <a:ext uri="{FF2B5EF4-FFF2-40B4-BE49-F238E27FC236}">
                <a16:creationId xmlns:a16="http://schemas.microsoft.com/office/drawing/2014/main" id="{3F53A982-CFA1-4585-83C6-97274CA3621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36637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0926"/>
    </mc:Choice>
    <mc:Fallback xmlns="">
      <p:transition spd="slow" advTm="409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71052-C196-4DB3-9456-5E51CBAB1509}"/>
              </a:ext>
            </a:extLst>
          </p:cNvPr>
          <p:cNvSpPr>
            <a:spLocks noGrp="1"/>
          </p:cNvSpPr>
          <p:nvPr>
            <p:ph type="title"/>
          </p:nvPr>
        </p:nvSpPr>
        <p:spPr>
          <a:xfrm>
            <a:off x="117695" y="208231"/>
            <a:ext cx="10729270" cy="1167896"/>
          </a:xfrm>
        </p:spPr>
        <p:txBody>
          <a:bodyPr>
            <a:normAutofit fontScale="90000"/>
          </a:bodyPr>
          <a:lstStyle/>
          <a:p>
            <a:pPr algn="ctr"/>
            <a:r>
              <a:rPr lang="en-US" sz="2700" b="1" dirty="0"/>
              <a:t>Action Item Utilization:</a:t>
            </a:r>
            <a:br>
              <a:rPr lang="en-US" sz="2700" b="1" dirty="0"/>
            </a:br>
            <a:br>
              <a:rPr lang="en-US" sz="2400" b="1" dirty="0"/>
            </a:br>
            <a:r>
              <a:rPr lang="en-US" sz="2200" b="1" dirty="0"/>
              <a:t>Lean Six Sigma Process Improvement via </a:t>
            </a:r>
            <a:br>
              <a:rPr lang="en-US" sz="2200" b="1" dirty="0"/>
            </a:br>
            <a:r>
              <a:rPr lang="en-US" sz="2200" b="1" dirty="0"/>
              <a:t>A3 Deep Dive, 9-Box Template</a:t>
            </a:r>
            <a:endParaRPr lang="en-US" sz="2200" dirty="0"/>
          </a:p>
        </p:txBody>
      </p:sp>
      <p:pic>
        <p:nvPicPr>
          <p:cNvPr id="8" name="Content Placeholder 7" descr="A picture containing text, person, indoor, people&#10;&#10;Description automatically generated">
            <a:extLst>
              <a:ext uri="{FF2B5EF4-FFF2-40B4-BE49-F238E27FC236}">
                <a16:creationId xmlns:a16="http://schemas.microsoft.com/office/drawing/2014/main" id="{8B6407B5-FE18-43A8-9DAE-775961A91A1C}"/>
              </a:ext>
            </a:extLst>
          </p:cNvPr>
          <p:cNvPicPr>
            <a:picLocks noGrp="1" noChangeAspect="1"/>
          </p:cNvPicPr>
          <p:nvPr>
            <p:ph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230127" y="1745823"/>
            <a:ext cx="7248808" cy="4839535"/>
          </a:xfrm>
        </p:spPr>
      </p:pic>
      <p:sp>
        <p:nvSpPr>
          <p:cNvPr id="6" name="Text Placeholder 5">
            <a:extLst>
              <a:ext uri="{FF2B5EF4-FFF2-40B4-BE49-F238E27FC236}">
                <a16:creationId xmlns:a16="http://schemas.microsoft.com/office/drawing/2014/main" id="{6C01A3DA-B804-45EA-AF58-CB6E8C338090}"/>
              </a:ext>
            </a:extLst>
          </p:cNvPr>
          <p:cNvSpPr>
            <a:spLocks noGrp="1"/>
          </p:cNvSpPr>
          <p:nvPr>
            <p:ph type="body" sz="half" idx="2"/>
          </p:nvPr>
        </p:nvSpPr>
        <p:spPr>
          <a:xfrm>
            <a:off x="117696" y="1376127"/>
            <a:ext cx="5866644" cy="5273643"/>
          </a:xfrm>
        </p:spPr>
        <p:txBody>
          <a:bodyPr>
            <a:normAutofit fontScale="85000" lnSpcReduction="20000"/>
          </a:bodyPr>
          <a:lstStyle/>
          <a:p>
            <a:endParaRPr lang="en-US" dirty="0">
              <a:highlight>
                <a:srgbClr val="FFFF00"/>
              </a:highlight>
            </a:endParaRPr>
          </a:p>
          <a:p>
            <a:r>
              <a:rPr lang="en-US" dirty="0">
                <a:highlight>
                  <a:srgbClr val="FFFF00"/>
                </a:highlight>
              </a:rPr>
              <a:t>Box 1 </a:t>
            </a:r>
            <a:r>
              <a:rPr lang="en-US" dirty="0"/>
              <a:t>- Reasons for Improvement  </a:t>
            </a:r>
            <a:endParaRPr lang="en-US" sz="1000" dirty="0"/>
          </a:p>
          <a:p>
            <a:endParaRPr lang="en-US" dirty="0">
              <a:highlight>
                <a:srgbClr val="FFFF00"/>
              </a:highlight>
            </a:endParaRPr>
          </a:p>
          <a:p>
            <a:r>
              <a:rPr lang="en-US" dirty="0">
                <a:highlight>
                  <a:srgbClr val="FFFF00"/>
                </a:highlight>
              </a:rPr>
              <a:t>Box 2 </a:t>
            </a:r>
            <a:r>
              <a:rPr lang="en-US" dirty="0"/>
              <a:t>- Current State Map </a:t>
            </a:r>
          </a:p>
          <a:p>
            <a:r>
              <a:rPr lang="en-US" dirty="0"/>
              <a:t>	</a:t>
            </a:r>
            <a:endParaRPr lang="en-US" dirty="0">
              <a:highlight>
                <a:srgbClr val="FFFF00"/>
              </a:highlight>
            </a:endParaRPr>
          </a:p>
          <a:p>
            <a:r>
              <a:rPr lang="en-US" dirty="0">
                <a:highlight>
                  <a:srgbClr val="FFFF00"/>
                </a:highlight>
              </a:rPr>
              <a:t>Box 3 </a:t>
            </a:r>
            <a:r>
              <a:rPr lang="en-US" dirty="0"/>
              <a:t>– Target State Map </a:t>
            </a:r>
          </a:p>
          <a:p>
            <a:r>
              <a:rPr lang="en-US" dirty="0"/>
              <a:t>	</a:t>
            </a:r>
          </a:p>
          <a:p>
            <a:r>
              <a:rPr lang="en-US" dirty="0">
                <a:highlight>
                  <a:srgbClr val="FFFF00"/>
                </a:highlight>
              </a:rPr>
              <a:t>Box 4 </a:t>
            </a:r>
            <a:r>
              <a:rPr lang="en-US" dirty="0"/>
              <a:t>– Gap Analysis 	</a:t>
            </a:r>
          </a:p>
          <a:p>
            <a:r>
              <a:rPr lang="en-US" dirty="0"/>
              <a:t>	</a:t>
            </a:r>
          </a:p>
          <a:p>
            <a:r>
              <a:rPr lang="en-US" dirty="0">
                <a:highlight>
                  <a:srgbClr val="FFFF00"/>
                </a:highlight>
              </a:rPr>
              <a:t>Box 5 </a:t>
            </a:r>
            <a:r>
              <a:rPr lang="en-US" dirty="0"/>
              <a:t>– Solutions Approach </a:t>
            </a:r>
          </a:p>
          <a:p>
            <a:endParaRPr lang="en-US" dirty="0"/>
          </a:p>
          <a:p>
            <a:r>
              <a:rPr lang="en-US" dirty="0">
                <a:highlight>
                  <a:srgbClr val="FFFF00"/>
                </a:highlight>
              </a:rPr>
              <a:t>Box 6 </a:t>
            </a:r>
            <a:r>
              <a:rPr lang="en-US" dirty="0"/>
              <a:t>– Rapid Experiments</a:t>
            </a:r>
          </a:p>
          <a:p>
            <a:endParaRPr lang="en-US" dirty="0"/>
          </a:p>
          <a:p>
            <a:r>
              <a:rPr lang="en-US" dirty="0">
                <a:highlight>
                  <a:srgbClr val="FFFF00"/>
                </a:highlight>
              </a:rPr>
              <a:t>Box 7 </a:t>
            </a:r>
            <a:r>
              <a:rPr lang="en-US" dirty="0"/>
              <a:t>– Completion Plan</a:t>
            </a:r>
          </a:p>
          <a:p>
            <a:endParaRPr lang="en-US" dirty="0"/>
          </a:p>
          <a:p>
            <a:r>
              <a:rPr lang="en-US" dirty="0">
                <a:highlight>
                  <a:srgbClr val="FFFF00"/>
                </a:highlight>
              </a:rPr>
              <a:t>Box 8 </a:t>
            </a:r>
            <a:r>
              <a:rPr lang="en-US" dirty="0"/>
              <a:t>- Confirmed State</a:t>
            </a:r>
          </a:p>
          <a:p>
            <a:endParaRPr lang="en-US" dirty="0"/>
          </a:p>
          <a:p>
            <a:r>
              <a:rPr lang="en-US" dirty="0">
                <a:highlight>
                  <a:srgbClr val="FFFF00"/>
                </a:highlight>
              </a:rPr>
              <a:t>Box 9 </a:t>
            </a:r>
            <a:r>
              <a:rPr lang="en-US" dirty="0"/>
              <a:t>- Insights</a:t>
            </a:r>
          </a:p>
        </p:txBody>
      </p:sp>
      <p:pic>
        <p:nvPicPr>
          <p:cNvPr id="7" name="Audio 6">
            <a:hlinkClick r:id="" action="ppaction://media"/>
            <a:extLst>
              <a:ext uri="{FF2B5EF4-FFF2-40B4-BE49-F238E27FC236}">
                <a16:creationId xmlns:a16="http://schemas.microsoft.com/office/drawing/2014/main" id="{3FAFA2F9-E215-41E4-9994-7B9BA70EA9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05293685"/>
      </p:ext>
    </p:extLst>
  </p:cSld>
  <p:clrMapOvr>
    <a:masterClrMapping/>
  </p:clrMapOvr>
  <mc:AlternateContent xmlns:mc="http://schemas.openxmlformats.org/markup-compatibility/2006" xmlns:p14="http://schemas.microsoft.com/office/powerpoint/2010/main">
    <mc:Choice Requires="p14">
      <p:transition spd="slow" p14:dur="2000" advTm="10533"/>
    </mc:Choice>
    <mc:Fallback xmlns="">
      <p:transition spd="slow" advTm="105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8A068A-E2EF-45B1-B6AE-6204E785ED81}"/>
              </a:ext>
            </a:extLst>
          </p:cNvPr>
          <p:cNvSpPr>
            <a:spLocks noGrp="1"/>
          </p:cNvSpPr>
          <p:nvPr>
            <p:ph type="title"/>
          </p:nvPr>
        </p:nvSpPr>
        <p:spPr/>
        <p:txBody>
          <a:bodyPr>
            <a:normAutofit/>
          </a:bodyPr>
          <a:lstStyle/>
          <a:p>
            <a:pPr algn="ctr"/>
            <a:r>
              <a:rPr lang="en-US" sz="2400" dirty="0"/>
              <a:t>Goals Aligned With High Reliability Organization Model</a:t>
            </a:r>
          </a:p>
        </p:txBody>
      </p:sp>
      <p:sp>
        <p:nvSpPr>
          <p:cNvPr id="6" name="Content Placeholder 5">
            <a:extLst>
              <a:ext uri="{FF2B5EF4-FFF2-40B4-BE49-F238E27FC236}">
                <a16:creationId xmlns:a16="http://schemas.microsoft.com/office/drawing/2014/main" id="{C670D421-6192-4334-8708-44C955252E22}"/>
              </a:ext>
            </a:extLst>
          </p:cNvPr>
          <p:cNvSpPr>
            <a:spLocks noGrp="1"/>
          </p:cNvSpPr>
          <p:nvPr>
            <p:ph sz="half" idx="1"/>
          </p:nvPr>
        </p:nvSpPr>
        <p:spPr/>
        <p:txBody>
          <a:bodyPr>
            <a:normAutofit/>
          </a:bodyPr>
          <a:lstStyle/>
          <a:p>
            <a:pPr marL="0" indent="0">
              <a:buNone/>
            </a:pPr>
            <a:r>
              <a:rPr lang="en-US" sz="2000" dirty="0">
                <a:highlight>
                  <a:srgbClr val="FFFF00"/>
                </a:highlight>
              </a:rPr>
              <a:t>3 Pillars of HRO:</a:t>
            </a:r>
          </a:p>
          <a:p>
            <a:r>
              <a:rPr lang="en-US" sz="1600" dirty="0"/>
              <a:t>Leadership</a:t>
            </a:r>
          </a:p>
          <a:p>
            <a:r>
              <a:rPr lang="en-US" sz="1600" dirty="0"/>
              <a:t>Safety Culture</a:t>
            </a:r>
          </a:p>
          <a:p>
            <a:r>
              <a:rPr lang="en-US" sz="1600" dirty="0"/>
              <a:t>Robust Process Improvement</a:t>
            </a:r>
          </a:p>
          <a:p>
            <a:endParaRPr lang="en-US" sz="1600" dirty="0"/>
          </a:p>
          <a:p>
            <a:pPr marL="0" indent="0">
              <a:buNone/>
            </a:pPr>
            <a:r>
              <a:rPr lang="en-US" sz="2000" dirty="0">
                <a:highlight>
                  <a:srgbClr val="FFFF00"/>
                </a:highlight>
              </a:rPr>
              <a:t>5 Principles of HRO:</a:t>
            </a:r>
          </a:p>
          <a:p>
            <a:r>
              <a:rPr lang="en-US" sz="1600" dirty="0"/>
              <a:t>Sensitivity to Operations</a:t>
            </a:r>
          </a:p>
          <a:p>
            <a:r>
              <a:rPr lang="en-US" sz="1600" dirty="0"/>
              <a:t>Preoccupation with Failure </a:t>
            </a:r>
          </a:p>
          <a:p>
            <a:r>
              <a:rPr lang="en-US" sz="1600" dirty="0"/>
              <a:t>Reluctance to Simplify</a:t>
            </a:r>
          </a:p>
          <a:p>
            <a:r>
              <a:rPr lang="en-US" sz="1600" dirty="0"/>
              <a:t>Commitment to Resilience</a:t>
            </a:r>
          </a:p>
          <a:p>
            <a:r>
              <a:rPr lang="en-US" sz="1600" dirty="0"/>
              <a:t>Deference to Expertise</a:t>
            </a:r>
          </a:p>
          <a:p>
            <a:pPr marL="0" indent="0">
              <a:buNone/>
            </a:pPr>
            <a:endParaRPr lang="en-US" sz="1800" dirty="0"/>
          </a:p>
          <a:p>
            <a:endParaRPr lang="en-US" sz="1800" dirty="0"/>
          </a:p>
        </p:txBody>
      </p:sp>
      <p:sp>
        <p:nvSpPr>
          <p:cNvPr id="7" name="Content Placeholder 6">
            <a:extLst>
              <a:ext uri="{FF2B5EF4-FFF2-40B4-BE49-F238E27FC236}">
                <a16:creationId xmlns:a16="http://schemas.microsoft.com/office/drawing/2014/main" id="{7D145857-8329-4CD4-B0D9-F3600021A7DE}"/>
              </a:ext>
            </a:extLst>
          </p:cNvPr>
          <p:cNvSpPr>
            <a:spLocks noGrp="1"/>
          </p:cNvSpPr>
          <p:nvPr>
            <p:ph sz="half" idx="2"/>
          </p:nvPr>
        </p:nvSpPr>
        <p:spPr/>
        <p:txBody>
          <a:bodyPr>
            <a:normAutofit/>
          </a:bodyPr>
          <a:lstStyle/>
          <a:p>
            <a:pPr marL="0" indent="0">
              <a:buNone/>
            </a:pPr>
            <a:r>
              <a:rPr lang="en-US" sz="2000" dirty="0">
                <a:highlight>
                  <a:srgbClr val="FFFF00"/>
                </a:highlight>
              </a:rPr>
              <a:t>7 Values of HRO:</a:t>
            </a:r>
          </a:p>
          <a:p>
            <a:r>
              <a:rPr lang="en-US" sz="1600" dirty="0"/>
              <a:t>About the Veteran</a:t>
            </a:r>
          </a:p>
          <a:p>
            <a:r>
              <a:rPr lang="en-US" sz="1600" dirty="0"/>
              <a:t>Support Culture of Safety</a:t>
            </a:r>
          </a:p>
          <a:p>
            <a:r>
              <a:rPr lang="en-US" sz="1600" dirty="0"/>
              <a:t>Commitment to “Zero Harm”</a:t>
            </a:r>
          </a:p>
          <a:p>
            <a:r>
              <a:rPr lang="en-US" sz="1600" dirty="0"/>
              <a:t>Learn, Inquire, and Improve</a:t>
            </a:r>
          </a:p>
          <a:p>
            <a:r>
              <a:rPr lang="en-US" sz="1600" dirty="0"/>
              <a:t>Duty to Speak Up</a:t>
            </a:r>
          </a:p>
          <a:p>
            <a:r>
              <a:rPr lang="en-US" sz="1600" dirty="0"/>
              <a:t>Respect for People</a:t>
            </a:r>
          </a:p>
          <a:p>
            <a:r>
              <a:rPr lang="en-US" sz="1600" dirty="0"/>
              <a:t>Clear Communication</a:t>
            </a:r>
          </a:p>
          <a:p>
            <a:pPr marL="0" indent="0">
              <a:buNone/>
            </a:pPr>
            <a:endParaRPr lang="en-US" sz="2000" dirty="0">
              <a:highlight>
                <a:srgbClr val="FFFF00"/>
              </a:highlight>
            </a:endParaRPr>
          </a:p>
        </p:txBody>
      </p:sp>
      <p:pic>
        <p:nvPicPr>
          <p:cNvPr id="4" name="Audio 3">
            <a:hlinkClick r:id="" action="ppaction://media"/>
            <a:extLst>
              <a:ext uri="{FF2B5EF4-FFF2-40B4-BE49-F238E27FC236}">
                <a16:creationId xmlns:a16="http://schemas.microsoft.com/office/drawing/2014/main" id="{048E66FE-DDB4-47F5-B956-AE67D28B6D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60117878"/>
      </p:ext>
    </p:extLst>
  </p:cSld>
  <p:clrMapOvr>
    <a:masterClrMapping/>
  </p:clrMapOvr>
  <mc:AlternateContent xmlns:mc="http://schemas.openxmlformats.org/markup-compatibility/2006" xmlns:p14="http://schemas.microsoft.com/office/powerpoint/2010/main">
    <mc:Choice Requires="p14">
      <p:transition spd="slow" p14:dur="2000" advTm="18327"/>
    </mc:Choice>
    <mc:Fallback xmlns="">
      <p:transition spd="slow" advTm="183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1081</Words>
  <Application>Microsoft Office PowerPoint</Application>
  <PresentationFormat>Widescreen</PresentationFormat>
  <Paragraphs>102</Paragraphs>
  <Slides>8</Slides>
  <Notes>8</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Nova</vt:lpstr>
      <vt:lpstr>Calibri</vt:lpstr>
      <vt:lpstr>Calibri Light</vt:lpstr>
      <vt:lpstr>Copperplate Gothic Bold</vt:lpstr>
      <vt:lpstr>franklin-gothic-urw</vt:lpstr>
      <vt:lpstr>Office Theme</vt:lpstr>
      <vt:lpstr>        GHATP Project  ACHE Congress Presentation   </vt:lpstr>
      <vt:lpstr>Surgery Services Return to Clinic (RTC)  Follow Up Appointment Scheduling</vt:lpstr>
      <vt:lpstr>Challenge:</vt:lpstr>
      <vt:lpstr>Project Scope    AIM Statement</vt:lpstr>
      <vt:lpstr>           Process Improvement Project aligns with:     Department of Veterans Affairs, Veterans Health Administration,             VHA Directive 1026.01: Systems Redesign And Improvement Program.  Optimize Veteran Experience by providing services to develop self-sustaining improvement capability.   Need for process improvement to streamline access to care and services.   Realized waste reduction required in clinical/non-clinical components of the health care system.   Identifying Lean as the improvement strategy making the VA more responsive to Veterans needs.     VHA’s transformation journey to become a High Reliability Organization (HRO).  Continuous Process Improvement represents one of the three pillars of HRO.  Developing and sustaining process improvement capabilities throughout the organization.  VHA’s HRO transformation and pursuit of “zero harm” culture of improvement and patient safety</vt:lpstr>
      <vt:lpstr> Applicable Processes and Procedures Content,  VHA Directive 1230(3)</vt:lpstr>
      <vt:lpstr>Action Item Utilization:  Lean Six Sigma Process Improvement via  A3 Deep Dive, 9-Box Template</vt:lpstr>
      <vt:lpstr>Goals Aligned With High Reliability Organization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GHATP Project  ACHE Congress Presentation</dc:title>
  <dc:creator>Scott, Hoang</dc:creator>
  <cp:lastModifiedBy>Scott, Hoang</cp:lastModifiedBy>
  <cp:revision>13</cp:revision>
  <dcterms:created xsi:type="dcterms:W3CDTF">2021-03-15T00:08:23Z</dcterms:created>
  <dcterms:modified xsi:type="dcterms:W3CDTF">2021-03-18T14:11:39Z</dcterms:modified>
</cp:coreProperties>
</file>