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63" r:id="rId6"/>
    <p:sldId id="265" r:id="rId7"/>
    <p:sldId id="270"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ll, Lauren" initials="TL" lastIdx="2" clrIdx="0">
    <p:extLst>
      <p:ext uri="{19B8F6BF-5375-455C-9EA6-DF929625EA0E}">
        <p15:presenceInfo xmlns:p15="http://schemas.microsoft.com/office/powerpoint/2012/main" userId="S::Lauren.Tull@va.gov::d25c3954-c383-4c24-a289-809a817c18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73" autoAdjust="0"/>
  </p:normalViewPr>
  <p:slideViewPr>
    <p:cSldViewPr snapToGrid="0">
      <p:cViewPr varScale="1">
        <p:scale>
          <a:sx n="156" d="100"/>
          <a:sy n="156" d="100"/>
        </p:scale>
        <p:origin x="49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D88EC-D04F-4192-BA47-4F24757269F1}"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F6BE8-2A8D-48EB-93A9-16AE79BE6FF0}" type="slidenum">
              <a:rPr lang="en-US" smtClean="0"/>
              <a:t>‹#›</a:t>
            </a:fld>
            <a:endParaRPr lang="en-US"/>
          </a:p>
        </p:txBody>
      </p:sp>
    </p:spTree>
    <p:extLst>
      <p:ext uri="{BB962C8B-B14F-4D97-AF65-F5344CB8AC3E}">
        <p14:creationId xmlns:p14="http://schemas.microsoft.com/office/powerpoint/2010/main" val="270819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Lauren Tull. I am the Graduate Healthcare Administration Training Program Fellow for Eastern Oklahoma VA Healthcare System. Today I will be discussing the Community Care Leadership Dashboard.</a:t>
            </a:r>
          </a:p>
        </p:txBody>
      </p:sp>
      <p:sp>
        <p:nvSpPr>
          <p:cNvPr id="4" name="Slide Number Placeholder 3"/>
          <p:cNvSpPr>
            <a:spLocks noGrp="1"/>
          </p:cNvSpPr>
          <p:nvPr>
            <p:ph type="sldNum" sz="quarter" idx="5"/>
          </p:nvPr>
        </p:nvSpPr>
        <p:spPr/>
        <p:txBody>
          <a:bodyPr/>
          <a:lstStyle/>
          <a:p>
            <a:fld id="{501F6BE8-2A8D-48EB-93A9-16AE79BE6FF0}" type="slidenum">
              <a:rPr lang="en-US" smtClean="0"/>
              <a:t>1</a:t>
            </a:fld>
            <a:endParaRPr lang="en-US"/>
          </a:p>
        </p:txBody>
      </p:sp>
    </p:spTree>
    <p:extLst>
      <p:ext uri="{BB962C8B-B14F-4D97-AF65-F5344CB8AC3E}">
        <p14:creationId xmlns:p14="http://schemas.microsoft.com/office/powerpoint/2010/main" val="287968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community care leadership dashboard is intended to serve as an easily accessible resource to provide Executive Leadership and Service Chiefs an overview of referral patterns in community care. The dashboard identifies increases in community care consults and facilitates time sensitive changes to reduce and control costs associated with community acquired consults. </a:t>
            </a:r>
          </a:p>
          <a:p>
            <a:endParaRPr lang="en-US" dirty="0"/>
          </a:p>
        </p:txBody>
      </p:sp>
      <p:sp>
        <p:nvSpPr>
          <p:cNvPr id="4" name="Slide Number Placeholder 3"/>
          <p:cNvSpPr>
            <a:spLocks noGrp="1"/>
          </p:cNvSpPr>
          <p:nvPr>
            <p:ph type="sldNum" sz="quarter" idx="5"/>
          </p:nvPr>
        </p:nvSpPr>
        <p:spPr/>
        <p:txBody>
          <a:bodyPr/>
          <a:lstStyle/>
          <a:p>
            <a:fld id="{501F6BE8-2A8D-48EB-93A9-16AE79BE6FF0}" type="slidenum">
              <a:rPr lang="en-US" smtClean="0"/>
              <a:t>2</a:t>
            </a:fld>
            <a:endParaRPr lang="en-US"/>
          </a:p>
        </p:txBody>
      </p:sp>
    </p:spTree>
    <p:extLst>
      <p:ext uri="{BB962C8B-B14F-4D97-AF65-F5344CB8AC3E}">
        <p14:creationId xmlns:p14="http://schemas.microsoft.com/office/powerpoint/2010/main" val="107648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homepage on the dashboard shows the change in the number of consults from month to month sorted by the services with the highest number of consults. If the number of consults exceeds the number of consults from the previous month the box will change from red to green visually alerting the viewer. The indicator serves a notification to evaluate the opportunity to prioritize specific services or reallocate resources to reduce the number of consults sent to the community. </a:t>
            </a:r>
          </a:p>
        </p:txBody>
      </p:sp>
      <p:sp>
        <p:nvSpPr>
          <p:cNvPr id="4" name="Slide Number Placeholder 3"/>
          <p:cNvSpPr>
            <a:spLocks noGrp="1"/>
          </p:cNvSpPr>
          <p:nvPr>
            <p:ph type="sldNum" sz="quarter" idx="5"/>
          </p:nvPr>
        </p:nvSpPr>
        <p:spPr/>
        <p:txBody>
          <a:bodyPr/>
          <a:lstStyle/>
          <a:p>
            <a:fld id="{501F6BE8-2A8D-48EB-93A9-16AE79BE6FF0}" type="slidenum">
              <a:rPr lang="en-US" smtClean="0"/>
              <a:t>3</a:t>
            </a:fld>
            <a:endParaRPr lang="en-US"/>
          </a:p>
        </p:txBody>
      </p:sp>
    </p:spTree>
    <p:extLst>
      <p:ext uri="{BB962C8B-B14F-4D97-AF65-F5344CB8AC3E}">
        <p14:creationId xmlns:p14="http://schemas.microsoft.com/office/powerpoint/2010/main" val="159671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also tracks consult eligibility due to drive time and appointment availability. Since drive time eligibility is most common, the dashboard indicates the most common consults for each market area for our facility, providing insights into which services may need to be added or expanded. </a:t>
            </a:r>
          </a:p>
        </p:txBody>
      </p:sp>
      <p:sp>
        <p:nvSpPr>
          <p:cNvPr id="4" name="Slide Number Placeholder 3"/>
          <p:cNvSpPr>
            <a:spLocks noGrp="1"/>
          </p:cNvSpPr>
          <p:nvPr>
            <p:ph type="sldNum" sz="quarter" idx="5"/>
          </p:nvPr>
        </p:nvSpPr>
        <p:spPr/>
        <p:txBody>
          <a:bodyPr/>
          <a:lstStyle/>
          <a:p>
            <a:fld id="{501F6BE8-2A8D-48EB-93A9-16AE79BE6FF0}" type="slidenum">
              <a:rPr lang="en-US" smtClean="0"/>
              <a:t>4</a:t>
            </a:fld>
            <a:endParaRPr lang="en-US"/>
          </a:p>
        </p:txBody>
      </p:sp>
    </p:spTree>
    <p:extLst>
      <p:ext uri="{BB962C8B-B14F-4D97-AF65-F5344CB8AC3E}">
        <p14:creationId xmlns:p14="http://schemas.microsoft.com/office/powerpoint/2010/main" val="128814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could also be helpful with planning the activation of new locations and tracking the impact of efforts to reduce community care </a:t>
            </a:r>
            <a:r>
              <a:rPr lang="en-US" dirty="0" err="1"/>
              <a:t>refferrals</a:t>
            </a:r>
            <a:r>
              <a:rPr lang="en-US" dirty="0"/>
              <a:t>. One example for our facility is the community care dental consults in Tulsa, which have more than doubled in the first two quarters this year compared to the total number of dental consults last year. Due to the upcoming activation of our new health care center the existing dental clinic with 12 chairs was planned to be closed and the services expanded within the new health care center. Leadership requested and was approved to continue operations at both locations expanding the service from an additional 3 chairs to 15 chairs. </a:t>
            </a:r>
          </a:p>
        </p:txBody>
      </p:sp>
      <p:sp>
        <p:nvSpPr>
          <p:cNvPr id="4" name="Slide Number Placeholder 3"/>
          <p:cNvSpPr>
            <a:spLocks noGrp="1"/>
          </p:cNvSpPr>
          <p:nvPr>
            <p:ph type="sldNum" sz="quarter" idx="5"/>
          </p:nvPr>
        </p:nvSpPr>
        <p:spPr/>
        <p:txBody>
          <a:bodyPr/>
          <a:lstStyle/>
          <a:p>
            <a:fld id="{501F6BE8-2A8D-48EB-93A9-16AE79BE6FF0}" type="slidenum">
              <a:rPr lang="en-US" smtClean="0"/>
              <a:t>5</a:t>
            </a:fld>
            <a:endParaRPr lang="en-US"/>
          </a:p>
        </p:txBody>
      </p:sp>
    </p:spTree>
    <p:extLst>
      <p:ext uri="{BB962C8B-B14F-4D97-AF65-F5344CB8AC3E}">
        <p14:creationId xmlns:p14="http://schemas.microsoft.com/office/powerpoint/2010/main" val="70811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 dashboard is intended to provide an overview of referral patterns, the dashboard can be utilized to monitor the impacts of changes such as activating a new health care center in July, activating a new community-based outpatient clinic in the fall, the hiring of specialty care providers, expansion of existing services and additions of new services. One recent example is the on boarding of a new dermatologist in January, which contributed to a 33.3% reduction in dermatology consults referred to the community in February. </a:t>
            </a:r>
          </a:p>
        </p:txBody>
      </p:sp>
      <p:sp>
        <p:nvSpPr>
          <p:cNvPr id="4" name="Slide Number Placeholder 3"/>
          <p:cNvSpPr>
            <a:spLocks noGrp="1"/>
          </p:cNvSpPr>
          <p:nvPr>
            <p:ph type="sldNum" sz="quarter" idx="5"/>
          </p:nvPr>
        </p:nvSpPr>
        <p:spPr/>
        <p:txBody>
          <a:bodyPr/>
          <a:lstStyle/>
          <a:p>
            <a:fld id="{501F6BE8-2A8D-48EB-93A9-16AE79BE6FF0}" type="slidenum">
              <a:rPr lang="en-US" smtClean="0"/>
              <a:t>6</a:t>
            </a:fld>
            <a:endParaRPr lang="en-US"/>
          </a:p>
        </p:txBody>
      </p:sp>
    </p:spTree>
    <p:extLst>
      <p:ext uri="{BB962C8B-B14F-4D97-AF65-F5344CB8AC3E}">
        <p14:creationId xmlns:p14="http://schemas.microsoft.com/office/powerpoint/2010/main" val="5616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202835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213836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407244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149447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313704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350394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191975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3641090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61822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370137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279895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77758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123132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9433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51207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52036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45695-5E01-47A8-BDCE-91A9E586D5C7}"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F7B6AB0-FD60-4EC4-BF33-AD4E343C84C5}" type="slidenum">
              <a:rPr lang="en-US" smtClean="0"/>
              <a:t>‹#›</a:t>
            </a:fld>
            <a:endParaRPr lang="en-US" dirty="0"/>
          </a:p>
        </p:txBody>
      </p:sp>
    </p:spTree>
    <p:extLst>
      <p:ext uri="{BB962C8B-B14F-4D97-AF65-F5344CB8AC3E}">
        <p14:creationId xmlns:p14="http://schemas.microsoft.com/office/powerpoint/2010/main" val="78681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F645695-5E01-47A8-BDCE-91A9E586D5C7}" type="datetimeFigureOut">
              <a:rPr lang="en-US" smtClean="0"/>
              <a:t>3/17/2021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F7B6AB0-FD60-4EC4-BF33-AD4E343C84C5}" type="slidenum">
              <a:rPr lang="en-US" smtClean="0"/>
              <a:t>‹#›</a:t>
            </a:fld>
            <a:endParaRPr lang="en-US" dirty="0"/>
          </a:p>
        </p:txBody>
      </p:sp>
    </p:spTree>
    <p:extLst>
      <p:ext uri="{BB962C8B-B14F-4D97-AF65-F5344CB8AC3E}">
        <p14:creationId xmlns:p14="http://schemas.microsoft.com/office/powerpoint/2010/main" val="2653747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de 1">
            <a:hlinkClick r:id="" action="ppaction://media"/>
            <a:extLst>
              <a:ext uri="{FF2B5EF4-FFF2-40B4-BE49-F238E27FC236}">
                <a16:creationId xmlns:a16="http://schemas.microsoft.com/office/drawing/2014/main" id="{A0606F2F-8DDA-4261-92E6-6C70C57F9B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80638" y="5204307"/>
            <a:ext cx="406400" cy="490813"/>
          </a:xfrm>
          <a:prstGeom prst="rect">
            <a:avLst/>
          </a:prstGeom>
        </p:spPr>
      </p:pic>
      <p:sp>
        <p:nvSpPr>
          <p:cNvPr id="2" name="Title 1">
            <a:extLst>
              <a:ext uri="{FF2B5EF4-FFF2-40B4-BE49-F238E27FC236}">
                <a16:creationId xmlns:a16="http://schemas.microsoft.com/office/drawing/2014/main" id="{CDEAF63B-3644-420B-B69B-C921122C3681}"/>
              </a:ext>
            </a:extLst>
          </p:cNvPr>
          <p:cNvSpPr>
            <a:spLocks noGrp="1"/>
          </p:cNvSpPr>
          <p:nvPr>
            <p:ph type="ctrTitle"/>
          </p:nvPr>
        </p:nvSpPr>
        <p:spPr>
          <a:xfrm>
            <a:off x="804671" y="338328"/>
            <a:ext cx="10501503" cy="2249424"/>
          </a:xfrm>
        </p:spPr>
        <p:txBody>
          <a:bodyPr anchor="b">
            <a:normAutofit/>
          </a:bodyPr>
          <a:lstStyle/>
          <a:p>
            <a:pPr algn="l"/>
            <a:r>
              <a:rPr lang="en-US" sz="4000" b="1" dirty="0"/>
              <a:t>Community Care Leadership Dashboard</a:t>
            </a:r>
            <a:br>
              <a:rPr lang="en-US" sz="3800" dirty="0"/>
            </a:br>
            <a:endParaRPr lang="en-US" sz="3800" dirty="0"/>
          </a:p>
        </p:txBody>
      </p:sp>
      <p:sp>
        <p:nvSpPr>
          <p:cNvPr id="3" name="Subtitle 2">
            <a:extLst>
              <a:ext uri="{FF2B5EF4-FFF2-40B4-BE49-F238E27FC236}">
                <a16:creationId xmlns:a16="http://schemas.microsoft.com/office/drawing/2014/main" id="{234CE151-4EA0-4134-B50C-FBB206BC5002}"/>
              </a:ext>
            </a:extLst>
          </p:cNvPr>
          <p:cNvSpPr>
            <a:spLocks noGrp="1"/>
          </p:cNvSpPr>
          <p:nvPr>
            <p:ph type="subTitle" idx="1"/>
          </p:nvPr>
        </p:nvSpPr>
        <p:spPr>
          <a:xfrm>
            <a:off x="804671" y="2724912"/>
            <a:ext cx="9782367" cy="1980438"/>
          </a:xfrm>
        </p:spPr>
        <p:txBody>
          <a:bodyPr anchor="t">
            <a:normAutofit/>
          </a:bodyPr>
          <a:lstStyle/>
          <a:p>
            <a:pPr algn="l"/>
            <a:r>
              <a:rPr lang="en-US" sz="2000" b="1" dirty="0"/>
              <a:t>Lauren Tull, MHA</a:t>
            </a:r>
          </a:p>
          <a:p>
            <a:r>
              <a:rPr lang="en-US" sz="2000" b="1" dirty="0"/>
              <a:t>Graduate Healthcare Administration Training Program Fellow</a:t>
            </a:r>
          </a:p>
          <a:p>
            <a:r>
              <a:rPr lang="en-US" sz="2000" b="1" dirty="0"/>
              <a:t>Eastern Oklahoma VA Healthcare System</a:t>
            </a:r>
          </a:p>
          <a:p>
            <a:pPr algn="l"/>
            <a:r>
              <a:rPr lang="en-US" sz="2000" b="1" dirty="0"/>
              <a:t>March 2021</a:t>
            </a:r>
          </a:p>
        </p:txBody>
      </p:sp>
      <p:pic>
        <p:nvPicPr>
          <p:cNvPr id="7" name="Picture 6" descr="A picture containing text&#10;&#10;Description automatically generated">
            <a:extLst>
              <a:ext uri="{FF2B5EF4-FFF2-40B4-BE49-F238E27FC236}">
                <a16:creationId xmlns:a16="http://schemas.microsoft.com/office/drawing/2014/main" id="{CD73DE4E-A9CC-4908-B841-A87806C97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358" y="4705350"/>
            <a:ext cx="5702113" cy="1268720"/>
          </a:xfrm>
          <a:prstGeom prst="rect">
            <a:avLst/>
          </a:prstGeom>
        </p:spPr>
      </p:pic>
    </p:spTree>
    <p:extLst>
      <p:ext uri="{BB962C8B-B14F-4D97-AF65-F5344CB8AC3E}">
        <p14:creationId xmlns:p14="http://schemas.microsoft.com/office/powerpoint/2010/main" val="2530256118"/>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F556-6DB8-489B-8590-290D00EA18B9}"/>
              </a:ext>
            </a:extLst>
          </p:cNvPr>
          <p:cNvSpPr>
            <a:spLocks noGrp="1"/>
          </p:cNvSpPr>
          <p:nvPr>
            <p:ph type="title"/>
          </p:nvPr>
        </p:nvSpPr>
        <p:spPr/>
        <p:txBody>
          <a:bodyPr/>
          <a:lstStyle/>
          <a:p>
            <a:r>
              <a:rPr lang="en-US" sz="4800" dirty="0"/>
              <a:t>Goal</a:t>
            </a:r>
          </a:p>
        </p:txBody>
      </p:sp>
      <p:sp>
        <p:nvSpPr>
          <p:cNvPr id="3" name="Content Placeholder 2">
            <a:extLst>
              <a:ext uri="{FF2B5EF4-FFF2-40B4-BE49-F238E27FC236}">
                <a16:creationId xmlns:a16="http://schemas.microsoft.com/office/drawing/2014/main" id="{F5EE49F0-5AB6-4741-8772-44E4AA7E9221}"/>
              </a:ext>
            </a:extLst>
          </p:cNvPr>
          <p:cNvSpPr>
            <a:spLocks noGrp="1"/>
          </p:cNvSpPr>
          <p:nvPr>
            <p:ph idx="1"/>
          </p:nvPr>
        </p:nvSpPr>
        <p:spPr/>
        <p:txBody>
          <a:bodyPr>
            <a:normAutofit/>
          </a:bodyPr>
          <a:lstStyle/>
          <a:p>
            <a:r>
              <a:rPr lang="en-US" sz="2800" dirty="0"/>
              <a:t>To provide Executive Leadership and Service Chiefs with a snapshot of information on referral patterns in community care to make time sensitive changes to reduce and control costs. </a:t>
            </a:r>
          </a:p>
        </p:txBody>
      </p:sp>
      <p:pic>
        <p:nvPicPr>
          <p:cNvPr id="4" name="Recorded Sound">
            <a:hlinkClick r:id="" action="ppaction://media"/>
            <a:extLst>
              <a:ext uri="{FF2B5EF4-FFF2-40B4-BE49-F238E27FC236}">
                <a16:creationId xmlns:a16="http://schemas.microsoft.com/office/drawing/2014/main" id="{18EB7AE2-F4C8-4C59-A9E4-022F676903FE}"/>
              </a:ext>
            </a:extLst>
          </p:cNvPr>
          <p:cNvPicPr>
            <a:picLocks noChangeAspect="1"/>
          </p:cNvPicPr>
          <p:nvPr>
            <a:audioFile r:link="rId2"/>
            <p:extLst>
              <p:ext uri="{DAA4B4D4-6D71-4841-9C94-3DE7FCFB9230}">
                <p14:media xmlns:p14="http://schemas.microsoft.com/office/powerpoint/2010/main" r:embed="rId1"/>
              </p:ext>
            </p:extLst>
          </p:nvPr>
        </p:nvPicPr>
        <p:blipFill>
          <a:blip r:embed="rId5">
            <a:lum bright="70000" contrast="-70000"/>
          </a:blip>
          <a:stretch>
            <a:fillRect/>
          </a:stretch>
        </p:blipFill>
        <p:spPr>
          <a:xfrm flipH="1">
            <a:off x="11691521" y="6321287"/>
            <a:ext cx="403362" cy="403362"/>
          </a:xfrm>
          <a:prstGeom prst="rect">
            <a:avLst/>
          </a:prstGeom>
        </p:spPr>
      </p:pic>
    </p:spTree>
    <p:extLst>
      <p:ext uri="{BB962C8B-B14F-4D97-AF65-F5344CB8AC3E}">
        <p14:creationId xmlns:p14="http://schemas.microsoft.com/office/powerpoint/2010/main" val="1391885908"/>
      </p:ext>
    </p:extLst>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 3">
            <a:hlinkClick r:id="" action="ppaction://media"/>
            <a:extLst>
              <a:ext uri="{FF2B5EF4-FFF2-40B4-BE49-F238E27FC236}">
                <a16:creationId xmlns:a16="http://schemas.microsoft.com/office/drawing/2014/main" id="{F9D298CB-9B88-47E9-9BE6-12FF82241F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1550" y="2844800"/>
            <a:ext cx="406400" cy="40640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7B5E8B40-ABB9-44B7-A90F-767E1F52D139}"/>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r="34711" b="20872"/>
          <a:stretch/>
        </p:blipFill>
        <p:spPr>
          <a:xfrm>
            <a:off x="0" y="0"/>
            <a:ext cx="12192000" cy="6858000"/>
          </a:xfrm>
        </p:spPr>
      </p:pic>
    </p:spTree>
    <p:extLst>
      <p:ext uri="{BB962C8B-B14F-4D97-AF65-F5344CB8AC3E}">
        <p14:creationId xmlns:p14="http://schemas.microsoft.com/office/powerpoint/2010/main" val="4066150095"/>
      </p:ext>
    </p:extLst>
  </p:cSld>
  <p:clrMapOvr>
    <a:masterClrMapping/>
  </p:clrMapOvr>
  <mc:AlternateContent xmlns:mc="http://schemas.openxmlformats.org/markup-compatibility/2006" xmlns:p14="http://schemas.microsoft.com/office/powerpoint/2010/main">
    <mc:Choice Requires="p14">
      <p:transition spd="slow" p14:dur="2000" advTm="32450"/>
    </mc:Choice>
    <mc:Fallback xmlns="">
      <p:transition spd="slow" advTm="32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a:hlinkClick r:id="" action="ppaction://media"/>
            <a:extLst>
              <a:ext uri="{FF2B5EF4-FFF2-40B4-BE49-F238E27FC236}">
                <a16:creationId xmlns:a16="http://schemas.microsoft.com/office/drawing/2014/main" id="{94A5B156-C9BD-4A2A-8D38-C12A19354925}"/>
              </a:ext>
            </a:extLst>
          </p:cNvPr>
          <p:cNvPicPr>
            <a:picLocks noChangeAspect="1"/>
          </p:cNvPicPr>
          <p:nvPr>
            <a:audioFile r:link="rId1"/>
            <p:extLst>
              <p:ext uri="{DAA4B4D4-6D71-4841-9C94-3DE7FCFB9230}">
                <p14:media xmlns:p14="http://schemas.microsoft.com/office/powerpoint/2010/main" r:embed="rId2">
                  <p14:trim st="1755" end="9673.6371"/>
                </p14:media>
              </p:ext>
            </p:extLst>
          </p:nvPr>
        </p:nvPicPr>
        <p:blipFill>
          <a:blip r:embed="rId5"/>
          <a:stretch>
            <a:fillRect/>
          </a:stretch>
        </p:blipFill>
        <p:spPr>
          <a:xfrm>
            <a:off x="5892800" y="3225800"/>
            <a:ext cx="406400" cy="4064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AE0BAE07-F4E8-4B8C-8B1A-97187BD33384}"/>
              </a:ext>
            </a:extLst>
          </p:cNvPr>
          <p:cNvPicPr>
            <a:picLocks noChangeAspect="1"/>
          </p:cNvPicPr>
          <p:nvPr/>
        </p:nvPicPr>
        <p:blipFill rotWithShape="1">
          <a:blip r:embed="rId6">
            <a:extLst>
              <a:ext uri="{28A0092B-C50C-407E-A947-70E740481C1C}">
                <a14:useLocalDpi xmlns:a14="http://schemas.microsoft.com/office/drawing/2010/main" val="0"/>
              </a:ext>
            </a:extLst>
          </a:blip>
          <a:srcRect r="828"/>
          <a:stretch/>
        </p:blipFill>
        <p:spPr>
          <a:xfrm>
            <a:off x="0" y="0"/>
            <a:ext cx="12192000" cy="6877538"/>
          </a:xfrm>
          <a:prstGeom prst="rect">
            <a:avLst/>
          </a:prstGeom>
        </p:spPr>
      </p:pic>
    </p:spTree>
    <p:extLst>
      <p:ext uri="{BB962C8B-B14F-4D97-AF65-F5344CB8AC3E}">
        <p14:creationId xmlns:p14="http://schemas.microsoft.com/office/powerpoint/2010/main" val="1878872014"/>
      </p:ext>
    </p:extLst>
  </p:cSld>
  <p:clrMapOvr>
    <a:masterClrMapping/>
  </p:clrMapOvr>
  <mc:AlternateContent xmlns:mc="http://schemas.openxmlformats.org/markup-compatibility/2006" xmlns:p14="http://schemas.microsoft.com/office/powerpoint/2010/main">
    <mc:Choice Requires="p14">
      <p:transition spd="slow" p14:dur="2000" advTm="19500"/>
    </mc:Choice>
    <mc:Fallback xmlns="">
      <p:transition spd="slow" advTm="19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AA2C7EC3-3169-4B2F-AD2A-C1ADA9D112B5}"/>
              </a:ext>
            </a:extLst>
          </p:cNvPr>
          <p:cNvPicPr>
            <a:picLocks noChangeAspect="1"/>
          </p:cNvPicPr>
          <p:nvPr>
            <a:audioFile r:link="rId1"/>
            <p:extLst>
              <p:ext uri="{DAA4B4D4-6D71-4841-9C94-3DE7FCFB9230}">
                <p14:media xmlns:p14="http://schemas.microsoft.com/office/powerpoint/2010/main" r:embed="rId2">
                  <p14:trim st="2688"/>
                </p14:media>
              </p:ext>
            </p:extLst>
          </p:nvPr>
        </p:nvPicPr>
        <p:blipFill>
          <a:blip r:embed="rId5"/>
          <a:stretch>
            <a:fillRect/>
          </a:stretch>
        </p:blipFill>
        <p:spPr>
          <a:xfrm>
            <a:off x="5791200" y="3124200"/>
            <a:ext cx="609600" cy="609600"/>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F4DEC3DC-0DB0-4512-A986-3EE1695C973E}"/>
              </a:ext>
            </a:extLst>
          </p:cNvPr>
          <p:cNvPicPr>
            <a:picLocks noChangeAspect="1"/>
          </p:cNvPicPr>
          <p:nvPr/>
        </p:nvPicPr>
        <p:blipFill rotWithShape="1">
          <a:blip r:embed="rId6">
            <a:extLst>
              <a:ext uri="{28A0092B-C50C-407E-A947-70E740481C1C}">
                <a14:useLocalDpi xmlns:a14="http://schemas.microsoft.com/office/drawing/2010/main" val="0"/>
              </a:ext>
            </a:extLst>
          </a:blip>
          <a:srcRect t="-27" r="482" b="1287"/>
          <a:stretch/>
        </p:blipFill>
        <p:spPr>
          <a:xfrm>
            <a:off x="0" y="0"/>
            <a:ext cx="12192000" cy="6858000"/>
          </a:xfrm>
          <a:prstGeom prst="rect">
            <a:avLst/>
          </a:prstGeom>
        </p:spPr>
      </p:pic>
    </p:spTree>
    <p:extLst>
      <p:ext uri="{BB962C8B-B14F-4D97-AF65-F5344CB8AC3E}">
        <p14:creationId xmlns:p14="http://schemas.microsoft.com/office/powerpoint/2010/main" val="1132401932"/>
      </p:ext>
    </p:extLst>
  </p:cSld>
  <p:clrMapOvr>
    <a:masterClrMapping/>
  </p:clrMapOvr>
  <mc:AlternateContent xmlns:mc="http://schemas.openxmlformats.org/markup-compatibility/2006" xmlns:p14="http://schemas.microsoft.com/office/powerpoint/2010/main">
    <mc:Choice Requires="p14">
      <p:transition spd="slow" p14:dur="2000" advTm="36590"/>
    </mc:Choice>
    <mc:Fallback xmlns="">
      <p:transition spd="slow" advTm="36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0236-A703-4006-AF51-86E9A0E7EDB4}"/>
              </a:ext>
            </a:extLst>
          </p:cNvPr>
          <p:cNvSpPr>
            <a:spLocks noGrp="1"/>
          </p:cNvSpPr>
          <p:nvPr>
            <p:ph type="title"/>
          </p:nvPr>
        </p:nvSpPr>
        <p:spPr/>
        <p:txBody>
          <a:bodyPr/>
          <a:lstStyle/>
          <a:p>
            <a:r>
              <a:rPr lang="en-US" dirty="0"/>
              <a:t>Monitor Impact</a:t>
            </a:r>
          </a:p>
        </p:txBody>
      </p:sp>
      <p:sp>
        <p:nvSpPr>
          <p:cNvPr id="3" name="Content Placeholder 2">
            <a:extLst>
              <a:ext uri="{FF2B5EF4-FFF2-40B4-BE49-F238E27FC236}">
                <a16:creationId xmlns:a16="http://schemas.microsoft.com/office/drawing/2014/main" id="{9C6C9B91-0857-4DC5-B835-4B9ED4199101}"/>
              </a:ext>
            </a:extLst>
          </p:cNvPr>
          <p:cNvSpPr>
            <a:spLocks noGrp="1"/>
          </p:cNvSpPr>
          <p:nvPr>
            <p:ph idx="1"/>
          </p:nvPr>
        </p:nvSpPr>
        <p:spPr/>
        <p:txBody>
          <a:bodyPr/>
          <a:lstStyle/>
          <a:p>
            <a:r>
              <a:rPr lang="en-US" dirty="0"/>
              <a:t>Activation of new health care center </a:t>
            </a:r>
          </a:p>
          <a:p>
            <a:r>
              <a:rPr lang="en-US" dirty="0"/>
              <a:t>Activation of new Community Based Outpatient Clinic</a:t>
            </a:r>
          </a:p>
          <a:p>
            <a:r>
              <a:rPr lang="en-US" dirty="0"/>
              <a:t>On-boarding of providers</a:t>
            </a:r>
          </a:p>
          <a:p>
            <a:r>
              <a:rPr lang="en-US" dirty="0"/>
              <a:t>Expansion of services</a:t>
            </a:r>
          </a:p>
          <a:p>
            <a:r>
              <a:rPr lang="en-US" dirty="0"/>
              <a:t>Creation of new services</a:t>
            </a:r>
          </a:p>
        </p:txBody>
      </p:sp>
      <p:pic>
        <p:nvPicPr>
          <p:cNvPr id="5" name="Recorded Sound">
            <a:hlinkClick r:id="" action="ppaction://media"/>
            <a:extLst>
              <a:ext uri="{FF2B5EF4-FFF2-40B4-BE49-F238E27FC236}">
                <a16:creationId xmlns:a16="http://schemas.microsoft.com/office/drawing/2014/main" id="{BBBA4C2C-0788-4537-BEC9-410CC44C98FA}"/>
              </a:ext>
            </a:extLst>
          </p:cNvPr>
          <p:cNvPicPr>
            <a:picLocks noChangeAspect="1"/>
          </p:cNvPicPr>
          <p:nvPr>
            <a:audioFile r:link="rId2"/>
            <p:extLst>
              <p:ext uri="{DAA4B4D4-6D71-4841-9C94-3DE7FCFB9230}">
                <p14:media xmlns:p14="http://schemas.microsoft.com/office/powerpoint/2010/main" r:embed="rId1"/>
              </p:ext>
            </p:extLst>
          </p:nvPr>
        </p:nvPicPr>
        <p:blipFill>
          <a:blip r:embed="rId5">
            <a:lum bright="70000" contrast="-70000"/>
          </a:blip>
          <a:stretch>
            <a:fillRect/>
          </a:stretch>
        </p:blipFill>
        <p:spPr>
          <a:xfrm>
            <a:off x="11848548" y="6316870"/>
            <a:ext cx="406400" cy="406400"/>
          </a:xfrm>
          <a:prstGeom prst="rect">
            <a:avLst/>
          </a:prstGeom>
        </p:spPr>
      </p:pic>
    </p:spTree>
    <p:extLst>
      <p:ext uri="{BB962C8B-B14F-4D97-AF65-F5344CB8AC3E}">
        <p14:creationId xmlns:p14="http://schemas.microsoft.com/office/powerpoint/2010/main" val="3563029226"/>
      </p:ext>
    </p:extLst>
  </p:cSld>
  <p:clrMapOvr>
    <a:masterClrMapping/>
  </p:clrMapOvr>
  <mc:AlternateContent xmlns:mc="http://schemas.openxmlformats.org/markup-compatibility/2006" xmlns:p14="http://schemas.microsoft.com/office/powerpoint/2010/main">
    <mc:Choice Requires="p14">
      <p:transition spd="slow" p14:dur="2000" advTm="38770"/>
    </mc:Choice>
    <mc:Fallback xmlns="">
      <p:transition spd="slow" advTm="38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5B2A172BF5342A0008FE59BF97A0D" ma:contentTypeVersion="11" ma:contentTypeDescription="Create a new document." ma:contentTypeScope="" ma:versionID="f3998c2ee35e4114774f26ed8959904a">
  <xsd:schema xmlns:xsd="http://www.w3.org/2001/XMLSchema" xmlns:xs="http://www.w3.org/2001/XMLSchema" xmlns:p="http://schemas.microsoft.com/office/2006/metadata/properties" xmlns:ns1="http://schemas.microsoft.com/sharepoint/v3" xmlns:ns3="7def28d9-a064-4e99-a6b8-6646c07251b0" xmlns:ns4="0dcfd5ff-7e9a-4ab7-8b4c-a5fa677103b2" targetNamespace="http://schemas.microsoft.com/office/2006/metadata/properties" ma:root="true" ma:fieldsID="55b9ce9c4d14b1e6a3721423baaf7887" ns1:_="" ns3:_="" ns4:_="">
    <xsd:import namespace="http://schemas.microsoft.com/sharepoint/v3"/>
    <xsd:import namespace="7def28d9-a064-4e99-a6b8-6646c07251b0"/>
    <xsd:import namespace="0dcfd5ff-7e9a-4ab7-8b4c-a5fa677103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ef28d9-a064-4e99-a6b8-6646c0725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fd5ff-7e9a-4ab7-8b4c-a5fa677103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CE899-7905-4B9C-8F54-13E6C60BA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ef28d9-a064-4e99-a6b8-6646c07251b0"/>
    <ds:schemaRef ds:uri="0dcfd5ff-7e9a-4ab7-8b4c-a5fa67710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24349-51CD-4F0F-BAB1-0BB0B66987D1}">
  <ds:schemaRefs>
    <ds:schemaRef ds:uri="http://schemas.microsoft.com/sharepoint/v3/contenttype/forms"/>
  </ds:schemaRefs>
</ds:datastoreItem>
</file>

<file path=customXml/itemProps3.xml><?xml version="1.0" encoding="utf-8"?>
<ds:datastoreItem xmlns:ds="http://schemas.openxmlformats.org/officeDocument/2006/customXml" ds:itemID="{52E0C42C-4A01-4AAF-B09B-F809CD7DE80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Ion Boardroom</Template>
  <TotalTime>1186</TotalTime>
  <Words>515</Words>
  <Application>Microsoft Office PowerPoint</Application>
  <PresentationFormat>Widescreen</PresentationFormat>
  <Paragraphs>25</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 3</vt:lpstr>
      <vt:lpstr>Ion Boardroom</vt:lpstr>
      <vt:lpstr>Community Care Leadership Dashboard </vt:lpstr>
      <vt:lpstr>Goal</vt:lpstr>
      <vt:lpstr>PowerPoint Presentation</vt:lpstr>
      <vt:lpstr>PowerPoint Presentation</vt:lpstr>
      <vt:lpstr>PowerPoint Presentation</vt:lpstr>
      <vt:lpstr>Monitor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Care Leadership Dashboard</dc:title>
  <dc:creator>Tull, Lauren</dc:creator>
  <cp:lastModifiedBy>Tull, Lauren</cp:lastModifiedBy>
  <cp:revision>55</cp:revision>
  <dcterms:created xsi:type="dcterms:W3CDTF">2021-02-05T16:29:40Z</dcterms:created>
  <dcterms:modified xsi:type="dcterms:W3CDTF">2021-03-17T20:11:44Z</dcterms:modified>
</cp:coreProperties>
</file>