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8" r:id="rId5"/>
    <p:sldId id="267" r:id="rId6"/>
    <p:sldId id="265" r:id="rId7"/>
    <p:sldId id="260" r:id="rId8"/>
    <p:sldId id="262" r:id="rId9"/>
    <p:sldId id="26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, Thomas" initials="WT" lastIdx="1" clrIdx="0">
    <p:extLst>
      <p:ext uri="{19B8F6BF-5375-455C-9EA6-DF929625EA0E}">
        <p15:presenceInfo xmlns:p15="http://schemas.microsoft.com/office/powerpoint/2012/main" userId="S::Thomas.Wan@va.gov::129dc709-c381-42d0-8c8e-3fc02a88ca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2CD"/>
    <a:srgbClr val="66CCFF"/>
    <a:srgbClr val="99CC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323" autoAdjust="0"/>
  </p:normalViewPr>
  <p:slideViewPr>
    <p:cSldViewPr snapToGrid="0">
      <p:cViewPr varScale="1">
        <p:scale>
          <a:sx n="86" d="100"/>
          <a:sy n="86" d="100"/>
        </p:scale>
        <p:origin x="155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5716D-39C9-48C4-A3EB-B88E4515427D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C6D3C-9EB0-4F2C-9026-3887D1CD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my name is Tommy Wan and I’m the GHATP Trainee for the VISN 21 Network Office. </a:t>
            </a:r>
          </a:p>
          <a:p>
            <a:endParaRPr lang="en-US" dirty="0"/>
          </a:p>
          <a:p>
            <a:r>
              <a:rPr lang="en-US" dirty="0"/>
              <a:t>My project focuses on the flow of bed management for inpatient services.  </a:t>
            </a:r>
          </a:p>
          <a:p>
            <a:endParaRPr lang="en-US" dirty="0"/>
          </a:p>
          <a:p>
            <a:r>
              <a:rPr lang="en-US" dirty="0"/>
              <a:t>I worked alongside the VISN Nurse Executive/Quality Management Officer and closely with the San Francisco VA Medical Center team.</a:t>
            </a:r>
          </a:p>
          <a:p>
            <a:endParaRPr lang="en-US" dirty="0"/>
          </a:p>
          <a:p>
            <a:r>
              <a:rPr lang="en-US" dirty="0"/>
              <a:t>The problem statement for the project is “Data inaccuracy within the bed management system contribute to unnecessary bed flow &amp; turnaround delays”.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C6D3C-9EB0-4F2C-9026-3887D1CDB4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9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Goals and objectives for our team. </a:t>
            </a:r>
          </a:p>
          <a:p>
            <a:r>
              <a:rPr lang="en-US" dirty="0"/>
              <a:t>     •Reducing Patient wait time</a:t>
            </a:r>
          </a:p>
          <a:p>
            <a:r>
              <a:rPr lang="en-US" dirty="0"/>
              <a:t>     •Improving Bed turnaround time </a:t>
            </a:r>
          </a:p>
          <a:p>
            <a:r>
              <a:rPr lang="en-US" dirty="0"/>
              <a:t>     •Preparation for COVID capacity</a:t>
            </a:r>
          </a:p>
          <a:p>
            <a:r>
              <a:rPr lang="en-US" dirty="0"/>
              <a:t>     •And Financials Savings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C6D3C-9EB0-4F2C-9026-3887D1CDB4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6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review of the Bed Turnaround reports, real time data was not properly captured from patient discharge times, acceptance of bed cleanings, and the documentation of clean beds.</a:t>
            </a:r>
          </a:p>
          <a:p>
            <a:endParaRPr lang="en-US" dirty="0"/>
          </a:p>
          <a:p>
            <a:r>
              <a:rPr lang="en-US" dirty="0"/>
              <a:t>For example, we recognized patterns of batching as seen here in the time differences from submissions.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C6D3C-9EB0-4F2C-9026-3887D1CDB4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report, the roles associated with the process included the nursing staff, ward clerks, and housekeeping services.</a:t>
            </a:r>
          </a:p>
          <a:p>
            <a:endParaRPr lang="en-US" dirty="0"/>
          </a:p>
          <a:p>
            <a:r>
              <a:rPr lang="en-US" dirty="0"/>
              <a:t>Our current state displays swim lanes from each respective roles in the bed management process. </a:t>
            </a:r>
          </a:p>
          <a:p>
            <a:endParaRPr lang="en-US" dirty="0"/>
          </a:p>
          <a:p>
            <a:r>
              <a:rPr lang="en-US" dirty="0"/>
              <a:t>The current state identified many bottlenecks in communication methods resulting in wasted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C6D3C-9EB0-4F2C-9026-3887D1CDB4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first step in the Planning and Development stage was conducting a GEMBA. </a:t>
            </a:r>
          </a:p>
          <a:p>
            <a:endParaRPr lang="en-US" dirty="0"/>
          </a:p>
          <a:p>
            <a:r>
              <a:rPr lang="en-US" dirty="0"/>
              <a:t>The GEMBA was vital in understanding the background of information we received from the reports.  It also helped develop our current and target state.</a:t>
            </a:r>
          </a:p>
          <a:p>
            <a:endParaRPr lang="en-US" dirty="0"/>
          </a:p>
          <a:p>
            <a:r>
              <a:rPr lang="en-US" dirty="0"/>
              <a:t>We decided to use the LEAN approach to dissect identified issues for process improvement starting with Med Surg Ward 2B.</a:t>
            </a:r>
          </a:p>
          <a:p>
            <a:endParaRPr lang="en-US" dirty="0"/>
          </a:p>
          <a:p>
            <a:r>
              <a:rPr lang="en-US" dirty="0"/>
              <a:t>Educating, training, and collaborating with the services associated were key to developing a target state that suggestively reduced the bottlenecks within the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C6D3C-9EB0-4F2C-9026-3887D1CDB4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Implementation Phase, Educating and Training the nurses, ward clerks, and housekeeping staff on the functionalities of the BMS system was imperative. </a:t>
            </a:r>
          </a:p>
          <a:p>
            <a:endParaRPr lang="en-US" dirty="0"/>
          </a:p>
          <a:p>
            <a:r>
              <a:rPr lang="en-US" dirty="0"/>
              <a:t>Furthermore, our team had to ensure that icons and functions matched the facilities flow in communicating the patient status for accurate data capture.</a:t>
            </a:r>
          </a:p>
          <a:p>
            <a:endParaRPr lang="en-US" dirty="0"/>
          </a:p>
          <a:p>
            <a:r>
              <a:rPr lang="en-US" dirty="0"/>
              <a:t>We also implemented a rapid experiment of mobile laptops with the housekeeping staff for real time data input.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C6D3C-9EB0-4F2C-9026-3887D1CDB4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9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Project is ongoing as we monitor data for continuous process improvement</a:t>
            </a:r>
          </a:p>
          <a:p>
            <a:endParaRPr lang="en-US" dirty="0"/>
          </a:p>
          <a:p>
            <a:r>
              <a:rPr lang="en-US" dirty="0"/>
              <a:t>We’re seeing real time data being accurately captured in the bed management system </a:t>
            </a:r>
          </a:p>
          <a:p>
            <a:endParaRPr lang="en-US" dirty="0"/>
          </a:p>
          <a:p>
            <a:r>
              <a:rPr lang="en-US" dirty="0"/>
              <a:t>Time differences recorded show a significant change compared to the past 3 months; As highlighted, decrease in batching of discharges.</a:t>
            </a:r>
          </a:p>
          <a:p>
            <a:endParaRPr lang="en-US" dirty="0"/>
          </a:p>
          <a:p>
            <a:r>
              <a:rPr lang="en-US" dirty="0"/>
              <a:t>This resulted in successfully reducing our overall bed turnaround time starting at a baseline avg of 5 hours down to an avg of 3hrs and 2 minutes. We successfully reduced the bed turnaround time by an avg of 1hr and 58 minutes; saving approximately $371 per bed days cost.</a:t>
            </a:r>
          </a:p>
          <a:p>
            <a:endParaRPr lang="en-US" dirty="0"/>
          </a:p>
          <a:p>
            <a:r>
              <a:rPr lang="en-US" dirty="0"/>
              <a:t>We hope to continue improving our processes to effectively reduce patient wait times and inpatient costs.</a:t>
            </a:r>
          </a:p>
          <a:p>
            <a:endParaRPr lang="en-US" dirty="0"/>
          </a:p>
          <a:p>
            <a:r>
              <a:rPr lang="en-US" dirty="0"/>
              <a:t>This concludes my presentation.  Thank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C6D3C-9EB0-4F2C-9026-3887D1CDB4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8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4" name="Picture Placeholder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Picture Placeholder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Describe Your Big Idea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umber &amp;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Outcome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Content Block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Content Block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Ful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6.sv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3.m4a"/><Relationship Id="rId7" Type="http://schemas.openxmlformats.org/officeDocument/2006/relationships/image" Target="../media/image8.svg"/><Relationship Id="rId12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audio" Target="../media/media5.m4a"/><Relationship Id="rId7" Type="http://schemas.openxmlformats.org/officeDocument/2006/relationships/image" Target="../media/image15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6.m4a"/><Relationship Id="rId7" Type="http://schemas.openxmlformats.org/officeDocument/2006/relationships/image" Target="../media/image18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4.png"/><Relationship Id="rId3" Type="http://schemas.openxmlformats.org/officeDocument/2006/relationships/audio" Target="../media/media7.m4a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microsoft.com/office/2007/relationships/media" Target="../media/media7.m4a"/><Relationship Id="rId16" Type="http://schemas.openxmlformats.org/officeDocument/2006/relationships/image" Target="../media/image32.svg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6674" y="0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C561734A-0828-4406-BCEA-919E2734E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19" y="505570"/>
            <a:ext cx="6058185" cy="264835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2583" y="3236359"/>
            <a:ext cx="6606365" cy="3487290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/>
          <a:p>
            <a:r>
              <a:rPr lang="en-US" sz="1800" dirty="0"/>
              <a:t>Data inaccuracy within the bed management system contribute to unnecessary bed flow/turnaround delays.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40" y="3729398"/>
            <a:ext cx="3727549" cy="1096744"/>
          </a:xfrm>
        </p:spPr>
        <p:txBody>
          <a:bodyPr/>
          <a:lstStyle/>
          <a:p>
            <a:r>
              <a:rPr lang="en-US" dirty="0"/>
              <a:t>Problem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9" name="object 7" descr="Beige rectangl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2812193" y="4835544"/>
            <a:ext cx="4839921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8275" y="6729850"/>
            <a:ext cx="6954982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DC0198-E919-4071-9C4B-5B3D19A46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719432" y="3673509"/>
            <a:ext cx="1068956" cy="906419"/>
            <a:chOff x="5482999" y="1607028"/>
            <a:chExt cx="1200866" cy="120086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D54A6389-7829-4750-A8FB-E76D79A5E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4511" y="3833378"/>
            <a:ext cx="771116" cy="653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16E1A4-24E7-4932-903B-CFDCB2EF4BB1}"/>
              </a:ext>
            </a:extLst>
          </p:cNvPr>
          <p:cNvSpPr txBox="1"/>
          <p:nvPr/>
        </p:nvSpPr>
        <p:spPr>
          <a:xfrm>
            <a:off x="2558642" y="-12403"/>
            <a:ext cx="5746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Comprehensive Flow of Bed Management</a:t>
            </a:r>
          </a:p>
          <a:p>
            <a:pPr algn="ctr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Thomas Wan, MBA-HCA</a:t>
            </a:r>
          </a:p>
          <a:p>
            <a:pPr algn="ctr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GHATP Trainee, VISN 21</a:t>
            </a:r>
          </a:p>
        </p:txBody>
      </p:sp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44A29BF7-64D2-4E75-A8EA-D9F0400F45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  <p:transition advTm="253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4" grpId="0" uiExpand="1" build="p" animBg="1"/>
      <p:bldP spid="3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29F02-7E8D-405F-86D3-2E794F83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F35B90AE-59C0-4B3C-A345-2B13A77A214F}"/>
              </a:ext>
            </a:extLst>
          </p:cNvPr>
          <p:cNvSpPr txBox="1">
            <a:spLocks/>
          </p:cNvSpPr>
          <p:nvPr/>
        </p:nvSpPr>
        <p:spPr>
          <a:xfrm>
            <a:off x="185941" y="698684"/>
            <a:ext cx="10510022" cy="56031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vert="horz" lIns="576000" tIns="1872000" rIns="57600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5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Reduce patient wait time </a:t>
            </a:r>
          </a:p>
          <a:p>
            <a:pPr marL="285750" indent="-285750">
              <a:lnSpc>
                <a:spcPts val="25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Improve bed turnaround time</a:t>
            </a:r>
          </a:p>
          <a:p>
            <a:pPr marL="285750" indent="-285750">
              <a:lnSpc>
                <a:spcPts val="25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Preparation for COVID capacity</a:t>
            </a:r>
          </a:p>
          <a:p>
            <a:pPr marL="285750" indent="-285750">
              <a:lnSpc>
                <a:spcPts val="25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Financial savings</a:t>
            </a: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16F61DB7-49A0-4133-8BAB-AA152662E89C}"/>
              </a:ext>
            </a:extLst>
          </p:cNvPr>
          <p:cNvSpPr txBox="1">
            <a:spLocks/>
          </p:cNvSpPr>
          <p:nvPr/>
        </p:nvSpPr>
        <p:spPr>
          <a:xfrm>
            <a:off x="2106239" y="912501"/>
            <a:ext cx="5595546" cy="14750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Goals &amp; objectives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000DBFC-DF0C-46F9-9F67-79B8B833A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72957" y="509351"/>
            <a:ext cx="1481312" cy="1256075"/>
            <a:chOff x="5482999" y="1607028"/>
            <a:chExt cx="1200866" cy="120086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9BE9609-23AB-44AF-8724-6FA1C5314ECA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82B5F2-2B0F-4703-B7CD-5DAD00EFCA4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4" name="Graphic 63" descr="Target">
            <a:extLst>
              <a:ext uri="{FF2B5EF4-FFF2-40B4-BE49-F238E27FC236}">
                <a16:creationId xmlns:a16="http://schemas.microsoft.com/office/drawing/2014/main" id="{ACDA7D34-598D-4DCE-BC18-346CAD3F2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161" y="556166"/>
            <a:ext cx="1115221" cy="1115221"/>
          </a:xfrm>
          <a:prstGeom prst="rect">
            <a:avLst/>
          </a:prstGeom>
        </p:spPr>
      </p:pic>
      <p:sp>
        <p:nvSpPr>
          <p:cNvPr id="65" name="object 7" descr="Beige rectangle">
            <a:extLst>
              <a:ext uri="{FF2B5EF4-FFF2-40B4-BE49-F238E27FC236}">
                <a16:creationId xmlns:a16="http://schemas.microsoft.com/office/drawing/2014/main" id="{27C48988-8F09-4BEF-B9C2-F0AEA285ACB0}"/>
              </a:ext>
            </a:extLst>
          </p:cNvPr>
          <p:cNvSpPr/>
          <p:nvPr/>
        </p:nvSpPr>
        <p:spPr bwMode="white">
          <a:xfrm>
            <a:off x="572956" y="2010648"/>
            <a:ext cx="72653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D445567F-3CAA-47F1-8322-14ECEDA26E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406106"/>
      </p:ext>
    </p:extLst>
  </p:cSld>
  <p:clrMapOvr>
    <a:masterClrMapping/>
  </p:clrMapOvr>
  <p:transition advTm="105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9" grpId="0" animBg="1"/>
      <p:bldP spid="60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1123242-1802-4890-85C8-48524FEB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32E52-1B70-4F84-B381-E9D987150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7194-A4D0-457B-9D3E-53681723AFF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92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92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CBFD8E-64DF-4423-A5AD-A66942481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6411" y="3046241"/>
            <a:ext cx="3276000" cy="360445"/>
          </a:xfrm>
        </p:spPr>
        <p:txBody>
          <a:bodyPr/>
          <a:lstStyle/>
          <a:p>
            <a:pPr algn="ctr"/>
            <a:r>
              <a:rPr lang="en-US" dirty="0"/>
              <a:t>Discharge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D2E6CBE-74EE-4EC6-97D7-36D6F95ED2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39454" y="3046241"/>
            <a:ext cx="3276000" cy="360445"/>
          </a:xfrm>
        </p:spPr>
        <p:txBody>
          <a:bodyPr/>
          <a:lstStyle/>
          <a:p>
            <a:pPr algn="ctr"/>
            <a:r>
              <a:rPr lang="en-US" dirty="0"/>
              <a:t>Acceptance/Cleaning</a:t>
            </a:r>
          </a:p>
        </p:txBody>
      </p:sp>
      <p:pic>
        <p:nvPicPr>
          <p:cNvPr id="43" name="Picture Placeholder 42" descr="Clipboard">
            <a:extLst>
              <a:ext uri="{FF2B5EF4-FFF2-40B4-BE49-F238E27FC236}">
                <a16:creationId xmlns:a16="http://schemas.microsoft.com/office/drawing/2014/main" id="{0FBA55E0-FE96-4C72-9699-C2E4A4D6430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78619" y="1986592"/>
            <a:ext cx="511585" cy="511585"/>
          </a:xfrm>
        </p:spPr>
      </p:pic>
      <p:pic>
        <p:nvPicPr>
          <p:cNvPr id="45" name="Picture Placeholder 44" descr="Bed">
            <a:extLst>
              <a:ext uri="{FF2B5EF4-FFF2-40B4-BE49-F238E27FC236}">
                <a16:creationId xmlns:a16="http://schemas.microsoft.com/office/drawing/2014/main" id="{59BC955A-4F46-42BB-AE8B-64B294B4094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921662" y="1929355"/>
            <a:ext cx="511585" cy="511585"/>
          </a:xfrm>
        </p:spPr>
      </p:pic>
      <p:sp>
        <p:nvSpPr>
          <p:cNvPr id="30" name="object 7" descr="Beige rectangle">
            <a:extLst>
              <a:ext uri="{FF2B5EF4-FFF2-40B4-BE49-F238E27FC236}">
                <a16:creationId xmlns:a16="http://schemas.microsoft.com/office/drawing/2014/main" id="{1E04C292-AE6A-4666-9EA6-9D87F84CB793}"/>
              </a:ext>
            </a:extLst>
          </p:cNvPr>
          <p:cNvSpPr/>
          <p:nvPr/>
        </p:nvSpPr>
        <p:spPr bwMode="white">
          <a:xfrm flipV="1">
            <a:off x="722098" y="1264473"/>
            <a:ext cx="3750313" cy="58313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6003A3-849D-4BA1-BF85-B6F50F872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38186" y="1711236"/>
            <a:ext cx="1192959" cy="992451"/>
            <a:chOff x="1824638" y="1733550"/>
            <a:chExt cx="1192959" cy="99245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65C63E4-7456-4EA3-AB9B-0BC0EEF50323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3F9864-B075-4CC7-B167-7CE1FB0314D7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C26C130-0A78-4033-83C0-068066B19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77021" y="1584714"/>
            <a:ext cx="1200866" cy="1200866"/>
            <a:chOff x="5482999" y="1607028"/>
            <a:chExt cx="1200866" cy="120086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7FF1BC4-6B01-43E0-9719-53942A96A464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9E8DB26-A207-4225-BABF-5E16AD0A8A72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</p:grp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878E024-3C1F-4508-9CA2-3D80746823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3" y="3513175"/>
            <a:ext cx="4702062" cy="30970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E6919A-E319-47CE-AABA-973F91CD5EA8}"/>
              </a:ext>
            </a:extLst>
          </p:cNvPr>
          <p:cNvSpPr/>
          <p:nvPr/>
        </p:nvSpPr>
        <p:spPr>
          <a:xfrm>
            <a:off x="4283351" y="3542021"/>
            <a:ext cx="318984" cy="3097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4990DF11-E538-4B93-AA30-0F200A423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49" y="3513270"/>
            <a:ext cx="3798333" cy="319098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F6A6E8-64AD-4EBD-A932-906263DE64ED}"/>
              </a:ext>
            </a:extLst>
          </p:cNvPr>
          <p:cNvSpPr/>
          <p:nvPr/>
        </p:nvSpPr>
        <p:spPr>
          <a:xfrm>
            <a:off x="8684635" y="3527796"/>
            <a:ext cx="629931" cy="3176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CF059C-AF47-47C8-9B7B-6BA6AE093D50}"/>
              </a:ext>
            </a:extLst>
          </p:cNvPr>
          <p:cNvSpPr/>
          <p:nvPr/>
        </p:nvSpPr>
        <p:spPr>
          <a:xfrm>
            <a:off x="9794329" y="3527796"/>
            <a:ext cx="702221" cy="3176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28A3FE89-5493-4686-A5DD-2248EF5E6A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719508"/>
      </p:ext>
    </p:extLst>
  </p:cSld>
  <p:clrMapOvr>
    <a:masterClrMapping/>
  </p:clrMapOvr>
  <p:transition advTm="167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8" grpId="0" build="p" animBg="1"/>
      <p:bldP spid="20" grpId="0" build="p" animBg="1"/>
      <p:bldP spid="8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F989407-275A-4DC4-AA33-80E618BC8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5" y="902577"/>
            <a:ext cx="9218856" cy="57576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4E91A8-F608-453C-810A-BE991818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66" y="395860"/>
            <a:ext cx="7560000" cy="360000"/>
          </a:xfrm>
        </p:spPr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DB908-45C5-4999-982F-0A82DA01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object 7" descr="Beige rectangle">
            <a:extLst>
              <a:ext uri="{FF2B5EF4-FFF2-40B4-BE49-F238E27FC236}">
                <a16:creationId xmlns:a16="http://schemas.microsoft.com/office/drawing/2014/main" id="{9B6BE182-7444-49DA-B6FA-215DD68D50CA}"/>
              </a:ext>
            </a:extLst>
          </p:cNvPr>
          <p:cNvSpPr/>
          <p:nvPr/>
        </p:nvSpPr>
        <p:spPr bwMode="white">
          <a:xfrm flipV="1">
            <a:off x="747265" y="395860"/>
            <a:ext cx="6748909" cy="4655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C0821C-1559-47F5-B2A2-14E0C33BC154}"/>
              </a:ext>
            </a:extLst>
          </p:cNvPr>
          <p:cNvCxnSpPr/>
          <p:nvPr/>
        </p:nvCxnSpPr>
        <p:spPr>
          <a:xfrm>
            <a:off x="1038225" y="1973638"/>
            <a:ext cx="0" cy="5715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5F4A14-DFC5-4586-8352-105F272B0206}"/>
              </a:ext>
            </a:extLst>
          </p:cNvPr>
          <p:cNvCxnSpPr>
            <a:cxnSpLocks/>
          </p:cNvCxnSpPr>
          <p:nvPr/>
        </p:nvCxnSpPr>
        <p:spPr>
          <a:xfrm>
            <a:off x="1038225" y="3714750"/>
            <a:ext cx="0" cy="6381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D9DB86-3870-4ACB-8C76-311B133EEF41}"/>
              </a:ext>
            </a:extLst>
          </p:cNvPr>
          <p:cNvCxnSpPr>
            <a:cxnSpLocks/>
          </p:cNvCxnSpPr>
          <p:nvPr/>
        </p:nvCxnSpPr>
        <p:spPr>
          <a:xfrm>
            <a:off x="1038225" y="5670264"/>
            <a:ext cx="0" cy="46383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90373ADB-69BA-4116-BB11-D4B71D4CD042}"/>
              </a:ext>
            </a:extLst>
          </p:cNvPr>
          <p:cNvSpPr/>
          <p:nvPr/>
        </p:nvSpPr>
        <p:spPr>
          <a:xfrm rot="4073226">
            <a:off x="7100653" y="1340079"/>
            <a:ext cx="304797" cy="895350"/>
          </a:xfrm>
          <a:prstGeom prst="downArrow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8CB39E9-EDBD-4320-8CC5-1A325FE28D08}"/>
              </a:ext>
            </a:extLst>
          </p:cNvPr>
          <p:cNvSpPr/>
          <p:nvPr/>
        </p:nvSpPr>
        <p:spPr>
          <a:xfrm rot="4690311">
            <a:off x="5445921" y="3984674"/>
            <a:ext cx="304797" cy="953122"/>
          </a:xfrm>
          <a:prstGeom prst="downArrow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BD7D148-2B7E-46B5-B243-45A2B10E634B}"/>
              </a:ext>
            </a:extLst>
          </p:cNvPr>
          <p:cNvSpPr/>
          <p:nvPr/>
        </p:nvSpPr>
        <p:spPr>
          <a:xfrm rot="7087796">
            <a:off x="3008418" y="5939472"/>
            <a:ext cx="311647" cy="875059"/>
          </a:xfrm>
          <a:prstGeom prst="downArrow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665E74F0-4D8E-4DEA-B239-00A24CBA06F6}"/>
              </a:ext>
            </a:extLst>
          </p:cNvPr>
          <p:cNvSpPr/>
          <p:nvPr/>
        </p:nvSpPr>
        <p:spPr>
          <a:xfrm>
            <a:off x="268503" y="1990725"/>
            <a:ext cx="352425" cy="415290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BC2B2DD3-BC0A-44EE-9370-C6170190BB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691616"/>
      </p:ext>
    </p:extLst>
  </p:cSld>
  <p:clrMapOvr>
    <a:masterClrMapping/>
  </p:clrMapOvr>
  <p:transition advTm="192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1C8893C6-8FCA-4AFA-9684-B3462C559B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991" y="16496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79" y="807263"/>
            <a:ext cx="7560000" cy="370166"/>
          </a:xfrm>
        </p:spPr>
        <p:txBody>
          <a:bodyPr/>
          <a:lstStyle/>
          <a:p>
            <a:r>
              <a:rPr lang="en-US" dirty="0"/>
              <a:t>Planning &amp;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374" y="1658165"/>
            <a:ext cx="4080350" cy="387797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noProof="1"/>
              <a:t>Gemba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noProof="1"/>
              <a:t>Analyze Current/Target 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noProof="1"/>
              <a:t>LEAN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noProof="1"/>
              <a:t>Education/Training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noProof="1"/>
              <a:t>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noProof="1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527B99-C015-4364-A9D0-E9EF5F8CC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58805" y="1512015"/>
            <a:ext cx="0" cy="4563096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bject 7" descr="Beige rectangl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1576677" y="1321863"/>
            <a:ext cx="5628367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BC50-F263-44D5-B1E1-32D5EA7EA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36932" y="609617"/>
            <a:ext cx="659531" cy="707662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Head with gears">
            <a:extLst>
              <a:ext uri="{FF2B5EF4-FFF2-40B4-BE49-F238E27FC236}">
                <a16:creationId xmlns:a16="http://schemas.microsoft.com/office/drawing/2014/main" id="{C70B96FA-EA87-4A6E-B145-62B78D1CA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105" y="694567"/>
            <a:ext cx="713995" cy="713995"/>
          </a:xfrm>
          <a:prstGeom prst="rect">
            <a:avLst/>
          </a:prstGeom>
        </p:spPr>
      </p:pic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4ED057F4-AB86-4712-AD06-9B0AC03F7D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47" y="1512015"/>
            <a:ext cx="6856891" cy="4563096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FDD4277E-6BFB-408F-ADE8-0A5F1E6EF2B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836296"/>
      </p:ext>
    </p:extLst>
  </p:cSld>
  <p:clrMapOvr>
    <a:masterClrMapping/>
  </p:clrMapOvr>
  <p:transition advTm="317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uiExpand="1" build="p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1C8893C6-8FCA-4AFA-9684-B3462C559B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6496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79" y="807263"/>
            <a:ext cx="7560000" cy="370166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8C0573-728C-4817-B25F-9C4BA8292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373" y="1658165"/>
            <a:ext cx="5628365" cy="387797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noProof="1"/>
              <a:t>Educate/Train Nurses, Ward Clerks, Housekeeping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noProof="1"/>
              <a:t>Icon/Functions in BMS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noProof="1"/>
              <a:t>Mobile Laptops for housekeeping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noProof="1"/>
              <a:t>Communications method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noProof="1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527B99-C015-4364-A9D0-E9EF5F8CC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39678" y="1752501"/>
            <a:ext cx="0" cy="2483939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bject 7" descr="Beige rectangl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1576677" y="1321863"/>
            <a:ext cx="3347661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0AA00A-91AC-4400-AF7A-EAB077000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21205" y="372430"/>
            <a:ext cx="754589" cy="925991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9693E6-7FC2-4911-8926-64573E1D3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94" y="496173"/>
            <a:ext cx="669209" cy="678504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8B82082F-F391-404D-8C91-A16DC4CDEA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8" y="4609136"/>
            <a:ext cx="5677192" cy="1876433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87C0DF-CCAB-44BD-80F2-DB0E2DBFBA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39" y="4609137"/>
            <a:ext cx="3970182" cy="1876432"/>
          </a:xfrm>
          <a:prstGeom prst="rect">
            <a:avLst/>
          </a:prstGeom>
        </p:spPr>
      </p:pic>
      <p:pic>
        <p:nvPicPr>
          <p:cNvPr id="20" name="Picture 19" descr="A picture containing floor, indoor, yellow, several&#10;&#10;Description automatically generated">
            <a:extLst>
              <a:ext uri="{FF2B5EF4-FFF2-40B4-BE49-F238E27FC236}">
                <a16:creationId xmlns:a16="http://schemas.microsoft.com/office/drawing/2014/main" id="{4FD2CE25-6D71-419C-A164-6FF14ACCBB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39" y="236429"/>
            <a:ext cx="3970182" cy="4189287"/>
          </a:xfrm>
          <a:prstGeom prst="rect">
            <a:avLst/>
          </a:prstGeom>
        </p:spPr>
      </p:pic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94F949CF-5237-450C-9430-2A8DF9AB76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875218"/>
      </p:ext>
    </p:extLst>
  </p:cSld>
  <p:clrMapOvr>
    <a:masterClrMapping/>
  </p:clrMapOvr>
  <p:transition advTm="257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06EF144-3030-4807-A3E1-938E802A5F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3CBC84C2-2B48-4B15-A420-8B5F2BDE2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294" y="104088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4E91A8-F608-453C-810A-BE991818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DB908-45C5-4999-982F-0A82DA01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821A5-5262-4D44-AFEB-D049F229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113" y="2423859"/>
            <a:ext cx="1652587" cy="435600"/>
          </a:xfrm>
        </p:spPr>
        <p:txBody>
          <a:bodyPr/>
          <a:lstStyle/>
          <a:p>
            <a:r>
              <a:rPr lang="en-US" sz="1600" dirty="0"/>
              <a:t>Real Time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27E535-262E-40B8-A9E1-0C08FFD80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355" y="3022048"/>
            <a:ext cx="1999889" cy="846137"/>
          </a:xfrm>
        </p:spPr>
        <p:txBody>
          <a:bodyPr/>
          <a:lstStyle/>
          <a:p>
            <a:r>
              <a:rPr lang="en-US" dirty="0"/>
              <a:t>Data reliability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0E095F-965E-476E-B681-EE615BECB0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32913" y="2423859"/>
            <a:ext cx="1652587" cy="435600"/>
          </a:xfrm>
        </p:spPr>
        <p:txBody>
          <a:bodyPr/>
          <a:lstStyle/>
          <a:p>
            <a:r>
              <a:rPr lang="en-US" sz="1600" dirty="0"/>
              <a:t>Process Improvement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5735F7-BDC6-4ACD-B0DE-4AB63D30BA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2699" y="3022048"/>
            <a:ext cx="1652801" cy="846137"/>
          </a:xfrm>
        </p:spPr>
        <p:txBody>
          <a:bodyPr/>
          <a:lstStyle/>
          <a:p>
            <a:r>
              <a:rPr lang="en-US" dirty="0"/>
              <a:t>LEAN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05F6BC-5682-4AA1-9F61-DDF021E68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31607" y="2423859"/>
            <a:ext cx="1746905" cy="435600"/>
          </a:xfrm>
        </p:spPr>
        <p:txBody>
          <a:bodyPr/>
          <a:lstStyle/>
          <a:p>
            <a:r>
              <a:rPr lang="en-US" sz="1400" dirty="0"/>
              <a:t>Communication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BC20BC-85E6-48CD-B755-5D4149953C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4362" y="2996859"/>
            <a:ext cx="1999889" cy="554369"/>
          </a:xfrm>
        </p:spPr>
        <p:txBody>
          <a:bodyPr/>
          <a:lstStyle/>
          <a:p>
            <a:r>
              <a:rPr lang="en-US" dirty="0"/>
              <a:t>Nursing; Ward Clerks; Housekeeping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FBC7A3-AAE6-4502-9D44-F253ED1E8F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06513" y="2423859"/>
            <a:ext cx="1652587" cy="435600"/>
          </a:xfrm>
        </p:spPr>
        <p:txBody>
          <a:bodyPr/>
          <a:lstStyle/>
          <a:p>
            <a:r>
              <a:rPr lang="en-US" sz="1600" dirty="0"/>
              <a:t>Flow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6EAD81-841A-483E-9B44-512A1470E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32755" y="3022048"/>
            <a:ext cx="1999889" cy="846137"/>
          </a:xfrm>
        </p:spPr>
        <p:txBody>
          <a:bodyPr/>
          <a:lstStyle/>
          <a:p>
            <a:r>
              <a:rPr lang="en-US" dirty="0"/>
              <a:t>Service to service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0C0A43-6ED0-45F1-9DF9-5F2F32278B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93312" y="2423859"/>
            <a:ext cx="1652587" cy="435600"/>
          </a:xfrm>
        </p:spPr>
        <p:txBody>
          <a:bodyPr/>
          <a:lstStyle/>
          <a:p>
            <a:r>
              <a:rPr lang="en-US" sz="1600" dirty="0"/>
              <a:t>Cost Savings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78028AA-13B5-4B26-947A-231084A75C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19554" y="3022048"/>
            <a:ext cx="1999889" cy="846137"/>
          </a:xfrm>
        </p:spPr>
        <p:txBody>
          <a:bodyPr/>
          <a:lstStyle/>
          <a:p>
            <a:r>
              <a:rPr lang="en-US" dirty="0"/>
              <a:t>Bed Days Cost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5657426-6073-47AB-BB7D-5ED2CAFD6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0998" y="4099938"/>
            <a:ext cx="1990001" cy="620016"/>
          </a:xfrm>
        </p:spPr>
        <p:txBody>
          <a:bodyPr/>
          <a:lstStyle/>
          <a:p>
            <a:r>
              <a:rPr lang="en-US" dirty="0"/>
              <a:t>Success</a:t>
            </a:r>
          </a:p>
        </p:txBody>
      </p:sp>
      <p:pic>
        <p:nvPicPr>
          <p:cNvPr id="46" name="Picture Placeholder 45" descr="Clock">
            <a:extLst>
              <a:ext uri="{FF2B5EF4-FFF2-40B4-BE49-F238E27FC236}">
                <a16:creationId xmlns:a16="http://schemas.microsoft.com/office/drawing/2014/main" id="{09833D49-61B1-40F0-A9D1-6D1D4B8701A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80226" y="1763917"/>
            <a:ext cx="384361" cy="384361"/>
          </a:xfrm>
        </p:spPr>
      </p:pic>
      <p:pic>
        <p:nvPicPr>
          <p:cNvPr id="49" name="Picture Placeholder 48" descr="Checklist RTL">
            <a:extLst>
              <a:ext uri="{FF2B5EF4-FFF2-40B4-BE49-F238E27FC236}">
                <a16:creationId xmlns:a16="http://schemas.microsoft.com/office/drawing/2014/main" id="{A17A8866-025F-45F8-9C1A-8DF0ACE8F3F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567026" y="1763917"/>
            <a:ext cx="384361" cy="384361"/>
          </a:xfrm>
        </p:spPr>
      </p:pic>
      <p:pic>
        <p:nvPicPr>
          <p:cNvPr id="53" name="Picture Placeholder 52" descr="Customer review">
            <a:extLst>
              <a:ext uri="{FF2B5EF4-FFF2-40B4-BE49-F238E27FC236}">
                <a16:creationId xmlns:a16="http://schemas.microsoft.com/office/drawing/2014/main" id="{560A3C83-28A8-4054-B787-03380865071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865720" y="1763917"/>
            <a:ext cx="384361" cy="384361"/>
          </a:xfrm>
        </p:spPr>
      </p:pic>
      <p:pic>
        <p:nvPicPr>
          <p:cNvPr id="56" name="Picture Placeholder 55" descr="Arrow circle">
            <a:extLst>
              <a:ext uri="{FF2B5EF4-FFF2-40B4-BE49-F238E27FC236}">
                <a16:creationId xmlns:a16="http://schemas.microsoft.com/office/drawing/2014/main" id="{5CABC6B7-0A04-4890-B978-4D4F54B3CDC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140626" y="1763917"/>
            <a:ext cx="384361" cy="384361"/>
          </a:xfrm>
        </p:spPr>
      </p:pic>
      <p:pic>
        <p:nvPicPr>
          <p:cNvPr id="60" name="Picture Placeholder 59" descr="Money">
            <a:extLst>
              <a:ext uri="{FF2B5EF4-FFF2-40B4-BE49-F238E27FC236}">
                <a16:creationId xmlns:a16="http://schemas.microsoft.com/office/drawing/2014/main" id="{8C1A4036-A328-4600-8C42-B65922A2C14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427425" y="1763917"/>
            <a:ext cx="384361" cy="384361"/>
          </a:xfrm>
        </p:spPr>
      </p:pic>
      <p:sp>
        <p:nvSpPr>
          <p:cNvPr id="19" name="object 7" descr="Beige rectangle">
            <a:extLst>
              <a:ext uri="{FF2B5EF4-FFF2-40B4-BE49-F238E27FC236}">
                <a16:creationId xmlns:a16="http://schemas.microsoft.com/office/drawing/2014/main" id="{9B6BE182-7444-49DA-B6FA-215DD68D50CA}"/>
              </a:ext>
            </a:extLst>
          </p:cNvPr>
          <p:cNvSpPr/>
          <p:nvPr/>
        </p:nvSpPr>
        <p:spPr bwMode="white">
          <a:xfrm flipV="1">
            <a:off x="722099" y="1277068"/>
            <a:ext cx="45856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C6D3F76-4C60-4559-AE48-60D6FBDC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59100" y="3490148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CA93ACF-485A-4938-9815-8D5DFE312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5998" y="3482664"/>
            <a:ext cx="1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070A33-7382-44AE-AC77-685B09986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332700" y="3490148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79784603-2F8F-493A-894B-9ECFC358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1476" y="4734534"/>
            <a:ext cx="162904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9A6C85E8-3D95-45FE-A577-C08E6E920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5" idx="0"/>
          </p:cNvCxnSpPr>
          <p:nvPr/>
        </p:nvCxnSpPr>
        <p:spPr>
          <a:xfrm rot="16200000" flipH="1">
            <a:off x="3505188" y="1509126"/>
            <a:ext cx="596021" cy="4585601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1BB5F7E-073B-4BF0-8FA1-F724BA8DB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5" idx="0"/>
          </p:cNvCxnSpPr>
          <p:nvPr/>
        </p:nvCxnSpPr>
        <p:spPr>
          <a:xfrm rot="5400000">
            <a:off x="8078788" y="1521128"/>
            <a:ext cx="596021" cy="4561598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935599-B9F0-4312-864E-F6E3EF1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342236" y="1551630"/>
            <a:ext cx="896287" cy="745643"/>
            <a:chOff x="1824638" y="1733550"/>
            <a:chExt cx="1192959" cy="9924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718F85-02C5-4814-847B-818C8CCE6A2E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B5C2063-3BBD-48BC-BDD6-D5E9563B1934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2C35B1-F420-4244-8B67-EA845C8CA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875929" y="1551630"/>
            <a:ext cx="896287" cy="745643"/>
            <a:chOff x="1824638" y="1733550"/>
            <a:chExt cx="1192959" cy="99245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DB04D1-9BD5-4C35-8B33-0432F97A6012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23B33E-1386-44B0-B24A-50A8F9B55FFD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5F4DD1-5663-4019-891C-8821ED8AC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685078" y="1549911"/>
            <a:ext cx="745643" cy="745643"/>
            <a:chOff x="5482999" y="1607028"/>
            <a:chExt cx="1200866" cy="120086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AD7458-0E1F-4289-885E-7991DEFE6E7D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5F22B3-BA39-4DDB-9CD2-F9F1183608D0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CC6B18-DB03-4AC5-B015-6374FF16D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72045" y="1551630"/>
            <a:ext cx="926876" cy="745643"/>
            <a:chOff x="7901577" y="2268089"/>
            <a:chExt cx="926876" cy="74564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BAA099B-7326-44B7-B125-672BA72A6C05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6107D1A-01D9-4CE4-9A22-FC55274F17C6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074261-BBC0-4AF3-AF09-C64386DBB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11786" y="1551630"/>
            <a:ext cx="926876" cy="745643"/>
            <a:chOff x="7901577" y="2268089"/>
            <a:chExt cx="926876" cy="74564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4BF8F4D-C494-48D1-8EDB-FE34A665FBEE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F7A8167-402E-4636-8949-042E663C233E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B291B122-C283-4E9B-9E52-8368E7A504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5" y="3923393"/>
            <a:ext cx="4663942" cy="25774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E5D8BD-FC5B-4C35-9283-F7133347F1A3}"/>
              </a:ext>
            </a:extLst>
          </p:cNvPr>
          <p:cNvSpPr/>
          <p:nvPr/>
        </p:nvSpPr>
        <p:spPr>
          <a:xfrm>
            <a:off x="4110124" y="3923393"/>
            <a:ext cx="286885" cy="25517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7">
            <a:extLst>
              <a:ext uri="{FF2B5EF4-FFF2-40B4-BE49-F238E27FC236}">
                <a16:creationId xmlns:a16="http://schemas.microsoft.com/office/drawing/2014/main" id="{5B4DCE67-CE93-44FA-8370-A3C1A6D4F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42148"/>
              </p:ext>
            </p:extLst>
          </p:nvPr>
        </p:nvGraphicFramePr>
        <p:xfrm>
          <a:off x="7202161" y="4054377"/>
          <a:ext cx="4635664" cy="78174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58916">
                  <a:extLst>
                    <a:ext uri="{9D8B030D-6E8A-4147-A177-3AD203B41FA5}">
                      <a16:colId xmlns:a16="http://schemas.microsoft.com/office/drawing/2014/main" val="3881734131"/>
                    </a:ext>
                  </a:extLst>
                </a:gridCol>
                <a:gridCol w="1158916">
                  <a:extLst>
                    <a:ext uri="{9D8B030D-6E8A-4147-A177-3AD203B41FA5}">
                      <a16:colId xmlns:a16="http://schemas.microsoft.com/office/drawing/2014/main" val="1288938436"/>
                    </a:ext>
                  </a:extLst>
                </a:gridCol>
                <a:gridCol w="1158916">
                  <a:extLst>
                    <a:ext uri="{9D8B030D-6E8A-4147-A177-3AD203B41FA5}">
                      <a16:colId xmlns:a16="http://schemas.microsoft.com/office/drawing/2014/main" val="3190242616"/>
                    </a:ext>
                  </a:extLst>
                </a:gridCol>
                <a:gridCol w="1158916">
                  <a:extLst>
                    <a:ext uri="{9D8B030D-6E8A-4147-A177-3AD203B41FA5}">
                      <a16:colId xmlns:a16="http://schemas.microsoft.com/office/drawing/2014/main" val="301840222"/>
                    </a:ext>
                  </a:extLst>
                </a:gridCol>
              </a:tblGrid>
              <a:tr h="38550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Baseline State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December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January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Feb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729357"/>
                  </a:ext>
                </a:extLst>
              </a:tr>
              <a:tr h="38550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Avg. 5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2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Avg 3hrs 24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2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Avg. 3hrs 16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2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Avg. 2hrs 28min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186023"/>
                  </a:ext>
                </a:extLst>
              </a:tr>
            </a:tbl>
          </a:graphicData>
        </a:graphic>
      </p:graphicFrame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DBC10EE-71B6-449C-AFA3-824CF3F49B75}"/>
              </a:ext>
            </a:extLst>
          </p:cNvPr>
          <p:cNvCxnSpPr>
            <a:cxnSpLocks/>
          </p:cNvCxnSpPr>
          <p:nvPr/>
        </p:nvCxnSpPr>
        <p:spPr>
          <a:xfrm>
            <a:off x="7391026" y="4709303"/>
            <a:ext cx="74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71C6CE7-361D-49F6-954E-7F9DDEBC2E5F}"/>
              </a:ext>
            </a:extLst>
          </p:cNvPr>
          <p:cNvCxnSpPr>
            <a:cxnSpLocks/>
          </p:cNvCxnSpPr>
          <p:nvPr/>
        </p:nvCxnSpPr>
        <p:spPr>
          <a:xfrm>
            <a:off x="8399395" y="4719954"/>
            <a:ext cx="10398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7C716BD-F89B-4427-B991-96E6D6DAE2F4}"/>
              </a:ext>
            </a:extLst>
          </p:cNvPr>
          <p:cNvCxnSpPr>
            <a:cxnSpLocks/>
          </p:cNvCxnSpPr>
          <p:nvPr/>
        </p:nvCxnSpPr>
        <p:spPr>
          <a:xfrm>
            <a:off x="9619554" y="4699649"/>
            <a:ext cx="93414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4D8806B-446D-4EDD-B046-8B65DD840159}"/>
              </a:ext>
            </a:extLst>
          </p:cNvPr>
          <p:cNvCxnSpPr>
            <a:cxnSpLocks/>
          </p:cNvCxnSpPr>
          <p:nvPr/>
        </p:nvCxnSpPr>
        <p:spPr>
          <a:xfrm>
            <a:off x="10783666" y="4670945"/>
            <a:ext cx="96065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Table 47">
            <a:extLst>
              <a:ext uri="{FF2B5EF4-FFF2-40B4-BE49-F238E27FC236}">
                <a16:creationId xmlns:a16="http://schemas.microsoft.com/office/drawing/2014/main" id="{5A164CC5-FCA6-41DE-B0CD-ADF7C8EC0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63198"/>
              </p:ext>
            </p:extLst>
          </p:nvPr>
        </p:nvGraphicFramePr>
        <p:xfrm>
          <a:off x="7202161" y="4957136"/>
          <a:ext cx="4635663" cy="15052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635663">
                  <a:extLst>
                    <a:ext uri="{9D8B030D-6E8A-4147-A177-3AD203B41FA5}">
                      <a16:colId xmlns:a16="http://schemas.microsoft.com/office/drawing/2014/main" val="3881734131"/>
                    </a:ext>
                  </a:extLst>
                </a:gridCol>
              </a:tblGrid>
              <a:tr h="347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Amount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729357"/>
                  </a:ext>
                </a:extLst>
              </a:tr>
              <a:tr h="709321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5hrs – 3hrs 02min= 1hr 58min difference x $188.50/</a:t>
                      </a:r>
                      <a:r>
                        <a:rPr lang="en-US" sz="1000" dirty="0" err="1"/>
                        <a:t>hr</a:t>
                      </a:r>
                      <a:r>
                        <a:rPr lang="en-US" sz="1000" dirty="0"/>
                        <a:t> = $371.35 avg saved per bed days cost within 3 months</a:t>
                      </a:r>
                    </a:p>
                    <a:p>
                      <a:pPr algn="l"/>
                      <a:endParaRPr lang="en-US" sz="1000" b="1" u="sng" dirty="0"/>
                    </a:p>
                    <a:p>
                      <a:pPr algn="l"/>
                      <a:r>
                        <a:rPr lang="en-US" sz="1000" b="1" u="sng" dirty="0"/>
                        <a:t>Time &amp; Costs Saved from Baseline</a:t>
                      </a:r>
                    </a:p>
                    <a:p>
                      <a:pPr algn="l"/>
                      <a:r>
                        <a:rPr lang="en-US" sz="1000" dirty="0"/>
                        <a:t>Dec 2020: 1hr 36min x 188.50/</a:t>
                      </a:r>
                      <a:r>
                        <a:rPr lang="en-US" sz="1000" dirty="0" err="1"/>
                        <a:t>hr</a:t>
                      </a:r>
                      <a:r>
                        <a:rPr lang="en-US" sz="1000" dirty="0"/>
                        <a:t> = $301.60</a:t>
                      </a:r>
                    </a:p>
                    <a:p>
                      <a:pPr algn="l"/>
                      <a:r>
                        <a:rPr lang="en-US" sz="1000" dirty="0"/>
                        <a:t>Jan 2021:  1hr 44min x 188.50/</a:t>
                      </a:r>
                      <a:r>
                        <a:rPr lang="en-US" sz="1000" dirty="0" err="1"/>
                        <a:t>hr</a:t>
                      </a:r>
                      <a:r>
                        <a:rPr lang="en-US" sz="1000" dirty="0"/>
                        <a:t> = $326.91</a:t>
                      </a:r>
                    </a:p>
                    <a:p>
                      <a:pPr algn="l"/>
                      <a:r>
                        <a:rPr lang="en-US" sz="1000" dirty="0"/>
                        <a:t>Feb 2021:  2hr 32min x 188.50/</a:t>
                      </a:r>
                      <a:r>
                        <a:rPr lang="en-US" sz="1000" dirty="0" err="1"/>
                        <a:t>hr</a:t>
                      </a:r>
                      <a:r>
                        <a:rPr lang="en-US" sz="1000" dirty="0"/>
                        <a:t> = $476.91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186023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5ADD497D-C1DD-4739-9620-C3F18C58D0BB}"/>
              </a:ext>
            </a:extLst>
          </p:cNvPr>
          <p:cNvSpPr/>
          <p:nvPr/>
        </p:nvSpPr>
        <p:spPr>
          <a:xfrm>
            <a:off x="7202161" y="5306370"/>
            <a:ext cx="4635664" cy="3960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0789F0D-5327-4F4E-9F4E-0362245BD57C}"/>
              </a:ext>
            </a:extLst>
          </p:cNvPr>
          <p:cNvCxnSpPr>
            <a:cxnSpLocks/>
          </p:cNvCxnSpPr>
          <p:nvPr/>
        </p:nvCxnSpPr>
        <p:spPr>
          <a:xfrm>
            <a:off x="7667625" y="5509403"/>
            <a:ext cx="195192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Audio 54">
            <a:hlinkClick r:id="" action="ppaction://media"/>
            <a:extLst>
              <a:ext uri="{FF2B5EF4-FFF2-40B4-BE49-F238E27FC236}">
                <a16:creationId xmlns:a16="http://schemas.microsoft.com/office/drawing/2014/main" id="{991F1592-DCFA-4184-92CC-19BD4BE2A6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935047"/>
      </p:ext>
    </p:extLst>
  </p:cSld>
  <p:clrMapOvr>
    <a:masterClrMapping/>
  </p:clrMapOvr>
  <p:transition advTm="464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15" grpId="0" uiExpand="1" build="p" animBg="1"/>
      <p:bldP spid="90" grpId="0" animBg="1"/>
      <p:bldP spid="18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1|8.5|8.4|5.2"/>
</p:tagLst>
</file>

<file path=ppt/theme/theme1.xml><?xml version="1.0" encoding="utf-8"?>
<a:theme xmlns:a="http://schemas.openxmlformats.org/drawingml/2006/main" name="Office Them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B Healthcare Pitch Deck SB_v3" id="{F20654C3-30CB-4A23-AE37-CA3918CCFD51}" vid="{71C4247B-9648-406B-9B0E-E712402798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4BDB64-2AF8-42D4-96C8-B6B6F098993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Healthcare office pitch deck</Template>
  <TotalTime>2145</TotalTime>
  <Words>723</Words>
  <Application>Microsoft Office PowerPoint</Application>
  <PresentationFormat>Widescreen</PresentationFormat>
  <Paragraphs>109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</vt:lpstr>
      <vt:lpstr>Calibri</vt:lpstr>
      <vt:lpstr>Courier New</vt:lpstr>
      <vt:lpstr>Gill Sans MT</vt:lpstr>
      <vt:lpstr>Office Theme</vt:lpstr>
      <vt:lpstr>Problem Statement</vt:lpstr>
      <vt:lpstr>PowerPoint Presentation</vt:lpstr>
      <vt:lpstr>Background</vt:lpstr>
      <vt:lpstr>Current State</vt:lpstr>
      <vt:lpstr>Planning &amp; Development</vt:lpstr>
      <vt:lpstr>Implementation</vt:lpstr>
      <vt:lpstr>Expected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healthcare OFFICE solution</dc:title>
  <dc:creator>Wan, Thomas</dc:creator>
  <cp:lastModifiedBy>Wan, Thomas</cp:lastModifiedBy>
  <cp:revision>85</cp:revision>
  <dcterms:created xsi:type="dcterms:W3CDTF">2021-01-21T18:55:17Z</dcterms:created>
  <dcterms:modified xsi:type="dcterms:W3CDTF">2021-03-17T14:16:21Z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