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2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578E8-4883-498A-B306-BF1748438714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63F43F-2BE3-49D6-A199-E7D42B4D3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20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864" indent="-285716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2868" indent="-228574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015" indent="-228574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162" indent="-228574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308" indent="-228574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456" indent="-228574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8602" indent="-228574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5750" indent="-228574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eaLnBrk="1" hangingPunct="1"/>
            <a:fld id="{E608BD57-1587-4197-B368-9EF16C9C905A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1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208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914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828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09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60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46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00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43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454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407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10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AD41E-909A-44AB-B9B9-B66A54AC916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29C0D-64D2-4A61-AC1A-E56420B1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8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ChangeArrowheads="1"/>
          </p:cNvSpPr>
          <p:nvPr/>
        </p:nvSpPr>
        <p:spPr bwMode="auto">
          <a:xfrm>
            <a:off x="152400" y="762000"/>
            <a:ext cx="990600" cy="1524000"/>
          </a:xfrm>
          <a:prstGeom prst="rect">
            <a:avLst/>
          </a:prstGeom>
          <a:solidFill>
            <a:srgbClr val="99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989" name="Text Box 3"/>
          <p:cNvSpPr txBox="1">
            <a:spLocks noChangeArrowheads="1"/>
          </p:cNvSpPr>
          <p:nvPr/>
        </p:nvSpPr>
        <p:spPr bwMode="auto">
          <a:xfrm>
            <a:off x="152400" y="1581494"/>
            <a:ext cx="1454150" cy="14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eaLnBrk="1" hangingPunct="1">
              <a:lnSpc>
                <a:spcPct val="40000"/>
              </a:lnSpc>
              <a:spcBef>
                <a:spcPct val="50000"/>
              </a:spcBef>
            </a:pPr>
            <a:r>
              <a:rPr lang="en-US" sz="900" b="1">
                <a:solidFill>
                  <a:schemeClr val="tx1"/>
                </a:solidFill>
                <a:latin typeface="Verdana" pitchFamily="34" charset="0"/>
                <a:cs typeface="Arial" charset="0"/>
              </a:rPr>
              <a:t>Finance</a:t>
            </a:r>
          </a:p>
        </p:txBody>
      </p:sp>
      <p:sp>
        <p:nvSpPr>
          <p:cNvPr id="41990" name="Rectangle 4"/>
          <p:cNvSpPr>
            <a:spLocks noChangeArrowheads="1"/>
          </p:cNvSpPr>
          <p:nvPr/>
        </p:nvSpPr>
        <p:spPr bwMode="auto">
          <a:xfrm>
            <a:off x="152400" y="3352800"/>
            <a:ext cx="990600" cy="1855788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152400" y="5181599"/>
            <a:ext cx="990600" cy="1225727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992" name="Text Box 6"/>
          <p:cNvSpPr txBox="1">
            <a:spLocks noChangeArrowheads="1"/>
          </p:cNvSpPr>
          <p:nvPr/>
        </p:nvSpPr>
        <p:spPr bwMode="auto">
          <a:xfrm>
            <a:off x="213299" y="4096544"/>
            <a:ext cx="11763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900" b="1" dirty="0">
                <a:solidFill>
                  <a:schemeClr val="tx1"/>
                </a:solidFill>
                <a:latin typeface="Verdana" pitchFamily="34" charset="0"/>
                <a:cs typeface="Arial" charset="0"/>
              </a:rPr>
              <a:t>Business Processes</a:t>
            </a:r>
          </a:p>
        </p:txBody>
      </p:sp>
      <p:sp>
        <p:nvSpPr>
          <p:cNvPr id="41993" name="Text Box 7"/>
          <p:cNvSpPr txBox="1">
            <a:spLocks noChangeArrowheads="1"/>
          </p:cNvSpPr>
          <p:nvPr/>
        </p:nvSpPr>
        <p:spPr bwMode="auto">
          <a:xfrm>
            <a:off x="83047" y="5562600"/>
            <a:ext cx="1300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900" b="1" dirty="0">
                <a:solidFill>
                  <a:schemeClr val="tx1"/>
                </a:solidFill>
                <a:latin typeface="Verdana" pitchFamily="34" charset="0"/>
                <a:cs typeface="Arial" charset="0"/>
              </a:rPr>
              <a:t>Learning and Growth</a:t>
            </a:r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152400" y="2286000"/>
            <a:ext cx="990600" cy="1066800"/>
          </a:xfrm>
          <a:prstGeom prst="rect">
            <a:avLst/>
          </a:prstGeom>
          <a:solidFill>
            <a:srgbClr val="FF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995" name="Text Box 9"/>
          <p:cNvSpPr txBox="1">
            <a:spLocks noChangeArrowheads="1"/>
          </p:cNvSpPr>
          <p:nvPr/>
        </p:nvSpPr>
        <p:spPr bwMode="auto">
          <a:xfrm>
            <a:off x="214887" y="2823474"/>
            <a:ext cx="11747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900" b="1" dirty="0">
                <a:solidFill>
                  <a:schemeClr val="tx1"/>
                </a:solidFill>
                <a:latin typeface="Verdana" pitchFamily="34" charset="0"/>
                <a:cs typeface="Arial" charset="0"/>
              </a:rPr>
              <a:t>Customers</a:t>
            </a:r>
          </a:p>
        </p:txBody>
      </p:sp>
      <p:sp>
        <p:nvSpPr>
          <p:cNvPr id="41996" name="Rectangle 10"/>
          <p:cNvSpPr>
            <a:spLocks noChangeArrowheads="1"/>
          </p:cNvSpPr>
          <p:nvPr/>
        </p:nvSpPr>
        <p:spPr bwMode="auto">
          <a:xfrm>
            <a:off x="287338" y="2952750"/>
            <a:ext cx="1270000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/>
          <a:p>
            <a:endParaRPr lang="en-US" sz="700" i="1">
              <a:solidFill>
                <a:schemeClr val="tx1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41997" name="Rectangle 11"/>
          <p:cNvSpPr>
            <a:spLocks noChangeArrowheads="1"/>
          </p:cNvSpPr>
          <p:nvPr/>
        </p:nvSpPr>
        <p:spPr bwMode="auto">
          <a:xfrm>
            <a:off x="0" y="0"/>
            <a:ext cx="91440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8" tIns="45709" rIns="91418" bIns="45709" anchor="ctr"/>
          <a:lstStyle/>
          <a:p>
            <a:endParaRPr lang="en-US" sz="240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1998" name="Text Box 12"/>
          <p:cNvSpPr txBox="1">
            <a:spLocks noChangeArrowheads="1"/>
          </p:cNvSpPr>
          <p:nvPr/>
        </p:nvSpPr>
        <p:spPr bwMode="auto">
          <a:xfrm>
            <a:off x="2387600" y="228600"/>
            <a:ext cx="5588000" cy="46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Verdana" pitchFamily="34" charset="0"/>
                <a:cs typeface="Arial" charset="0"/>
              </a:rPr>
              <a:t>Project RED Strategy Map   </a:t>
            </a:r>
            <a:endParaRPr lang="en-US" sz="2400" b="1" dirty="0">
              <a:solidFill>
                <a:schemeClr val="tx1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41999" name="Line 13"/>
          <p:cNvSpPr>
            <a:spLocks noChangeShapeType="1"/>
          </p:cNvSpPr>
          <p:nvPr/>
        </p:nvSpPr>
        <p:spPr bwMode="auto">
          <a:xfrm>
            <a:off x="1447800" y="33528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000" name="Line 14"/>
          <p:cNvSpPr>
            <a:spLocks noChangeShapeType="1"/>
          </p:cNvSpPr>
          <p:nvPr/>
        </p:nvSpPr>
        <p:spPr bwMode="auto">
          <a:xfrm>
            <a:off x="1447800" y="22860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001" name="Line 15"/>
          <p:cNvSpPr>
            <a:spLocks noChangeShapeType="1"/>
          </p:cNvSpPr>
          <p:nvPr/>
        </p:nvSpPr>
        <p:spPr bwMode="auto">
          <a:xfrm>
            <a:off x="1524000" y="51816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002" name="Text Box 16"/>
          <p:cNvSpPr txBox="1">
            <a:spLocks noChangeArrowheads="1"/>
          </p:cNvSpPr>
          <p:nvPr/>
        </p:nvSpPr>
        <p:spPr bwMode="auto">
          <a:xfrm>
            <a:off x="2412700" y="5599950"/>
            <a:ext cx="2667000" cy="762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Develop hospital wide support of new program  </a:t>
            </a:r>
          </a:p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Goal = 70% understand new program</a:t>
            </a:r>
            <a:endParaRPr lang="en-US" sz="1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2003" name="Text Box 17"/>
          <p:cNvSpPr txBox="1">
            <a:spLocks noChangeArrowheads="1"/>
          </p:cNvSpPr>
          <p:nvPr/>
        </p:nvSpPr>
        <p:spPr bwMode="auto">
          <a:xfrm>
            <a:off x="2362200" y="2572777"/>
            <a:ext cx="2209801" cy="68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Implement patient </a:t>
            </a:r>
            <a:r>
              <a:rPr lang="en-US" sz="1200" dirty="0">
                <a:solidFill>
                  <a:schemeClr val="tx1"/>
                </a:solidFill>
                <a:latin typeface="Arial" charset="0"/>
              </a:rPr>
              <a:t>e</a:t>
            </a:r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ducation package:  </a:t>
            </a:r>
          </a:p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Goal = 75</a:t>
            </a:r>
            <a:r>
              <a:rPr lang="en-US" sz="1200" dirty="0">
                <a:solidFill>
                  <a:schemeClr val="tx1"/>
                </a:solidFill>
                <a:latin typeface="Arial" charset="0"/>
              </a:rPr>
              <a:t>% </a:t>
            </a:r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use by patients</a:t>
            </a:r>
            <a:endParaRPr lang="en-US" sz="1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2004" name="Text Box 18"/>
          <p:cNvSpPr txBox="1">
            <a:spLocks noChangeArrowheads="1"/>
          </p:cNvSpPr>
          <p:nvPr/>
        </p:nvSpPr>
        <p:spPr bwMode="auto">
          <a:xfrm>
            <a:off x="4405296" y="3657600"/>
            <a:ext cx="1676400" cy="68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Implement in-hospital </a:t>
            </a:r>
            <a:r>
              <a:rPr lang="en-US" sz="1200" dirty="0">
                <a:solidFill>
                  <a:schemeClr val="tx1"/>
                </a:solidFill>
                <a:latin typeface="Arial" charset="0"/>
              </a:rPr>
              <a:t>s</a:t>
            </a:r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tay program:</a:t>
            </a:r>
          </a:p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Goal = 80% use</a:t>
            </a:r>
            <a:endParaRPr lang="en-US" sz="1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2005" name="Text Box 19"/>
          <p:cNvSpPr txBox="1">
            <a:spLocks noChangeArrowheads="1"/>
          </p:cNvSpPr>
          <p:nvPr/>
        </p:nvSpPr>
        <p:spPr bwMode="auto">
          <a:xfrm>
            <a:off x="1223458" y="4264819"/>
            <a:ext cx="2895600" cy="68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Develop and implement system to identify high risk patients:</a:t>
            </a:r>
            <a:endParaRPr lang="en-US" sz="1200" dirty="0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r>
              <a:rPr lang="en-US" sz="1200" dirty="0">
                <a:solidFill>
                  <a:schemeClr val="tx1"/>
                </a:solidFill>
                <a:latin typeface="Arial" charset="0"/>
              </a:rPr>
              <a:t>Goal </a:t>
            </a:r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= 50% patients identified</a:t>
            </a:r>
            <a:endParaRPr lang="en-US" sz="1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2006" name="Text Box 20"/>
          <p:cNvSpPr txBox="1">
            <a:spLocks noChangeArrowheads="1"/>
          </p:cNvSpPr>
          <p:nvPr/>
        </p:nvSpPr>
        <p:spPr bwMode="auto">
          <a:xfrm>
            <a:off x="3429000" y="992531"/>
            <a:ext cx="2286000" cy="6619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Decrease readmission penalties: </a:t>
            </a:r>
            <a:endParaRPr lang="en-US" sz="1200" dirty="0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r>
              <a:rPr lang="en-US" sz="1200" dirty="0">
                <a:solidFill>
                  <a:schemeClr val="tx1"/>
                </a:solidFill>
                <a:latin typeface="Arial" charset="0"/>
              </a:rPr>
              <a:t>Goal = </a:t>
            </a:r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$400,000 per year</a:t>
            </a:r>
            <a:endParaRPr lang="en-US" sz="1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cxnSp>
        <p:nvCxnSpPr>
          <p:cNvPr id="42008" name="AutoShape 22"/>
          <p:cNvCxnSpPr>
            <a:cxnSpLocks noChangeShapeType="1"/>
            <a:stCxn id="42002" idx="0"/>
            <a:endCxn id="42004" idx="2"/>
          </p:cNvCxnSpPr>
          <p:nvPr/>
        </p:nvCxnSpPr>
        <p:spPr bwMode="auto">
          <a:xfrm rot="5400000" flipH="1" flipV="1">
            <a:off x="3866573" y="4223027"/>
            <a:ext cx="1256550" cy="1497296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009" name="AutoShape 23"/>
          <p:cNvCxnSpPr>
            <a:cxnSpLocks noChangeShapeType="1"/>
            <a:stCxn id="42004" idx="3"/>
            <a:endCxn id="35" idx="1"/>
          </p:cNvCxnSpPr>
          <p:nvPr/>
        </p:nvCxnSpPr>
        <p:spPr bwMode="auto">
          <a:xfrm flipV="1">
            <a:off x="6081696" y="3896520"/>
            <a:ext cx="671495" cy="103980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010" name="AutoShape 24"/>
          <p:cNvCxnSpPr>
            <a:cxnSpLocks noChangeShapeType="1"/>
            <a:stCxn id="42003" idx="0"/>
            <a:endCxn id="42006" idx="2"/>
          </p:cNvCxnSpPr>
          <p:nvPr/>
        </p:nvCxnSpPr>
        <p:spPr bwMode="auto">
          <a:xfrm rot="5400000" flipH="1" flipV="1">
            <a:off x="3560421" y="1561199"/>
            <a:ext cx="918258" cy="1104899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5495891" y="5794462"/>
            <a:ext cx="2514600" cy="68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algn="l" eaLnBrk="1" hangingPunct="1"/>
            <a:r>
              <a:rPr lang="en-US" sz="1200" smtClean="0">
                <a:solidFill>
                  <a:schemeClr val="tx1"/>
                </a:solidFill>
                <a:latin typeface="Arial" charset="0"/>
              </a:rPr>
              <a:t>Staff education </a:t>
            </a:r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on </a:t>
            </a:r>
            <a:r>
              <a:rPr lang="en-US" sz="1200" smtClean="0">
                <a:solidFill>
                  <a:schemeClr val="tx1"/>
                </a:solidFill>
                <a:latin typeface="Arial" charset="0"/>
              </a:rPr>
              <a:t>new system: </a:t>
            </a:r>
            <a:endParaRPr lang="en-US" sz="1200" dirty="0" smtClean="0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Goal = complete by June 1</a:t>
            </a:r>
            <a:endParaRPr lang="en-US" sz="1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auto">
          <a:xfrm>
            <a:off x="6753191" y="3553620"/>
            <a:ext cx="1676400" cy="68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4000">
                <a:solidFill>
                  <a:schemeClr val="tx2"/>
                </a:solidFill>
                <a:latin typeface="Palatino Linotyp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Implement post- inpatient care system:</a:t>
            </a:r>
          </a:p>
          <a:p>
            <a:pPr algn="l" eaLnBrk="1" hangingPunct="1"/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Goal = 80% use </a:t>
            </a:r>
            <a:endParaRPr lang="en-US" sz="1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cxnSp>
        <p:nvCxnSpPr>
          <p:cNvPr id="45" name="AutoShape 22"/>
          <p:cNvCxnSpPr>
            <a:cxnSpLocks noChangeShapeType="1"/>
            <a:stCxn id="42005" idx="3"/>
            <a:endCxn id="42004" idx="2"/>
          </p:cNvCxnSpPr>
          <p:nvPr/>
        </p:nvCxnSpPr>
        <p:spPr bwMode="auto">
          <a:xfrm flipV="1">
            <a:off x="4119058" y="4343400"/>
            <a:ext cx="1124438" cy="264319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AutoShape 22"/>
          <p:cNvCxnSpPr>
            <a:cxnSpLocks noChangeShapeType="1"/>
            <a:stCxn id="32" idx="1"/>
            <a:endCxn id="42002" idx="3"/>
          </p:cNvCxnSpPr>
          <p:nvPr/>
        </p:nvCxnSpPr>
        <p:spPr bwMode="auto">
          <a:xfrm rot="10800000">
            <a:off x="5079701" y="5980950"/>
            <a:ext cx="416191" cy="156412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AutoShape 22"/>
          <p:cNvCxnSpPr>
            <a:cxnSpLocks noChangeShapeType="1"/>
            <a:stCxn id="32" idx="3"/>
            <a:endCxn id="35" idx="2"/>
          </p:cNvCxnSpPr>
          <p:nvPr/>
        </p:nvCxnSpPr>
        <p:spPr bwMode="auto">
          <a:xfrm flipH="1" flipV="1">
            <a:off x="7591391" y="4239420"/>
            <a:ext cx="419100" cy="1897942"/>
          </a:xfrm>
          <a:prstGeom prst="curvedConnector4">
            <a:avLst>
              <a:gd name="adj1" fmla="val -54545"/>
              <a:gd name="adj2" fmla="val 59033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AutoShape 22"/>
          <p:cNvCxnSpPr>
            <a:cxnSpLocks noChangeShapeType="1"/>
            <a:stCxn id="35" idx="0"/>
            <a:endCxn id="42006" idx="2"/>
          </p:cNvCxnSpPr>
          <p:nvPr/>
        </p:nvCxnSpPr>
        <p:spPr bwMode="auto">
          <a:xfrm rot="16200000" flipV="1">
            <a:off x="5132146" y="1094374"/>
            <a:ext cx="1899101" cy="3019391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AutoShape 22"/>
          <p:cNvCxnSpPr>
            <a:cxnSpLocks noChangeShapeType="1"/>
            <a:stCxn id="32" idx="0"/>
            <a:endCxn id="42004" idx="2"/>
          </p:cNvCxnSpPr>
          <p:nvPr/>
        </p:nvCxnSpPr>
        <p:spPr bwMode="auto">
          <a:xfrm rot="16200000" flipV="1">
            <a:off x="5272813" y="4314083"/>
            <a:ext cx="1451062" cy="1509695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283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97</Words>
  <Application>Microsoft Office PowerPoint</Application>
  <PresentationFormat>On-screen Show (4:3)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Verdana</vt:lpstr>
      <vt:lpstr>Office Theme</vt:lpstr>
      <vt:lpstr>PowerPoint Presentation</vt:lpstr>
    </vt:vector>
  </TitlesOfParts>
  <Company>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Theresa L. Rothschadl</cp:lastModifiedBy>
  <cp:revision>7</cp:revision>
  <dcterms:created xsi:type="dcterms:W3CDTF">2013-05-21T15:46:24Z</dcterms:created>
  <dcterms:modified xsi:type="dcterms:W3CDTF">2017-09-18T14:24:18Z</dcterms:modified>
</cp:coreProperties>
</file>