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57" r:id="rId2"/>
  </p:sldIdLst>
  <p:sldSz cx="43891200" cy="21945600"/>
  <p:notesSz cx="6858000" cy="9296400"/>
  <p:defaultTextStyle>
    <a:defPPr>
      <a:defRPr lang="en-US"/>
    </a:defPPr>
    <a:lvl1pPr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extLst>
    <p:ext uri="{EFAFB233-063F-42B5-8137-9DF3F51BA10A}">
      <p15:sldGuideLst xmlns:p15="http://schemas.microsoft.com/office/powerpoint/2012/main">
        <p15:guide id="1" orient="horz" pos="7392">
          <p15:clr>
            <a:srgbClr val="A4A3A4"/>
          </p15:clr>
        </p15:guide>
        <p15:guide id="2" pos="13440">
          <p15:clr>
            <a:srgbClr val="A4A3A4"/>
          </p15:clr>
        </p15:guide>
      </p15:sldGuideLst>
    </p:ext>
    <p:ext uri="{2D200454-40CA-4A62-9FC3-DE9A4176ACB9}">
      <p15:notesGuideLst xmlns:p15="http://schemas.microsoft.com/office/powerpoint/2012/main">
        <p15:guide id="1" orient="horz" pos="2928">
          <p15:clr>
            <a:srgbClr val="A4A3A4"/>
          </p15:clr>
        </p15:guide>
        <p15:guide id="2" pos="215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CC"/>
    <a:srgbClr val="CC66FF"/>
    <a:srgbClr val="3399FF"/>
    <a:srgbClr val="003F75"/>
    <a:srgbClr val="EAEAEA"/>
    <a:srgbClr val="A9A9BB"/>
    <a:srgbClr val="ABABB9"/>
    <a:srgbClr val="9E9EC6"/>
    <a:srgbClr val="9696D0"/>
    <a:srgbClr val="B5B5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71" autoAdjust="0"/>
    <p:restoredTop sz="91774" autoAdjust="0"/>
  </p:normalViewPr>
  <p:slideViewPr>
    <p:cSldViewPr>
      <p:cViewPr varScale="1">
        <p:scale>
          <a:sx n="25" d="100"/>
          <a:sy n="25" d="100"/>
        </p:scale>
        <p:origin x="461" y="19"/>
      </p:cViewPr>
      <p:guideLst>
        <p:guide orient="horz" pos="7392"/>
        <p:guide pos="1344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488" y="-84"/>
      </p:cViewPr>
      <p:guideLst>
        <p:guide orient="horz" pos="2928"/>
        <p:guide pos="215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467382-DD48-44E9-90D2-E11E11684A10}"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US"/>
        </a:p>
      </dgm:t>
    </dgm:pt>
    <dgm:pt modelId="{9799BAEF-3B9E-41D0-8693-0FC9ABFF02D5}">
      <dgm:prSet phldrT="[Text]"/>
      <dgm:spPr>
        <a:solidFill>
          <a:srgbClr val="FF66CC"/>
        </a:solidFill>
      </dgm:spPr>
      <dgm:t>
        <a:bodyPr/>
        <a:lstStyle/>
        <a:p>
          <a:r>
            <a:rPr lang="en-US" dirty="0"/>
            <a:t>Educate</a:t>
          </a:r>
        </a:p>
      </dgm:t>
    </dgm:pt>
    <dgm:pt modelId="{1449D2E3-A211-4DC4-872F-57A6AEDDFF35}" type="parTrans" cxnId="{EDE98D3C-266C-4635-B20E-2FA9EBA0E461}">
      <dgm:prSet/>
      <dgm:spPr/>
      <dgm:t>
        <a:bodyPr/>
        <a:lstStyle/>
        <a:p>
          <a:endParaRPr lang="en-US"/>
        </a:p>
      </dgm:t>
    </dgm:pt>
    <dgm:pt modelId="{1C582AA3-35E4-475B-A7F5-C7CB41CC96A8}" type="sibTrans" cxnId="{EDE98D3C-266C-4635-B20E-2FA9EBA0E461}">
      <dgm:prSet/>
      <dgm:spPr>
        <a:solidFill>
          <a:schemeClr val="tx1"/>
        </a:solidFill>
      </dgm:spPr>
      <dgm:t>
        <a:bodyPr/>
        <a:lstStyle/>
        <a:p>
          <a:endParaRPr lang="en-US"/>
        </a:p>
      </dgm:t>
    </dgm:pt>
    <dgm:pt modelId="{6431459F-2FF4-4C21-9722-E7BA225F61C0}">
      <dgm:prSet phldrT="[Text]"/>
      <dgm:spPr>
        <a:solidFill>
          <a:srgbClr val="FFC000"/>
        </a:solidFill>
      </dgm:spPr>
      <dgm:t>
        <a:bodyPr/>
        <a:lstStyle/>
        <a:p>
          <a:r>
            <a:rPr lang="en-US" dirty="0"/>
            <a:t>Respond</a:t>
          </a:r>
        </a:p>
      </dgm:t>
    </dgm:pt>
    <dgm:pt modelId="{C6E25FD3-FC1A-49BB-B2A5-C5C2CC8047D0}" type="parTrans" cxnId="{6C096888-1813-4A0F-A0F7-E6FD80324AA0}">
      <dgm:prSet/>
      <dgm:spPr/>
      <dgm:t>
        <a:bodyPr/>
        <a:lstStyle/>
        <a:p>
          <a:endParaRPr lang="en-US"/>
        </a:p>
      </dgm:t>
    </dgm:pt>
    <dgm:pt modelId="{01AF90B2-96E2-47F8-AF81-E113A4C2732E}" type="sibTrans" cxnId="{6C096888-1813-4A0F-A0F7-E6FD80324AA0}">
      <dgm:prSet/>
      <dgm:spPr/>
      <dgm:t>
        <a:bodyPr/>
        <a:lstStyle/>
        <a:p>
          <a:endParaRPr lang="en-US"/>
        </a:p>
      </dgm:t>
    </dgm:pt>
    <dgm:pt modelId="{B6D77C73-4CE5-4D95-B7B6-D6DE3C3798AE}">
      <dgm:prSet phldrT="[Text]"/>
      <dgm:spPr>
        <a:solidFill>
          <a:srgbClr val="92D050"/>
        </a:solidFill>
      </dgm:spPr>
      <dgm:t>
        <a:bodyPr/>
        <a:lstStyle/>
        <a:p>
          <a:r>
            <a:rPr lang="en-US" dirty="0"/>
            <a:t>Support</a:t>
          </a:r>
        </a:p>
      </dgm:t>
    </dgm:pt>
    <dgm:pt modelId="{F9F2EAF5-84E5-46A0-8983-0A7704372E06}" type="parTrans" cxnId="{3C2CE2FA-9957-40C4-ABEC-D86942602B74}">
      <dgm:prSet/>
      <dgm:spPr/>
      <dgm:t>
        <a:bodyPr/>
        <a:lstStyle/>
        <a:p>
          <a:endParaRPr lang="en-US"/>
        </a:p>
      </dgm:t>
    </dgm:pt>
    <dgm:pt modelId="{7D083125-5142-46F9-9D66-ED2737CD8290}" type="sibTrans" cxnId="{3C2CE2FA-9957-40C4-ABEC-D86942602B74}">
      <dgm:prSet/>
      <dgm:spPr/>
      <dgm:t>
        <a:bodyPr/>
        <a:lstStyle/>
        <a:p>
          <a:endParaRPr lang="en-US"/>
        </a:p>
      </dgm:t>
    </dgm:pt>
    <dgm:pt modelId="{584977EE-EB58-4757-A367-E4ABADA72D66}">
      <dgm:prSet phldrT="[Text]"/>
      <dgm:spPr>
        <a:solidFill>
          <a:srgbClr val="3399FF"/>
        </a:solidFill>
      </dgm:spPr>
      <dgm:t>
        <a:bodyPr/>
        <a:lstStyle/>
        <a:p>
          <a:r>
            <a:rPr lang="en-US" dirty="0"/>
            <a:t>Report</a:t>
          </a:r>
        </a:p>
      </dgm:t>
    </dgm:pt>
    <dgm:pt modelId="{B9FCF1FD-74AD-47D7-A8F5-948F303D9AB5}" type="parTrans" cxnId="{7EA48B3B-F679-4004-87F6-BC1839517196}">
      <dgm:prSet/>
      <dgm:spPr/>
      <dgm:t>
        <a:bodyPr/>
        <a:lstStyle/>
        <a:p>
          <a:endParaRPr lang="en-US"/>
        </a:p>
      </dgm:t>
    </dgm:pt>
    <dgm:pt modelId="{2859E8E0-F64C-449D-B250-C2203E01B154}" type="sibTrans" cxnId="{7EA48B3B-F679-4004-87F6-BC1839517196}">
      <dgm:prSet/>
      <dgm:spPr/>
      <dgm:t>
        <a:bodyPr/>
        <a:lstStyle/>
        <a:p>
          <a:endParaRPr lang="en-US"/>
        </a:p>
      </dgm:t>
    </dgm:pt>
    <dgm:pt modelId="{E7B4478E-082D-45C2-8006-CBC2675B77FB}">
      <dgm:prSet phldrT="[Text]"/>
      <dgm:spPr>
        <a:solidFill>
          <a:srgbClr val="CC66FF"/>
        </a:solidFill>
      </dgm:spPr>
      <dgm:t>
        <a:bodyPr/>
        <a:lstStyle/>
        <a:p>
          <a:r>
            <a:rPr lang="en-US" dirty="0"/>
            <a:t>Analyze</a:t>
          </a:r>
        </a:p>
      </dgm:t>
    </dgm:pt>
    <dgm:pt modelId="{03D86F0B-1F85-412A-864C-D1D7045A0159}" type="parTrans" cxnId="{428CEC88-15C1-4449-9D90-C0D40BE3AC77}">
      <dgm:prSet/>
      <dgm:spPr/>
      <dgm:t>
        <a:bodyPr/>
        <a:lstStyle/>
        <a:p>
          <a:endParaRPr lang="en-US"/>
        </a:p>
      </dgm:t>
    </dgm:pt>
    <dgm:pt modelId="{C7128418-16FE-49F8-A832-0368494481F0}" type="sibTrans" cxnId="{428CEC88-15C1-4449-9D90-C0D40BE3AC77}">
      <dgm:prSet/>
      <dgm:spPr/>
      <dgm:t>
        <a:bodyPr/>
        <a:lstStyle/>
        <a:p>
          <a:endParaRPr lang="en-US"/>
        </a:p>
      </dgm:t>
    </dgm:pt>
    <dgm:pt modelId="{E5D32677-2C20-4C14-8917-465C24742671}">
      <dgm:prSet phldrT="[Text]"/>
      <dgm:spPr>
        <a:solidFill>
          <a:srgbClr val="FF0000"/>
        </a:solidFill>
      </dgm:spPr>
      <dgm:t>
        <a:bodyPr/>
        <a:lstStyle/>
        <a:p>
          <a:r>
            <a:rPr lang="en-US"/>
            <a:t>Prevent</a:t>
          </a:r>
          <a:endParaRPr lang="en-US" dirty="0"/>
        </a:p>
      </dgm:t>
    </dgm:pt>
    <dgm:pt modelId="{0BB569C9-6D07-4576-AC54-89A176FE4067}" type="parTrans" cxnId="{7F5E4509-21A8-4417-9E76-D989C869A6D8}">
      <dgm:prSet/>
      <dgm:spPr/>
      <dgm:t>
        <a:bodyPr/>
        <a:lstStyle/>
        <a:p>
          <a:endParaRPr lang="en-US"/>
        </a:p>
      </dgm:t>
    </dgm:pt>
    <dgm:pt modelId="{D8C2900B-A9D7-4D40-B391-CBA286D8990D}" type="sibTrans" cxnId="{7F5E4509-21A8-4417-9E76-D989C869A6D8}">
      <dgm:prSet/>
      <dgm:spPr/>
      <dgm:t>
        <a:bodyPr/>
        <a:lstStyle/>
        <a:p>
          <a:endParaRPr lang="en-US"/>
        </a:p>
      </dgm:t>
    </dgm:pt>
    <dgm:pt modelId="{7EBDBF95-53E8-4287-9875-955946515568}" type="pres">
      <dgm:prSet presAssocID="{C1467382-DD48-44E9-90D2-E11E11684A10}" presName="Name0" presStyleCnt="0">
        <dgm:presLayoutVars>
          <dgm:dir/>
          <dgm:resizeHandles val="exact"/>
        </dgm:presLayoutVars>
      </dgm:prSet>
      <dgm:spPr/>
    </dgm:pt>
    <dgm:pt modelId="{3EDC90ED-D56B-475D-B306-5D12918DAD69}" type="pres">
      <dgm:prSet presAssocID="{C1467382-DD48-44E9-90D2-E11E11684A10}" presName="cycle" presStyleCnt="0"/>
      <dgm:spPr/>
    </dgm:pt>
    <dgm:pt modelId="{6A589CB3-8113-4D56-AF5B-0C5ED98898A1}" type="pres">
      <dgm:prSet presAssocID="{9799BAEF-3B9E-41D0-8693-0FC9ABFF02D5}" presName="nodeFirstNode" presStyleLbl="node1" presStyleIdx="0" presStyleCnt="6">
        <dgm:presLayoutVars>
          <dgm:bulletEnabled val="1"/>
        </dgm:presLayoutVars>
      </dgm:prSet>
      <dgm:spPr/>
    </dgm:pt>
    <dgm:pt modelId="{04BFD8CF-672A-4668-AD6F-E7C96B9F9CE0}" type="pres">
      <dgm:prSet presAssocID="{1C582AA3-35E4-475B-A7F5-C7CB41CC96A8}" presName="sibTransFirstNode" presStyleLbl="bgShp" presStyleIdx="0" presStyleCnt="1"/>
      <dgm:spPr/>
    </dgm:pt>
    <dgm:pt modelId="{808CB07A-327E-4646-939D-1FE04ACF9FA3}" type="pres">
      <dgm:prSet presAssocID="{E5D32677-2C20-4C14-8917-465C24742671}" presName="nodeFollowingNodes" presStyleLbl="node1" presStyleIdx="1" presStyleCnt="6">
        <dgm:presLayoutVars>
          <dgm:bulletEnabled val="1"/>
        </dgm:presLayoutVars>
      </dgm:prSet>
      <dgm:spPr/>
    </dgm:pt>
    <dgm:pt modelId="{3A32C463-4A07-4DE7-8D8B-221D31F64865}" type="pres">
      <dgm:prSet presAssocID="{6431459F-2FF4-4C21-9722-E7BA225F61C0}" presName="nodeFollowingNodes" presStyleLbl="node1" presStyleIdx="2" presStyleCnt="6">
        <dgm:presLayoutVars>
          <dgm:bulletEnabled val="1"/>
        </dgm:presLayoutVars>
      </dgm:prSet>
      <dgm:spPr/>
    </dgm:pt>
    <dgm:pt modelId="{273C456B-3CC5-4D67-A180-A84A376A4856}" type="pres">
      <dgm:prSet presAssocID="{B6D77C73-4CE5-4D95-B7B6-D6DE3C3798AE}" presName="nodeFollowingNodes" presStyleLbl="node1" presStyleIdx="3" presStyleCnt="6" custRadScaleRad="107509" custRadScaleInc="8749">
        <dgm:presLayoutVars>
          <dgm:bulletEnabled val="1"/>
        </dgm:presLayoutVars>
      </dgm:prSet>
      <dgm:spPr/>
    </dgm:pt>
    <dgm:pt modelId="{63A565A9-7217-44D4-AA20-296346B55A7C}" type="pres">
      <dgm:prSet presAssocID="{584977EE-EB58-4757-A367-E4ABADA72D66}" presName="nodeFollowingNodes" presStyleLbl="node1" presStyleIdx="4" presStyleCnt="6" custRadScaleRad="92812" custRadScaleInc="27325">
        <dgm:presLayoutVars>
          <dgm:bulletEnabled val="1"/>
        </dgm:presLayoutVars>
      </dgm:prSet>
      <dgm:spPr/>
    </dgm:pt>
    <dgm:pt modelId="{59EED3D7-BF88-419A-896D-699354925975}" type="pres">
      <dgm:prSet presAssocID="{E7B4478E-082D-45C2-8006-CBC2675B77FB}" presName="nodeFollowingNodes" presStyleLbl="node1" presStyleIdx="5" presStyleCnt="6">
        <dgm:presLayoutVars>
          <dgm:bulletEnabled val="1"/>
        </dgm:presLayoutVars>
      </dgm:prSet>
      <dgm:spPr/>
    </dgm:pt>
  </dgm:ptLst>
  <dgm:cxnLst>
    <dgm:cxn modelId="{7F5E4509-21A8-4417-9E76-D989C869A6D8}" srcId="{C1467382-DD48-44E9-90D2-E11E11684A10}" destId="{E5D32677-2C20-4C14-8917-465C24742671}" srcOrd="1" destOrd="0" parTransId="{0BB569C9-6D07-4576-AC54-89A176FE4067}" sibTransId="{D8C2900B-A9D7-4D40-B391-CBA286D8990D}"/>
    <dgm:cxn modelId="{CB593F11-3A35-4AB2-8CCD-518F6BBF3E71}" type="presOf" srcId="{6431459F-2FF4-4C21-9722-E7BA225F61C0}" destId="{3A32C463-4A07-4DE7-8D8B-221D31F64865}" srcOrd="0" destOrd="0" presId="urn:microsoft.com/office/officeart/2005/8/layout/cycle3"/>
    <dgm:cxn modelId="{AC811312-8508-4748-9196-D37AE0321282}" type="presOf" srcId="{9799BAEF-3B9E-41D0-8693-0FC9ABFF02D5}" destId="{6A589CB3-8113-4D56-AF5B-0C5ED98898A1}" srcOrd="0" destOrd="0" presId="urn:microsoft.com/office/officeart/2005/8/layout/cycle3"/>
    <dgm:cxn modelId="{7EA48B3B-F679-4004-87F6-BC1839517196}" srcId="{C1467382-DD48-44E9-90D2-E11E11684A10}" destId="{584977EE-EB58-4757-A367-E4ABADA72D66}" srcOrd="4" destOrd="0" parTransId="{B9FCF1FD-74AD-47D7-A8F5-948F303D9AB5}" sibTransId="{2859E8E0-F64C-449D-B250-C2203E01B154}"/>
    <dgm:cxn modelId="{EDE98D3C-266C-4635-B20E-2FA9EBA0E461}" srcId="{C1467382-DD48-44E9-90D2-E11E11684A10}" destId="{9799BAEF-3B9E-41D0-8693-0FC9ABFF02D5}" srcOrd="0" destOrd="0" parTransId="{1449D2E3-A211-4DC4-872F-57A6AEDDFF35}" sibTransId="{1C582AA3-35E4-475B-A7F5-C7CB41CC96A8}"/>
    <dgm:cxn modelId="{6C096888-1813-4A0F-A0F7-E6FD80324AA0}" srcId="{C1467382-DD48-44E9-90D2-E11E11684A10}" destId="{6431459F-2FF4-4C21-9722-E7BA225F61C0}" srcOrd="2" destOrd="0" parTransId="{C6E25FD3-FC1A-49BB-B2A5-C5C2CC8047D0}" sibTransId="{01AF90B2-96E2-47F8-AF81-E113A4C2732E}"/>
    <dgm:cxn modelId="{4E007D88-9ED2-45AE-9D1F-E4A3AA3598AB}" type="presOf" srcId="{1C582AA3-35E4-475B-A7F5-C7CB41CC96A8}" destId="{04BFD8CF-672A-4668-AD6F-E7C96B9F9CE0}" srcOrd="0" destOrd="0" presId="urn:microsoft.com/office/officeart/2005/8/layout/cycle3"/>
    <dgm:cxn modelId="{428CEC88-15C1-4449-9D90-C0D40BE3AC77}" srcId="{C1467382-DD48-44E9-90D2-E11E11684A10}" destId="{E7B4478E-082D-45C2-8006-CBC2675B77FB}" srcOrd="5" destOrd="0" parTransId="{03D86F0B-1F85-412A-864C-D1D7045A0159}" sibTransId="{C7128418-16FE-49F8-A832-0368494481F0}"/>
    <dgm:cxn modelId="{4911B29C-4890-4E64-956B-702346129D81}" type="presOf" srcId="{E5D32677-2C20-4C14-8917-465C24742671}" destId="{808CB07A-327E-4646-939D-1FE04ACF9FA3}" srcOrd="0" destOrd="0" presId="urn:microsoft.com/office/officeart/2005/8/layout/cycle3"/>
    <dgm:cxn modelId="{735550BF-1C48-4E99-9770-5A3726170875}" type="presOf" srcId="{B6D77C73-4CE5-4D95-B7B6-D6DE3C3798AE}" destId="{273C456B-3CC5-4D67-A180-A84A376A4856}" srcOrd="0" destOrd="0" presId="urn:microsoft.com/office/officeart/2005/8/layout/cycle3"/>
    <dgm:cxn modelId="{D907D2C6-0EFA-475F-8C92-139F88787AB9}" type="presOf" srcId="{584977EE-EB58-4757-A367-E4ABADA72D66}" destId="{63A565A9-7217-44D4-AA20-296346B55A7C}" srcOrd="0" destOrd="0" presId="urn:microsoft.com/office/officeart/2005/8/layout/cycle3"/>
    <dgm:cxn modelId="{3DB874D2-E57D-483B-A25B-C7AF77BEE06E}" type="presOf" srcId="{E7B4478E-082D-45C2-8006-CBC2675B77FB}" destId="{59EED3D7-BF88-419A-896D-699354925975}" srcOrd="0" destOrd="0" presId="urn:microsoft.com/office/officeart/2005/8/layout/cycle3"/>
    <dgm:cxn modelId="{7F2FC5E5-F6FD-40BD-8571-A42A93C01636}" type="presOf" srcId="{C1467382-DD48-44E9-90D2-E11E11684A10}" destId="{7EBDBF95-53E8-4287-9875-955946515568}" srcOrd="0" destOrd="0" presId="urn:microsoft.com/office/officeart/2005/8/layout/cycle3"/>
    <dgm:cxn modelId="{3C2CE2FA-9957-40C4-ABEC-D86942602B74}" srcId="{C1467382-DD48-44E9-90D2-E11E11684A10}" destId="{B6D77C73-4CE5-4D95-B7B6-D6DE3C3798AE}" srcOrd="3" destOrd="0" parTransId="{F9F2EAF5-84E5-46A0-8983-0A7704372E06}" sibTransId="{7D083125-5142-46F9-9D66-ED2737CD8290}"/>
    <dgm:cxn modelId="{20480468-17D9-4309-8AFC-E7E8302CDB25}" type="presParOf" srcId="{7EBDBF95-53E8-4287-9875-955946515568}" destId="{3EDC90ED-D56B-475D-B306-5D12918DAD69}" srcOrd="0" destOrd="0" presId="urn:microsoft.com/office/officeart/2005/8/layout/cycle3"/>
    <dgm:cxn modelId="{E83F50A5-A53E-4433-86F0-BDFB814168A6}" type="presParOf" srcId="{3EDC90ED-D56B-475D-B306-5D12918DAD69}" destId="{6A589CB3-8113-4D56-AF5B-0C5ED98898A1}" srcOrd="0" destOrd="0" presId="urn:microsoft.com/office/officeart/2005/8/layout/cycle3"/>
    <dgm:cxn modelId="{4D8251D5-6C6C-4A9E-9784-4ECB852884C8}" type="presParOf" srcId="{3EDC90ED-D56B-475D-B306-5D12918DAD69}" destId="{04BFD8CF-672A-4668-AD6F-E7C96B9F9CE0}" srcOrd="1" destOrd="0" presId="urn:microsoft.com/office/officeart/2005/8/layout/cycle3"/>
    <dgm:cxn modelId="{C0C87AE1-C323-4B89-8F31-F5F40602D88D}" type="presParOf" srcId="{3EDC90ED-D56B-475D-B306-5D12918DAD69}" destId="{808CB07A-327E-4646-939D-1FE04ACF9FA3}" srcOrd="2" destOrd="0" presId="urn:microsoft.com/office/officeart/2005/8/layout/cycle3"/>
    <dgm:cxn modelId="{D3CE2E97-6163-427B-A5F9-FA11B2D92CC3}" type="presParOf" srcId="{3EDC90ED-D56B-475D-B306-5D12918DAD69}" destId="{3A32C463-4A07-4DE7-8D8B-221D31F64865}" srcOrd="3" destOrd="0" presId="urn:microsoft.com/office/officeart/2005/8/layout/cycle3"/>
    <dgm:cxn modelId="{F77EC38B-B67D-4422-98AD-A75094D92304}" type="presParOf" srcId="{3EDC90ED-D56B-475D-B306-5D12918DAD69}" destId="{273C456B-3CC5-4D67-A180-A84A376A4856}" srcOrd="4" destOrd="0" presId="urn:microsoft.com/office/officeart/2005/8/layout/cycle3"/>
    <dgm:cxn modelId="{009F382F-6F9B-4B9B-B4B7-82E34E7D5D8C}" type="presParOf" srcId="{3EDC90ED-D56B-475D-B306-5D12918DAD69}" destId="{63A565A9-7217-44D4-AA20-296346B55A7C}" srcOrd="5" destOrd="0" presId="urn:microsoft.com/office/officeart/2005/8/layout/cycle3"/>
    <dgm:cxn modelId="{398D4657-A3FE-4476-8A7A-182BB620F74A}" type="presParOf" srcId="{3EDC90ED-D56B-475D-B306-5D12918DAD69}" destId="{59EED3D7-BF88-419A-896D-699354925975}" srcOrd="6"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BFD8CF-672A-4668-AD6F-E7C96B9F9CE0}">
      <dsp:nvSpPr>
        <dsp:cNvPr id="0" name=""/>
        <dsp:cNvSpPr/>
      </dsp:nvSpPr>
      <dsp:spPr>
        <a:xfrm>
          <a:off x="119433" y="202025"/>
          <a:ext cx="3875933" cy="3875933"/>
        </a:xfrm>
        <a:prstGeom prst="circularArrow">
          <a:avLst>
            <a:gd name="adj1" fmla="val 5274"/>
            <a:gd name="adj2" fmla="val 312630"/>
            <a:gd name="adj3" fmla="val 14329672"/>
            <a:gd name="adj4" fmla="val 17067841"/>
            <a:gd name="adj5" fmla="val 5477"/>
          </a:avLst>
        </a:prstGeom>
        <a:solidFill>
          <a:schemeClr val="tx1"/>
        </a:solidFill>
        <a:ln>
          <a:noFill/>
        </a:ln>
        <a:effectLst/>
      </dsp:spPr>
      <dsp:style>
        <a:lnRef idx="0">
          <a:scrgbClr r="0" g="0" b="0"/>
        </a:lnRef>
        <a:fillRef idx="1">
          <a:scrgbClr r="0" g="0" b="0"/>
        </a:fillRef>
        <a:effectRef idx="0">
          <a:scrgbClr r="0" g="0" b="0"/>
        </a:effectRef>
        <a:fontRef idx="minor"/>
      </dsp:style>
    </dsp:sp>
    <dsp:sp modelId="{6A589CB3-8113-4D56-AF5B-0C5ED98898A1}">
      <dsp:nvSpPr>
        <dsp:cNvPr id="0" name=""/>
        <dsp:cNvSpPr/>
      </dsp:nvSpPr>
      <dsp:spPr>
        <a:xfrm>
          <a:off x="1363228" y="208693"/>
          <a:ext cx="1388343" cy="694171"/>
        </a:xfrm>
        <a:prstGeom prst="roundRect">
          <a:avLst/>
        </a:prstGeom>
        <a:solidFill>
          <a:srgbClr val="FF66C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Educate</a:t>
          </a:r>
        </a:p>
      </dsp:txBody>
      <dsp:txXfrm>
        <a:off x="1397115" y="242580"/>
        <a:ext cx="1320569" cy="626397"/>
      </dsp:txXfrm>
    </dsp:sp>
    <dsp:sp modelId="{808CB07A-327E-4646-939D-1FE04ACF9FA3}">
      <dsp:nvSpPr>
        <dsp:cNvPr id="0" name=""/>
        <dsp:cNvSpPr/>
      </dsp:nvSpPr>
      <dsp:spPr>
        <a:xfrm>
          <a:off x="2724955" y="994886"/>
          <a:ext cx="1388343" cy="694171"/>
        </a:xfrm>
        <a:prstGeom prst="round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Prevent</a:t>
          </a:r>
          <a:endParaRPr lang="en-US" sz="2500" kern="1200" dirty="0"/>
        </a:p>
      </dsp:txBody>
      <dsp:txXfrm>
        <a:off x="2758842" y="1028773"/>
        <a:ext cx="1320569" cy="626397"/>
      </dsp:txXfrm>
    </dsp:sp>
    <dsp:sp modelId="{3A32C463-4A07-4DE7-8D8B-221D31F64865}">
      <dsp:nvSpPr>
        <dsp:cNvPr id="0" name=""/>
        <dsp:cNvSpPr/>
      </dsp:nvSpPr>
      <dsp:spPr>
        <a:xfrm>
          <a:off x="2724955" y="2567273"/>
          <a:ext cx="1388343" cy="694171"/>
        </a:xfrm>
        <a:prstGeom prst="round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Respond</a:t>
          </a:r>
        </a:p>
      </dsp:txBody>
      <dsp:txXfrm>
        <a:off x="2758842" y="2601160"/>
        <a:ext cx="1320569" cy="626397"/>
      </dsp:txXfrm>
    </dsp:sp>
    <dsp:sp modelId="{273C456B-3CC5-4D67-A180-A84A376A4856}">
      <dsp:nvSpPr>
        <dsp:cNvPr id="0" name=""/>
        <dsp:cNvSpPr/>
      </dsp:nvSpPr>
      <dsp:spPr>
        <a:xfrm>
          <a:off x="1230611" y="3466327"/>
          <a:ext cx="1388343" cy="694171"/>
        </a:xfrm>
        <a:prstGeom prst="round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Support</a:t>
          </a:r>
        </a:p>
      </dsp:txBody>
      <dsp:txXfrm>
        <a:off x="1264498" y="3500214"/>
        <a:ext cx="1320569" cy="626397"/>
      </dsp:txXfrm>
    </dsp:sp>
    <dsp:sp modelId="{63A565A9-7217-44D4-AA20-296346B55A7C}">
      <dsp:nvSpPr>
        <dsp:cNvPr id="0" name=""/>
        <dsp:cNvSpPr/>
      </dsp:nvSpPr>
      <dsp:spPr>
        <a:xfrm>
          <a:off x="0" y="2182041"/>
          <a:ext cx="1388343" cy="694171"/>
        </a:xfrm>
        <a:prstGeom prst="roundRect">
          <a:avLst/>
        </a:prstGeom>
        <a:solidFill>
          <a:srgbClr val="3399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Report</a:t>
          </a:r>
        </a:p>
      </dsp:txBody>
      <dsp:txXfrm>
        <a:off x="33887" y="2215928"/>
        <a:ext cx="1320569" cy="626397"/>
      </dsp:txXfrm>
    </dsp:sp>
    <dsp:sp modelId="{59EED3D7-BF88-419A-896D-699354925975}">
      <dsp:nvSpPr>
        <dsp:cNvPr id="0" name=""/>
        <dsp:cNvSpPr/>
      </dsp:nvSpPr>
      <dsp:spPr>
        <a:xfrm>
          <a:off x="1501" y="994886"/>
          <a:ext cx="1388343" cy="694171"/>
        </a:xfrm>
        <a:prstGeom prst="roundRect">
          <a:avLst/>
        </a:prstGeom>
        <a:solidFill>
          <a:srgbClr val="CC66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Analyze</a:t>
          </a:r>
        </a:p>
      </dsp:txBody>
      <dsp:txXfrm>
        <a:off x="35388" y="1028773"/>
        <a:ext cx="1320569" cy="626397"/>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1"/>
            <a:ext cx="2970622" cy="4643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88014" tIns="44007" rIns="88014" bIns="44007" numCol="1" anchor="t" anchorCtr="0" compatLnSpc="1">
            <a:prstTxWarp prst="textNoShape">
              <a:avLst/>
            </a:prstTxWarp>
          </a:bodyPr>
          <a:lstStyle>
            <a:lvl1pPr defTabSz="879762">
              <a:defRPr sz="1100">
                <a:effectLst/>
              </a:defRPr>
            </a:lvl1pPr>
          </a:lstStyle>
          <a:p>
            <a:endParaRPr lang="en-US" altLang="zh-CN"/>
          </a:p>
        </p:txBody>
      </p:sp>
      <p:sp>
        <p:nvSpPr>
          <p:cNvPr id="6147" name="Rectangle 3"/>
          <p:cNvSpPr>
            <a:spLocks noGrp="1" noChangeArrowheads="1"/>
          </p:cNvSpPr>
          <p:nvPr>
            <p:ph type="dt" sz="quarter" idx="1"/>
          </p:nvPr>
        </p:nvSpPr>
        <p:spPr bwMode="auto">
          <a:xfrm>
            <a:off x="3886200" y="1"/>
            <a:ext cx="2970622" cy="4643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88014" tIns="44007" rIns="88014" bIns="44007" numCol="1" anchor="t" anchorCtr="0" compatLnSpc="1">
            <a:prstTxWarp prst="textNoShape">
              <a:avLst/>
            </a:prstTxWarp>
          </a:bodyPr>
          <a:lstStyle>
            <a:lvl1pPr algn="r" defTabSz="879762">
              <a:defRPr sz="1100">
                <a:effectLst/>
              </a:defRPr>
            </a:lvl1pPr>
          </a:lstStyle>
          <a:p>
            <a:endParaRPr lang="en-US" altLang="zh-CN"/>
          </a:p>
        </p:txBody>
      </p:sp>
      <p:sp>
        <p:nvSpPr>
          <p:cNvPr id="6148" name="Rectangle 4"/>
          <p:cNvSpPr>
            <a:spLocks noGrp="1" noChangeArrowheads="1"/>
          </p:cNvSpPr>
          <p:nvPr>
            <p:ph type="ftr" sz="quarter" idx="2"/>
          </p:nvPr>
        </p:nvSpPr>
        <p:spPr bwMode="auto">
          <a:xfrm>
            <a:off x="0" y="8829611"/>
            <a:ext cx="2970622" cy="46555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88014" tIns="44007" rIns="88014" bIns="44007" numCol="1" anchor="b" anchorCtr="0" compatLnSpc="1">
            <a:prstTxWarp prst="textNoShape">
              <a:avLst/>
            </a:prstTxWarp>
          </a:bodyPr>
          <a:lstStyle>
            <a:lvl1pPr defTabSz="879762">
              <a:defRPr sz="1100">
                <a:effectLst/>
              </a:defRPr>
            </a:lvl1pPr>
          </a:lstStyle>
          <a:p>
            <a:endParaRPr lang="en-US" altLang="zh-CN"/>
          </a:p>
        </p:txBody>
      </p:sp>
      <p:sp>
        <p:nvSpPr>
          <p:cNvPr id="6149" name="Rectangle 5"/>
          <p:cNvSpPr>
            <a:spLocks noGrp="1" noChangeArrowheads="1"/>
          </p:cNvSpPr>
          <p:nvPr>
            <p:ph type="sldNum" sz="quarter" idx="3"/>
          </p:nvPr>
        </p:nvSpPr>
        <p:spPr bwMode="auto">
          <a:xfrm>
            <a:off x="3886200" y="8829611"/>
            <a:ext cx="2970622" cy="46555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88014" tIns="44007" rIns="88014" bIns="44007" numCol="1" anchor="b" anchorCtr="0" compatLnSpc="1">
            <a:prstTxWarp prst="textNoShape">
              <a:avLst/>
            </a:prstTxWarp>
          </a:bodyPr>
          <a:lstStyle>
            <a:lvl1pPr algn="r" defTabSz="879762">
              <a:defRPr sz="1100">
                <a:effectLst/>
              </a:defRPr>
            </a:lvl1pPr>
          </a:lstStyle>
          <a:p>
            <a:fld id="{A32C1D4B-C558-4D56-B334-B6525C1553B9}" type="slidenum">
              <a:rPr lang="zh-CN" altLang="en-US"/>
              <a:pPr/>
              <a:t>‹#›</a:t>
            </a:fld>
            <a:endParaRPr lang="en-US" altLang="zh-CN"/>
          </a:p>
        </p:txBody>
      </p:sp>
    </p:spTree>
    <p:extLst>
      <p:ext uri="{BB962C8B-B14F-4D97-AF65-F5344CB8AC3E}">
        <p14:creationId xmlns:p14="http://schemas.microsoft.com/office/powerpoint/2010/main" val="38022247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2956481" cy="45940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88008" tIns="44003" rIns="88008" bIns="44003" numCol="1" anchor="t" anchorCtr="0" compatLnSpc="1">
            <a:prstTxWarp prst="textNoShape">
              <a:avLst/>
            </a:prstTxWarp>
          </a:bodyPr>
          <a:lstStyle>
            <a:lvl1pPr defTabSz="879762">
              <a:defRPr sz="1100">
                <a:effectLst/>
              </a:defRPr>
            </a:lvl1pPr>
          </a:lstStyle>
          <a:p>
            <a:endParaRPr lang="en-US" altLang="zh-CN"/>
          </a:p>
        </p:txBody>
      </p:sp>
      <p:sp>
        <p:nvSpPr>
          <p:cNvPr id="4099" name="Rectangle 3"/>
          <p:cNvSpPr>
            <a:spLocks noGrp="1" noChangeArrowheads="1"/>
          </p:cNvSpPr>
          <p:nvPr>
            <p:ph type="dt" idx="1"/>
          </p:nvPr>
        </p:nvSpPr>
        <p:spPr bwMode="auto">
          <a:xfrm>
            <a:off x="3890914" y="0"/>
            <a:ext cx="2956481" cy="45940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88008" tIns="44003" rIns="88008" bIns="44003" numCol="1" anchor="t" anchorCtr="0" compatLnSpc="1">
            <a:prstTxWarp prst="textNoShape">
              <a:avLst/>
            </a:prstTxWarp>
          </a:bodyPr>
          <a:lstStyle>
            <a:lvl1pPr algn="r" defTabSz="879762">
              <a:defRPr sz="1100">
                <a:effectLst/>
              </a:defRPr>
            </a:lvl1pPr>
          </a:lstStyle>
          <a:p>
            <a:endParaRPr lang="en-US" altLang="zh-CN"/>
          </a:p>
        </p:txBody>
      </p:sp>
      <p:sp>
        <p:nvSpPr>
          <p:cNvPr id="2052" name="Rectangle 4"/>
          <p:cNvSpPr>
            <a:spLocks noGrp="1" noRot="1" noChangeAspect="1" noChangeArrowheads="1" noTextEdit="1"/>
          </p:cNvSpPr>
          <p:nvPr>
            <p:ph type="sldImg" idx="2"/>
          </p:nvPr>
        </p:nvSpPr>
        <p:spPr bwMode="auto">
          <a:xfrm>
            <a:off x="-103188" y="688975"/>
            <a:ext cx="7053263" cy="3527425"/>
          </a:xfrm>
          <a:prstGeom prst="rect">
            <a:avLst/>
          </a:prstGeom>
          <a:noFill/>
          <a:ln w="9525">
            <a:solidFill>
              <a:srgbClr val="000000"/>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4101" name="Rectangle 5"/>
          <p:cNvSpPr>
            <a:spLocks noGrp="1" noChangeArrowheads="1"/>
          </p:cNvSpPr>
          <p:nvPr>
            <p:ph type="body" sz="quarter" idx="3"/>
          </p:nvPr>
        </p:nvSpPr>
        <p:spPr bwMode="auto">
          <a:xfrm>
            <a:off x="933255" y="4447445"/>
            <a:ext cx="4979709" cy="41395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88008" tIns="44003" rIns="88008" bIns="44003" numCol="1" anchor="t" anchorCtr="0" compatLnSpc="1">
            <a:prstTxWarp prst="textNoShape">
              <a:avLst/>
            </a:prstTxWarp>
          </a:bodyPr>
          <a:lstStyle/>
          <a:p>
            <a:pPr lvl="0"/>
            <a:r>
              <a:rPr lang="en-US" altLang="zh-CN" noProof="0"/>
              <a:t>Click to edit Master text styles</a:t>
            </a:r>
          </a:p>
          <a:p>
            <a:pPr lvl="1"/>
            <a:r>
              <a:rPr lang="en-US" altLang="zh-CN" noProof="0"/>
              <a:t>Second level</a:t>
            </a:r>
          </a:p>
          <a:p>
            <a:pPr lvl="2"/>
            <a:r>
              <a:rPr lang="en-US" altLang="zh-CN" noProof="0"/>
              <a:t>Third level</a:t>
            </a:r>
          </a:p>
          <a:p>
            <a:pPr lvl="3"/>
            <a:r>
              <a:rPr lang="en-US" altLang="zh-CN" noProof="0"/>
              <a:t>Fourth level</a:t>
            </a:r>
          </a:p>
          <a:p>
            <a:pPr lvl="4"/>
            <a:r>
              <a:rPr lang="en-US" altLang="zh-CN" noProof="0"/>
              <a:t>Fifth level</a:t>
            </a:r>
          </a:p>
        </p:txBody>
      </p:sp>
      <p:sp>
        <p:nvSpPr>
          <p:cNvPr id="4102" name="Rectangle 6"/>
          <p:cNvSpPr>
            <a:spLocks noGrp="1" noChangeArrowheads="1"/>
          </p:cNvSpPr>
          <p:nvPr>
            <p:ph type="ftr" sz="quarter" idx="4"/>
          </p:nvPr>
        </p:nvSpPr>
        <p:spPr bwMode="auto">
          <a:xfrm>
            <a:off x="1" y="8816063"/>
            <a:ext cx="2956481" cy="4606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88008" tIns="44003" rIns="88008" bIns="44003" numCol="1" anchor="b" anchorCtr="0" compatLnSpc="1">
            <a:prstTxWarp prst="textNoShape">
              <a:avLst/>
            </a:prstTxWarp>
          </a:bodyPr>
          <a:lstStyle>
            <a:lvl1pPr defTabSz="879762">
              <a:defRPr sz="1100">
                <a:effectLst/>
              </a:defRPr>
            </a:lvl1pPr>
          </a:lstStyle>
          <a:p>
            <a:endParaRPr lang="en-US" altLang="zh-CN"/>
          </a:p>
        </p:txBody>
      </p:sp>
      <p:sp>
        <p:nvSpPr>
          <p:cNvPr id="4103" name="Rectangle 7"/>
          <p:cNvSpPr>
            <a:spLocks noGrp="1" noChangeArrowheads="1"/>
          </p:cNvSpPr>
          <p:nvPr>
            <p:ph type="sldNum" sz="quarter" idx="5"/>
          </p:nvPr>
        </p:nvSpPr>
        <p:spPr bwMode="auto">
          <a:xfrm>
            <a:off x="3890914" y="8816063"/>
            <a:ext cx="2956481" cy="4606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88008" tIns="44003" rIns="88008" bIns="44003" numCol="1" anchor="b" anchorCtr="0" compatLnSpc="1">
            <a:prstTxWarp prst="textNoShape">
              <a:avLst/>
            </a:prstTxWarp>
          </a:bodyPr>
          <a:lstStyle>
            <a:lvl1pPr algn="r" defTabSz="879762">
              <a:defRPr sz="1100">
                <a:effectLst/>
              </a:defRPr>
            </a:lvl1pPr>
          </a:lstStyle>
          <a:p>
            <a:fld id="{E8D62693-AC37-442B-9F9B-1540E10E03FD}" type="slidenum">
              <a:rPr lang="zh-CN" altLang="en-US"/>
              <a:pPr/>
              <a:t>‹#›</a:t>
            </a:fld>
            <a:endParaRPr lang="en-US" altLang="zh-CN"/>
          </a:p>
        </p:txBody>
      </p:sp>
    </p:spTree>
    <p:extLst>
      <p:ext uri="{BB962C8B-B14F-4D97-AF65-F5344CB8AC3E}">
        <p14:creationId xmlns:p14="http://schemas.microsoft.com/office/powerpoint/2010/main" val="6527972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8D62693-AC37-442B-9F9B-1540E10E03FD}" type="slidenum">
              <a:rPr lang="zh-CN" altLang="en-US" smtClean="0"/>
              <a:pPr/>
              <a:t>1</a:t>
            </a:fld>
            <a:endParaRPr lang="en-US" altLang="zh-CN"/>
          </a:p>
        </p:txBody>
      </p:sp>
    </p:spTree>
    <p:extLst>
      <p:ext uri="{BB962C8B-B14F-4D97-AF65-F5344CB8AC3E}">
        <p14:creationId xmlns:p14="http://schemas.microsoft.com/office/powerpoint/2010/main" val="1110972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123" y="6817784"/>
            <a:ext cx="37306956" cy="4703233"/>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6584245" y="12435417"/>
            <a:ext cx="30722711" cy="5609167"/>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647230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194279" y="878417"/>
            <a:ext cx="39502644" cy="36576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2194279" y="5120217"/>
            <a:ext cx="39502644" cy="1448329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56175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967" y="878417"/>
            <a:ext cx="9874956" cy="18725092"/>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278" y="878417"/>
            <a:ext cx="29492222" cy="1872509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98272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94279" y="878417"/>
            <a:ext cx="39502644" cy="36576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2194279" y="5120217"/>
            <a:ext cx="39502644" cy="1448329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68924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1" y="14102293"/>
            <a:ext cx="37306956" cy="4358217"/>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1" y="9301692"/>
            <a:ext cx="37306956" cy="48006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453372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194279" y="878417"/>
            <a:ext cx="39502644" cy="36576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2194279" y="5120217"/>
            <a:ext cx="19683588" cy="1448329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13335" y="5120217"/>
            <a:ext cx="19683589" cy="1448329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60907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279" y="878417"/>
            <a:ext cx="39502644" cy="36576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278" y="4912784"/>
            <a:ext cx="19392900" cy="204681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4278" y="6959601"/>
            <a:ext cx="19392900" cy="12643909"/>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5557" y="4912784"/>
            <a:ext cx="19401367" cy="204681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5557" y="6959601"/>
            <a:ext cx="19401367" cy="12643909"/>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21132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194279" y="878417"/>
            <a:ext cx="39502644" cy="36576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3352052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23102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278" y="874184"/>
            <a:ext cx="14439900" cy="3717925"/>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523" y="874184"/>
            <a:ext cx="24536400" cy="187293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278" y="4592109"/>
            <a:ext cx="14439900" cy="150114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941275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3545" y="15361710"/>
            <a:ext cx="26334156" cy="1813983"/>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3545" y="1961093"/>
            <a:ext cx="26334156" cy="131667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603545" y="17175693"/>
            <a:ext cx="26334156" cy="257492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765372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43891200" cy="219456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074988" rtl="0" eaLnBrk="0" fontAlgn="base" hangingPunct="0">
        <a:spcBef>
          <a:spcPct val="0"/>
        </a:spcBef>
        <a:spcAft>
          <a:spcPct val="0"/>
        </a:spcAft>
        <a:defRPr sz="14800">
          <a:solidFill>
            <a:schemeClr val="tx2"/>
          </a:solidFill>
          <a:latin typeface="+mj-lt"/>
          <a:ea typeface="+mj-ea"/>
          <a:cs typeface="+mj-cs"/>
        </a:defRPr>
      </a:lvl1pPr>
      <a:lvl2pPr algn="ctr" defTabSz="3074988" rtl="0" eaLnBrk="0" fontAlgn="base" hangingPunct="0">
        <a:spcBef>
          <a:spcPct val="0"/>
        </a:spcBef>
        <a:spcAft>
          <a:spcPct val="0"/>
        </a:spcAft>
        <a:defRPr sz="14800">
          <a:solidFill>
            <a:schemeClr val="tx2"/>
          </a:solidFill>
          <a:latin typeface="Times New Roman" pitchFamily="18" charset="0"/>
        </a:defRPr>
      </a:lvl2pPr>
      <a:lvl3pPr algn="ctr" defTabSz="3074988" rtl="0" eaLnBrk="0" fontAlgn="base" hangingPunct="0">
        <a:spcBef>
          <a:spcPct val="0"/>
        </a:spcBef>
        <a:spcAft>
          <a:spcPct val="0"/>
        </a:spcAft>
        <a:defRPr sz="14800">
          <a:solidFill>
            <a:schemeClr val="tx2"/>
          </a:solidFill>
          <a:latin typeface="Times New Roman" pitchFamily="18" charset="0"/>
        </a:defRPr>
      </a:lvl3pPr>
      <a:lvl4pPr algn="ctr" defTabSz="3074988" rtl="0" eaLnBrk="0" fontAlgn="base" hangingPunct="0">
        <a:spcBef>
          <a:spcPct val="0"/>
        </a:spcBef>
        <a:spcAft>
          <a:spcPct val="0"/>
        </a:spcAft>
        <a:defRPr sz="14800">
          <a:solidFill>
            <a:schemeClr val="tx2"/>
          </a:solidFill>
          <a:latin typeface="Times New Roman" pitchFamily="18" charset="0"/>
        </a:defRPr>
      </a:lvl4pPr>
      <a:lvl5pPr algn="ctr" defTabSz="3074988" rtl="0" eaLnBrk="0" fontAlgn="base" hangingPunct="0">
        <a:spcBef>
          <a:spcPct val="0"/>
        </a:spcBef>
        <a:spcAft>
          <a:spcPct val="0"/>
        </a:spcAft>
        <a:defRPr sz="14800">
          <a:solidFill>
            <a:schemeClr val="tx2"/>
          </a:solidFill>
          <a:latin typeface="Times New Roman" pitchFamily="18" charset="0"/>
        </a:defRPr>
      </a:lvl5pPr>
      <a:lvl6pPr marL="457200" algn="ctr" defTabSz="3074988" rtl="0" eaLnBrk="0" fontAlgn="base" hangingPunct="0">
        <a:spcBef>
          <a:spcPct val="0"/>
        </a:spcBef>
        <a:spcAft>
          <a:spcPct val="0"/>
        </a:spcAft>
        <a:defRPr sz="14800">
          <a:solidFill>
            <a:schemeClr val="tx2"/>
          </a:solidFill>
          <a:latin typeface="Times New Roman" pitchFamily="18" charset="0"/>
        </a:defRPr>
      </a:lvl6pPr>
      <a:lvl7pPr marL="914400" algn="ctr" defTabSz="3074988" rtl="0" eaLnBrk="0" fontAlgn="base" hangingPunct="0">
        <a:spcBef>
          <a:spcPct val="0"/>
        </a:spcBef>
        <a:spcAft>
          <a:spcPct val="0"/>
        </a:spcAft>
        <a:defRPr sz="14800">
          <a:solidFill>
            <a:schemeClr val="tx2"/>
          </a:solidFill>
          <a:latin typeface="Times New Roman" pitchFamily="18" charset="0"/>
        </a:defRPr>
      </a:lvl7pPr>
      <a:lvl8pPr marL="1371600" algn="ctr" defTabSz="3074988" rtl="0" eaLnBrk="0" fontAlgn="base" hangingPunct="0">
        <a:spcBef>
          <a:spcPct val="0"/>
        </a:spcBef>
        <a:spcAft>
          <a:spcPct val="0"/>
        </a:spcAft>
        <a:defRPr sz="14800">
          <a:solidFill>
            <a:schemeClr val="tx2"/>
          </a:solidFill>
          <a:latin typeface="Times New Roman" pitchFamily="18" charset="0"/>
        </a:defRPr>
      </a:lvl8pPr>
      <a:lvl9pPr marL="1828800" algn="ctr" defTabSz="3074988" rtl="0" eaLnBrk="0" fontAlgn="base" hangingPunct="0">
        <a:spcBef>
          <a:spcPct val="0"/>
        </a:spcBef>
        <a:spcAft>
          <a:spcPct val="0"/>
        </a:spcAft>
        <a:defRPr sz="14800">
          <a:solidFill>
            <a:schemeClr val="tx2"/>
          </a:solidFill>
          <a:latin typeface="Times New Roman" pitchFamily="18" charset="0"/>
        </a:defRPr>
      </a:lvl9pPr>
    </p:titleStyle>
    <p:bodyStyle>
      <a:lvl1pPr marL="1150938" indent="-1150938" algn="l" defTabSz="3074988" rtl="0" eaLnBrk="0" fontAlgn="base" hangingPunct="0">
        <a:spcBef>
          <a:spcPct val="20000"/>
        </a:spcBef>
        <a:spcAft>
          <a:spcPct val="0"/>
        </a:spcAft>
        <a:buChar char="•"/>
        <a:defRPr sz="10700">
          <a:solidFill>
            <a:schemeClr val="tx1"/>
          </a:solidFill>
          <a:latin typeface="+mn-lt"/>
          <a:ea typeface="+mn-ea"/>
          <a:cs typeface="+mn-cs"/>
        </a:defRPr>
      </a:lvl1pPr>
      <a:lvl2pPr marL="2497138" indent="-960438" algn="l" defTabSz="3074988" rtl="0" eaLnBrk="0" fontAlgn="base" hangingPunct="0">
        <a:spcBef>
          <a:spcPct val="20000"/>
        </a:spcBef>
        <a:spcAft>
          <a:spcPct val="0"/>
        </a:spcAft>
        <a:buChar char="–"/>
        <a:defRPr sz="9500">
          <a:solidFill>
            <a:schemeClr val="tx1"/>
          </a:solidFill>
          <a:latin typeface="+mn-lt"/>
        </a:defRPr>
      </a:lvl2pPr>
      <a:lvl3pPr marL="3843338" indent="-768350" algn="l" defTabSz="3074988" rtl="0" eaLnBrk="0" fontAlgn="base" hangingPunct="0">
        <a:spcBef>
          <a:spcPct val="20000"/>
        </a:spcBef>
        <a:spcAft>
          <a:spcPct val="0"/>
        </a:spcAft>
        <a:buChar char="•"/>
        <a:defRPr sz="8100">
          <a:solidFill>
            <a:schemeClr val="tx1"/>
          </a:solidFill>
          <a:latin typeface="+mn-lt"/>
        </a:defRPr>
      </a:lvl3pPr>
      <a:lvl4pPr marL="5384800" indent="-773113" algn="l" defTabSz="3074988" rtl="0" eaLnBrk="0" fontAlgn="base" hangingPunct="0">
        <a:spcBef>
          <a:spcPct val="20000"/>
        </a:spcBef>
        <a:spcAft>
          <a:spcPct val="0"/>
        </a:spcAft>
        <a:buChar char="–"/>
        <a:defRPr sz="6500">
          <a:solidFill>
            <a:schemeClr val="tx1"/>
          </a:solidFill>
          <a:latin typeface="+mn-lt"/>
        </a:defRPr>
      </a:lvl4pPr>
      <a:lvl5pPr marL="6921500" indent="-768350" algn="l" defTabSz="3074988" rtl="0" eaLnBrk="0" fontAlgn="base" hangingPunct="0">
        <a:spcBef>
          <a:spcPct val="20000"/>
        </a:spcBef>
        <a:spcAft>
          <a:spcPct val="0"/>
        </a:spcAft>
        <a:buChar char="»"/>
        <a:defRPr sz="6500">
          <a:solidFill>
            <a:schemeClr val="tx1"/>
          </a:solidFill>
          <a:latin typeface="+mn-lt"/>
        </a:defRPr>
      </a:lvl5pPr>
      <a:lvl6pPr marL="7378700" indent="-768350" algn="l" defTabSz="3074988" rtl="0" eaLnBrk="0" fontAlgn="base" hangingPunct="0">
        <a:spcBef>
          <a:spcPct val="20000"/>
        </a:spcBef>
        <a:spcAft>
          <a:spcPct val="0"/>
        </a:spcAft>
        <a:buChar char="»"/>
        <a:defRPr sz="6500">
          <a:solidFill>
            <a:schemeClr val="tx1"/>
          </a:solidFill>
          <a:latin typeface="+mn-lt"/>
        </a:defRPr>
      </a:lvl6pPr>
      <a:lvl7pPr marL="7835900" indent="-768350" algn="l" defTabSz="3074988" rtl="0" eaLnBrk="0" fontAlgn="base" hangingPunct="0">
        <a:spcBef>
          <a:spcPct val="20000"/>
        </a:spcBef>
        <a:spcAft>
          <a:spcPct val="0"/>
        </a:spcAft>
        <a:buChar char="»"/>
        <a:defRPr sz="6500">
          <a:solidFill>
            <a:schemeClr val="tx1"/>
          </a:solidFill>
          <a:latin typeface="+mn-lt"/>
        </a:defRPr>
      </a:lvl7pPr>
      <a:lvl8pPr marL="8293100" indent="-768350" algn="l" defTabSz="3074988" rtl="0" eaLnBrk="0" fontAlgn="base" hangingPunct="0">
        <a:spcBef>
          <a:spcPct val="20000"/>
        </a:spcBef>
        <a:spcAft>
          <a:spcPct val="0"/>
        </a:spcAft>
        <a:buChar char="»"/>
        <a:defRPr sz="6500">
          <a:solidFill>
            <a:schemeClr val="tx1"/>
          </a:solidFill>
          <a:latin typeface="+mn-lt"/>
        </a:defRPr>
      </a:lvl8pPr>
      <a:lvl9pPr marL="8750300" indent="-768350" algn="l" defTabSz="3074988" rtl="0" eaLnBrk="0" fontAlgn="base" hangingPunct="0">
        <a:spcBef>
          <a:spcPct val="20000"/>
        </a:spcBef>
        <a:spcAft>
          <a:spcPct val="0"/>
        </a:spcAft>
        <a:buChar char="»"/>
        <a:defRPr sz="65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image" Target="../media/image4.png"/><Relationship Id="rId4" Type="http://schemas.openxmlformats.org/officeDocument/2006/relationships/diagramLayout" Target="../diagrams/layout1.xml"/><Relationship Id="rId9"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62"/>
          <p:cNvSpPr txBox="1">
            <a:spLocks noChangeArrowheads="1"/>
          </p:cNvSpPr>
          <p:nvPr/>
        </p:nvSpPr>
        <p:spPr bwMode="auto">
          <a:xfrm>
            <a:off x="11734800" y="342900"/>
            <a:ext cx="29032200" cy="1524000"/>
          </a:xfrm>
          <a:prstGeom prst="rect">
            <a:avLst/>
          </a:prstGeom>
          <a:noFill/>
          <a:ln>
            <a:noFill/>
          </a:ln>
          <a:effectLst/>
          <a:extLst>
            <a:ext uri="{909E8E84-426E-40dd-AFC4-6F175D3DCCD1}">
              <a14:hiddenFill xmlns:a14="http://schemas.microsoft.com/office/drawing/2010/main" xmlns="">
                <a:solidFill>
                  <a:srgbClr val="000000"/>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FFBF0B"/>
                  </a:outerShdw>
                </a:effectLst>
              </a14:hiddenEffects>
            </a:ext>
          </a:extLst>
        </p:spPr>
        <p:txBody>
          <a:bodyPr lIns="61170" tIns="30584" rIns="61170" bIns="30584" anchor="t" anchorCtr="0"/>
          <a:lstStyle>
            <a:lvl1pPr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r>
              <a:rPr lang="en-US" altLang="zh-CN" sz="8000" b="1" dirty="0">
                <a:solidFill>
                  <a:schemeClr val="bg1"/>
                </a:solidFill>
                <a:effectLst/>
                <a:latin typeface="Calibri"/>
                <a:ea typeface="SimSun" pitchFamily="2" charset="-122"/>
                <a:cs typeface="Calibri"/>
              </a:rPr>
              <a:t>Project Safe Workplace: A Healthcare System’s Approach to Workplace Violence Prevention</a:t>
            </a:r>
          </a:p>
        </p:txBody>
      </p:sp>
      <p:sp>
        <p:nvSpPr>
          <p:cNvPr id="16" name="Text Box 262"/>
          <p:cNvSpPr txBox="1">
            <a:spLocks noChangeArrowheads="1"/>
          </p:cNvSpPr>
          <p:nvPr/>
        </p:nvSpPr>
        <p:spPr bwMode="auto">
          <a:xfrm>
            <a:off x="11744325" y="3019425"/>
            <a:ext cx="19812000" cy="1219200"/>
          </a:xfrm>
          <a:prstGeom prst="rect">
            <a:avLst/>
          </a:prstGeom>
          <a:noFill/>
          <a:ln>
            <a:noFill/>
          </a:ln>
          <a:effectLst/>
          <a:extLst>
            <a:ext uri="{909E8E84-426E-40dd-AFC4-6F175D3DCCD1}">
              <a14:hiddenFill xmlns:a14="http://schemas.microsoft.com/office/drawing/2010/main" xmlns="">
                <a:solidFill>
                  <a:srgbClr val="000000"/>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FFBF0B"/>
                  </a:outerShdw>
                </a:effectLst>
              </a14:hiddenEffects>
            </a:ext>
          </a:extLst>
        </p:spPr>
        <p:txBody>
          <a:bodyPr lIns="61170" tIns="30584" rIns="61170" bIns="30584" anchor="t" anchorCtr="0"/>
          <a:lstStyle>
            <a:lvl1pPr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a:spcBef>
                <a:spcPct val="20000"/>
              </a:spcBef>
            </a:pPr>
            <a:r>
              <a:rPr lang="en-US" altLang="zh-CN" sz="3000" dirty="0">
                <a:solidFill>
                  <a:schemeClr val="bg1"/>
                </a:solidFill>
                <a:effectLst/>
                <a:latin typeface="Calibri"/>
                <a:ea typeface="SimSun" pitchFamily="2" charset="-122"/>
                <a:cs typeface="Calibri"/>
              </a:rPr>
              <a:t>Catherine Barrett, MHSA, Operations Project Consultant and Kristen Vogrin, BSN, RN, CPHQ, CPPS</a:t>
            </a:r>
          </a:p>
          <a:p>
            <a:pPr>
              <a:spcBef>
                <a:spcPct val="20000"/>
              </a:spcBef>
            </a:pPr>
            <a:endParaRPr lang="en-US" altLang="zh-CN" sz="3000" dirty="0">
              <a:solidFill>
                <a:schemeClr val="bg1"/>
              </a:solidFill>
              <a:effectLst/>
              <a:latin typeface="Calibri"/>
              <a:ea typeface="SimSun" pitchFamily="2" charset="-122"/>
              <a:cs typeface="Calibri"/>
            </a:endParaRPr>
          </a:p>
        </p:txBody>
      </p:sp>
      <p:sp>
        <p:nvSpPr>
          <p:cNvPr id="17" name="Rectangle 16"/>
          <p:cNvSpPr/>
          <p:nvPr/>
        </p:nvSpPr>
        <p:spPr bwMode="auto">
          <a:xfrm>
            <a:off x="1219200" y="4876800"/>
            <a:ext cx="11658600" cy="9525000"/>
          </a:xfrm>
          <a:prstGeom prst="rect">
            <a:avLst/>
          </a:prstGeom>
          <a:solidFill>
            <a:schemeClr val="bg1"/>
          </a:solidFill>
          <a:ln w="9525" cap="flat" cmpd="sng" algn="ctr">
            <a:noFill/>
            <a:prstDash val="solid"/>
            <a:round/>
            <a:headEnd type="none" w="med" len="med"/>
            <a:tailEnd type="none" w="med" len="med"/>
          </a:ln>
          <a:effectLst>
            <a:outerShdw blurRad="50800" dist="38100" dir="2700000" algn="tl" rotWithShape="0">
              <a:srgbClr val="000000">
                <a:alpha val="43000"/>
              </a:srgbClr>
            </a:outerShdw>
          </a:effectLst>
        </p:spPr>
        <p:txBody>
          <a:bodyPr vert="horz" wrap="square" lIns="640080" tIns="640080" rIns="640080" bIns="640080" numCol="1" rtlCol="0" anchor="t" anchorCtr="0" compatLnSpc="1">
            <a:prstTxWarp prst="textNoShape">
              <a:avLst/>
            </a:prstTxWarp>
          </a:bodyPr>
          <a:lstStyle/>
          <a:p>
            <a:r>
              <a:rPr lang="en-US" sz="5000" b="1" dirty="0">
                <a:solidFill>
                  <a:srgbClr val="003F75"/>
                </a:solidFill>
                <a:effectLst/>
                <a:latin typeface="Calibri"/>
                <a:cs typeface="Calibri"/>
              </a:rPr>
              <a:t>BACKGROUND</a:t>
            </a:r>
          </a:p>
          <a:p>
            <a:pPr marL="685800" indent="-685800">
              <a:buFont typeface="Arial" panose="020B0604020202020204" pitchFamily="34" charset="0"/>
              <a:buChar char="•"/>
            </a:pPr>
            <a:endParaRPr lang="en-US" sz="2300" b="1" dirty="0">
              <a:solidFill>
                <a:srgbClr val="003F75"/>
              </a:solidFill>
              <a:effectLst/>
              <a:latin typeface="Calibri"/>
              <a:cs typeface="Calibri"/>
            </a:endParaRPr>
          </a:p>
          <a:p>
            <a:pPr marL="336550" lvl="1" indent="-273050">
              <a:buFont typeface="Arial" panose="020B0604020202020204" pitchFamily="34" charset="0"/>
              <a:buChar char="•"/>
            </a:pPr>
            <a:r>
              <a:rPr lang="en-US" sz="2300" dirty="0">
                <a:effectLst/>
                <a:latin typeface="Calibri"/>
                <a:cs typeface="Calibri"/>
              </a:rPr>
              <a:t>Healthcare workers are 4 times more likely to be affected by workplace violence than any other industry in the United States.</a:t>
            </a:r>
          </a:p>
          <a:p>
            <a:pPr marL="336550" lvl="1" indent="-273050">
              <a:buFont typeface="Arial" panose="020B0604020202020204" pitchFamily="34" charset="0"/>
              <a:buChar char="•"/>
            </a:pPr>
            <a:endParaRPr lang="en-US" sz="2300" dirty="0">
              <a:effectLst/>
              <a:latin typeface="Calibri"/>
              <a:cs typeface="Calibri"/>
            </a:endParaRPr>
          </a:p>
          <a:p>
            <a:pPr marL="336550" lvl="1" indent="-273050">
              <a:buFont typeface="Arial" panose="020B0604020202020204" pitchFamily="34" charset="0"/>
              <a:buChar char="•"/>
            </a:pPr>
            <a:r>
              <a:rPr lang="en-US" sz="2300" dirty="0">
                <a:effectLst/>
                <a:latin typeface="Calibri"/>
                <a:cs typeface="Calibri"/>
              </a:rPr>
              <a:t>In 2017 the rate of injuries due to workplace </a:t>
            </a:r>
          </a:p>
          <a:p>
            <a:pPr marL="336550" lvl="1" indent="-273050"/>
            <a:r>
              <a:rPr lang="en-US" sz="2300" dirty="0">
                <a:effectLst/>
                <a:latin typeface="Calibri"/>
                <a:cs typeface="Calibri"/>
              </a:rPr>
              <a:t>    violence that resulted in days away from work for </a:t>
            </a:r>
          </a:p>
          <a:p>
            <a:pPr marL="336550" lvl="1" indent="-273050"/>
            <a:r>
              <a:rPr lang="en-US" sz="2300" dirty="0">
                <a:effectLst/>
                <a:latin typeface="Calibri"/>
                <a:cs typeface="Calibri"/>
              </a:rPr>
              <a:t>    healthcare employees was 8.0 per 10,000 work, </a:t>
            </a:r>
          </a:p>
          <a:p>
            <a:pPr marL="336550" lvl="1" indent="-273050"/>
            <a:r>
              <a:rPr lang="en-US" sz="2300" dirty="0">
                <a:effectLst/>
                <a:latin typeface="Calibri"/>
                <a:cs typeface="Calibri"/>
              </a:rPr>
              <a:t>    compared to 1.9 per 10,000 workers in the private </a:t>
            </a:r>
          </a:p>
          <a:p>
            <a:pPr marL="336550" lvl="1" indent="-273050"/>
            <a:r>
              <a:rPr lang="en-US" sz="2300" dirty="0">
                <a:effectLst/>
                <a:latin typeface="Calibri"/>
                <a:cs typeface="Calibri"/>
              </a:rPr>
              <a:t>    sector.</a:t>
            </a:r>
          </a:p>
          <a:p>
            <a:pPr marL="336550" lvl="1" indent="-273050">
              <a:buFont typeface="Arial" panose="020B0604020202020204" pitchFamily="34" charset="0"/>
              <a:buChar char="•"/>
            </a:pPr>
            <a:endParaRPr lang="en-US" sz="2300" dirty="0">
              <a:effectLst/>
              <a:latin typeface="Calibri"/>
              <a:cs typeface="Calibri"/>
            </a:endParaRPr>
          </a:p>
          <a:p>
            <a:pPr marL="336550" lvl="1" indent="-273050">
              <a:buFont typeface="Arial" panose="020B0604020202020204" pitchFamily="34" charset="0"/>
              <a:buChar char="•"/>
            </a:pPr>
            <a:r>
              <a:rPr lang="en-US" sz="2300" dirty="0">
                <a:effectLst/>
                <a:latin typeface="Calibri"/>
                <a:cs typeface="Calibri"/>
              </a:rPr>
              <a:t>The American Hospital Association estimated costs </a:t>
            </a:r>
          </a:p>
          <a:p>
            <a:pPr marL="63500" lvl="1"/>
            <a:r>
              <a:rPr lang="en-US" sz="2300" dirty="0">
                <a:effectLst/>
                <a:latin typeface="Calibri"/>
                <a:cs typeface="Calibri"/>
              </a:rPr>
              <a:t>    to employers at $2.7 billion in 2016 secondary to </a:t>
            </a:r>
          </a:p>
          <a:p>
            <a:pPr marL="63500" lvl="1"/>
            <a:r>
              <a:rPr lang="en-US" sz="2300" dirty="0">
                <a:effectLst/>
                <a:latin typeface="Calibri"/>
                <a:cs typeface="Calibri"/>
              </a:rPr>
              <a:t>    workplace violence incidents.</a:t>
            </a:r>
          </a:p>
          <a:p>
            <a:pPr marL="336550" lvl="1" indent="-273050">
              <a:buFont typeface="Arial" panose="020B0604020202020204" pitchFamily="34" charset="0"/>
              <a:buChar char="•"/>
            </a:pPr>
            <a:endParaRPr lang="en-US" sz="2300" dirty="0">
              <a:effectLst/>
              <a:latin typeface="Calibri"/>
              <a:cs typeface="Calibri"/>
            </a:endParaRPr>
          </a:p>
          <a:p>
            <a:pPr marL="336550" lvl="1" indent="-273050">
              <a:buFont typeface="Arial" panose="020B0604020202020204" pitchFamily="34" charset="0"/>
              <a:buChar char="•"/>
            </a:pPr>
            <a:r>
              <a:rPr lang="en-US" sz="2300" dirty="0">
                <a:effectLst/>
                <a:latin typeface="Calibri"/>
                <a:cs typeface="Calibri"/>
              </a:rPr>
              <a:t>Addressing behavioral issues in the non-behavioral </a:t>
            </a:r>
          </a:p>
          <a:p>
            <a:pPr marL="63500" lvl="1"/>
            <a:r>
              <a:rPr lang="en-US" sz="2300" dirty="0">
                <a:effectLst/>
                <a:latin typeface="Calibri"/>
                <a:cs typeface="Calibri"/>
              </a:rPr>
              <a:t>    setting is a challenge that can result in unsafe, </a:t>
            </a:r>
          </a:p>
          <a:p>
            <a:pPr marL="63500" lvl="1"/>
            <a:r>
              <a:rPr lang="en-US" sz="2300" dirty="0">
                <a:effectLst/>
                <a:latin typeface="Calibri"/>
                <a:cs typeface="Calibri"/>
              </a:rPr>
              <a:t>    disruptive, or violent conduct.</a:t>
            </a:r>
          </a:p>
          <a:p>
            <a:pPr marL="336550" lvl="1" indent="-273050">
              <a:buFont typeface="Arial" panose="020B0604020202020204" pitchFamily="34" charset="0"/>
              <a:buChar char="•"/>
            </a:pPr>
            <a:endParaRPr lang="en-US" sz="2300" dirty="0">
              <a:effectLst/>
              <a:latin typeface="Calibri"/>
              <a:cs typeface="Calibri"/>
            </a:endParaRPr>
          </a:p>
          <a:p>
            <a:pPr marL="336550" lvl="1" indent="-273050">
              <a:buFont typeface="Arial" panose="020B0604020202020204" pitchFamily="34" charset="0"/>
              <a:buChar char="•"/>
            </a:pPr>
            <a:r>
              <a:rPr lang="en-US" sz="2300" dirty="0">
                <a:effectLst/>
                <a:latin typeface="Calibri"/>
                <a:cs typeface="Calibri"/>
              </a:rPr>
              <a:t>Many employees did not know how to respond and what to do during a workplace violence event.</a:t>
            </a:r>
          </a:p>
          <a:p>
            <a:pPr marL="336550" lvl="1" indent="-273050">
              <a:buFont typeface="Arial" panose="020B0604020202020204" pitchFamily="34" charset="0"/>
              <a:buChar char="•"/>
            </a:pPr>
            <a:endParaRPr lang="en-US" sz="2300" dirty="0">
              <a:effectLst/>
              <a:latin typeface="Calibri"/>
              <a:cs typeface="Calibri"/>
            </a:endParaRPr>
          </a:p>
          <a:p>
            <a:pPr marL="336550" lvl="1" indent="-273050">
              <a:buFont typeface="Arial" panose="020B0604020202020204" pitchFamily="34" charset="0"/>
              <a:buChar char="•"/>
            </a:pPr>
            <a:r>
              <a:rPr lang="en-US" sz="2300" dirty="0">
                <a:effectLst/>
                <a:latin typeface="Calibri"/>
                <a:cs typeface="Calibri"/>
              </a:rPr>
              <a:t>Workplace violence events were underreported.</a:t>
            </a:r>
            <a:br>
              <a:rPr lang="en-US" sz="2300" dirty="0">
                <a:effectLst/>
                <a:latin typeface="Calibri"/>
                <a:cs typeface="Calibri"/>
              </a:rPr>
            </a:br>
            <a:endParaRPr lang="en-US" sz="2300" dirty="0">
              <a:effectLst/>
              <a:latin typeface="Calibri"/>
              <a:cs typeface="Calibri"/>
            </a:endParaRPr>
          </a:p>
          <a:p>
            <a:pPr marL="0" marR="0" indent="0" defTabSz="914400" rtl="0" eaLnBrk="0" fontAlgn="base" latinLnBrk="0" hangingPunct="0">
              <a:lnSpc>
                <a:spcPct val="100000"/>
              </a:lnSpc>
              <a:spcBef>
                <a:spcPct val="0"/>
              </a:spcBef>
              <a:spcAft>
                <a:spcPct val="0"/>
              </a:spcAft>
              <a:buClrTx/>
              <a:buSzTx/>
              <a:buFontTx/>
              <a:buNone/>
              <a:tabLst/>
            </a:pPr>
            <a:endParaRPr kumimoji="0" lang="en-US" sz="2500" b="0" i="0" u="none" strike="noStrike" cap="none" normalizeH="0" baseline="0" dirty="0">
              <a:ln>
                <a:noFill/>
              </a:ln>
              <a:solidFill>
                <a:schemeClr val="tx1"/>
              </a:solidFill>
              <a:effectLst>
                <a:outerShdw blurRad="38100" dist="38100" dir="2700000" algn="tl">
                  <a:srgbClr val="000000">
                    <a:alpha val="43137"/>
                  </a:srgbClr>
                </a:outerShdw>
              </a:effectLst>
              <a:latin typeface="Calibri"/>
              <a:cs typeface="Calibri"/>
            </a:endParaRPr>
          </a:p>
        </p:txBody>
      </p:sp>
      <p:sp>
        <p:nvSpPr>
          <p:cNvPr id="18" name="Rectangle 17"/>
          <p:cNvSpPr/>
          <p:nvPr/>
        </p:nvSpPr>
        <p:spPr bwMode="auto">
          <a:xfrm>
            <a:off x="1219200" y="15087600"/>
            <a:ext cx="11658600" cy="5943600"/>
          </a:xfrm>
          <a:prstGeom prst="rect">
            <a:avLst/>
          </a:prstGeom>
          <a:solidFill>
            <a:schemeClr val="bg1"/>
          </a:solidFill>
          <a:ln w="9525" cap="flat" cmpd="sng" algn="ctr">
            <a:noFill/>
            <a:prstDash val="solid"/>
            <a:round/>
            <a:headEnd type="none" w="med" len="med"/>
            <a:tailEnd type="none" w="med" len="med"/>
          </a:ln>
          <a:effectLst>
            <a:outerShdw blurRad="50800" dist="38100" dir="2700000" algn="tl" rotWithShape="0">
              <a:srgbClr val="000000">
                <a:alpha val="43000"/>
              </a:srgbClr>
            </a:outerShdw>
          </a:effectLst>
        </p:spPr>
        <p:txBody>
          <a:bodyPr vert="horz" wrap="square" lIns="640080" tIns="640080" rIns="640080" bIns="640080" numCol="1" rtlCol="0" anchor="t" anchorCtr="0" compatLnSpc="1">
            <a:prstTxWarp prst="textNoShape">
              <a:avLst/>
            </a:prstTxWarp>
          </a:bodyPr>
          <a:lstStyle/>
          <a:p>
            <a:pPr marL="457200" indent="-457200" algn="just"/>
            <a:r>
              <a:rPr lang="en-US" sz="5000" b="1" dirty="0">
                <a:solidFill>
                  <a:srgbClr val="003F75"/>
                </a:solidFill>
                <a:effectLst/>
                <a:latin typeface="Calibri"/>
                <a:cs typeface="Calibri"/>
              </a:rPr>
              <a:t>PURPOSE</a:t>
            </a:r>
            <a:endParaRPr lang="en-US" sz="2500" dirty="0">
              <a:effectLst/>
              <a:latin typeface="Calibri"/>
              <a:cs typeface="Calibri"/>
            </a:endParaRPr>
          </a:p>
          <a:p>
            <a:pPr marL="457200" indent="-457200" algn="just">
              <a:buFont typeface="Arial" panose="020B0604020202020204" pitchFamily="34" charset="0"/>
              <a:buChar char="•"/>
            </a:pPr>
            <a:endParaRPr lang="en-US" sz="2500" dirty="0">
              <a:effectLst/>
              <a:latin typeface="Calibri"/>
              <a:cs typeface="Calibri"/>
            </a:endParaRPr>
          </a:p>
          <a:p>
            <a:pPr algn="just"/>
            <a:r>
              <a:rPr lang="en-US" sz="2500" dirty="0">
                <a:effectLst/>
                <a:latin typeface="Calibri"/>
                <a:cs typeface="Calibri"/>
              </a:rPr>
              <a:t>The purpose of the project is to create a standardized process for:</a:t>
            </a:r>
          </a:p>
          <a:p>
            <a:pPr algn="just"/>
            <a:endParaRPr lang="en-US" sz="2500" dirty="0">
              <a:effectLst/>
              <a:latin typeface="Calibri"/>
              <a:cs typeface="Calibri"/>
            </a:endParaRPr>
          </a:p>
          <a:p>
            <a:pPr marL="914400" lvl="1" indent="-457200" algn="just">
              <a:buFont typeface="Arial" panose="020B0604020202020204" pitchFamily="34" charset="0"/>
              <a:buChar char="•"/>
            </a:pPr>
            <a:r>
              <a:rPr lang="en-US" sz="2500" dirty="0">
                <a:effectLst/>
                <a:latin typeface="Calibri"/>
                <a:cs typeface="Calibri"/>
              </a:rPr>
              <a:t>Reporting workplace violence events.</a:t>
            </a:r>
          </a:p>
          <a:p>
            <a:pPr marL="914400" lvl="1" indent="-457200" algn="just">
              <a:buFont typeface="Arial" panose="020B0604020202020204" pitchFamily="34" charset="0"/>
              <a:buChar char="•"/>
            </a:pPr>
            <a:endParaRPr lang="en-US" sz="2500" dirty="0">
              <a:effectLst/>
              <a:latin typeface="Calibri"/>
              <a:cs typeface="Calibri"/>
            </a:endParaRPr>
          </a:p>
          <a:p>
            <a:pPr marL="914400" lvl="1" indent="-457200" algn="just">
              <a:buFont typeface="Arial" panose="020B0604020202020204" pitchFamily="34" charset="0"/>
              <a:buChar char="•"/>
            </a:pPr>
            <a:r>
              <a:rPr lang="en-US" sz="2500" dirty="0">
                <a:effectLst/>
                <a:latin typeface="Calibri"/>
                <a:cs typeface="Calibri"/>
              </a:rPr>
              <a:t>Intervention process when a workplace violence event occurs.</a:t>
            </a:r>
          </a:p>
          <a:p>
            <a:pPr marL="914400" lvl="1" indent="-457200" algn="just">
              <a:buFont typeface="Arial" panose="020B0604020202020204" pitchFamily="34" charset="0"/>
              <a:buChar char="•"/>
            </a:pPr>
            <a:endParaRPr lang="en-US" sz="2500" dirty="0">
              <a:effectLst/>
              <a:latin typeface="Calibri"/>
              <a:cs typeface="Calibri"/>
            </a:endParaRPr>
          </a:p>
          <a:p>
            <a:pPr marL="914400" lvl="1" indent="-457200" algn="just">
              <a:buFont typeface="Arial" panose="020B0604020202020204" pitchFamily="34" charset="0"/>
              <a:buChar char="•"/>
            </a:pPr>
            <a:r>
              <a:rPr lang="en-US" sz="2500" dirty="0">
                <a:effectLst/>
                <a:latin typeface="Calibri"/>
                <a:cs typeface="Calibri"/>
              </a:rPr>
              <a:t>Workplace violence prevention education.</a:t>
            </a:r>
          </a:p>
          <a:p>
            <a:pPr marL="914400" lvl="1" indent="-457200" algn="just">
              <a:buFont typeface="Arial" panose="020B0604020202020204" pitchFamily="34" charset="0"/>
              <a:buChar char="•"/>
            </a:pPr>
            <a:endParaRPr lang="en-US" sz="2500" dirty="0">
              <a:effectLst/>
              <a:latin typeface="Calibri"/>
              <a:cs typeface="Calibri"/>
            </a:endParaRPr>
          </a:p>
          <a:p>
            <a:pPr marL="914400" lvl="1" indent="-457200" algn="just">
              <a:buFont typeface="Arial" panose="020B0604020202020204" pitchFamily="34" charset="0"/>
              <a:buChar char="•"/>
            </a:pPr>
            <a:r>
              <a:rPr lang="en-US" sz="2500" dirty="0">
                <a:effectLst/>
                <a:latin typeface="Calibri"/>
                <a:cs typeface="Calibri"/>
              </a:rPr>
              <a:t>Providing workplace safety during a workplace violence event.</a:t>
            </a:r>
          </a:p>
        </p:txBody>
      </p:sp>
      <p:sp>
        <p:nvSpPr>
          <p:cNvPr id="19" name="Rectangle 18"/>
          <p:cNvSpPr/>
          <p:nvPr/>
        </p:nvSpPr>
        <p:spPr bwMode="auto">
          <a:xfrm>
            <a:off x="13563600" y="4876800"/>
            <a:ext cx="17145000" cy="11582400"/>
          </a:xfrm>
          <a:prstGeom prst="rect">
            <a:avLst/>
          </a:prstGeom>
          <a:solidFill>
            <a:schemeClr val="bg1"/>
          </a:solidFill>
          <a:ln w="9525" cap="flat" cmpd="sng" algn="ctr">
            <a:noFill/>
            <a:prstDash val="solid"/>
            <a:round/>
            <a:headEnd type="none" w="med" len="med"/>
            <a:tailEnd type="none" w="med" len="med"/>
          </a:ln>
          <a:effectLst>
            <a:outerShdw blurRad="50800" dist="38100" dir="2700000" algn="tl" rotWithShape="0">
              <a:srgbClr val="000000">
                <a:alpha val="43000"/>
              </a:srgbClr>
            </a:outerShdw>
          </a:effectLst>
        </p:spPr>
        <p:txBody>
          <a:bodyPr vert="horz" wrap="square" lIns="640080" tIns="640080" rIns="640080" bIns="640080" numCol="1" rtlCol="0" anchor="t" anchorCtr="0" compatLnSpc="1">
            <a:prstTxWarp prst="textNoShape">
              <a:avLst/>
            </a:prstTxWarp>
          </a:bodyPr>
          <a:lstStyle/>
          <a:p>
            <a:r>
              <a:rPr lang="en-US" sz="5000" b="1" dirty="0">
                <a:solidFill>
                  <a:srgbClr val="003F75"/>
                </a:solidFill>
                <a:effectLst/>
                <a:latin typeface="Calibri"/>
                <a:cs typeface="Calibri"/>
              </a:rPr>
              <a:t>METHODS</a:t>
            </a:r>
            <a:endParaRPr lang="en-US" sz="2500" dirty="0">
              <a:effectLst/>
              <a:latin typeface="Calibri"/>
              <a:cs typeface="Calibri"/>
            </a:endParaRPr>
          </a:p>
          <a:p>
            <a:pPr lvl="1">
              <a:lnSpc>
                <a:spcPct val="150000"/>
              </a:lnSpc>
            </a:pPr>
            <a:endParaRPr kumimoji="0" lang="en-US" sz="2500" b="0" i="0" u="none" strike="noStrike" cap="none" normalizeH="0" baseline="0" dirty="0">
              <a:ln>
                <a:noFill/>
              </a:ln>
              <a:solidFill>
                <a:schemeClr val="tx1"/>
              </a:solidFill>
              <a:effectLst>
                <a:outerShdw blurRad="38100" dist="38100" dir="2700000" algn="tl">
                  <a:srgbClr val="000000">
                    <a:alpha val="43137"/>
                  </a:srgbClr>
                </a:outerShdw>
              </a:effectLst>
              <a:latin typeface="Calibri"/>
              <a:cs typeface="Calibri"/>
            </a:endParaRPr>
          </a:p>
        </p:txBody>
      </p:sp>
      <p:sp>
        <p:nvSpPr>
          <p:cNvPr id="20" name="Rectangle 19"/>
          <p:cNvSpPr/>
          <p:nvPr/>
        </p:nvSpPr>
        <p:spPr bwMode="auto">
          <a:xfrm>
            <a:off x="13563600" y="17068800"/>
            <a:ext cx="17145000" cy="3962400"/>
          </a:xfrm>
          <a:prstGeom prst="rect">
            <a:avLst/>
          </a:prstGeom>
          <a:solidFill>
            <a:schemeClr val="bg1"/>
          </a:solidFill>
          <a:ln w="9525" cap="flat" cmpd="sng" algn="ctr">
            <a:noFill/>
            <a:prstDash val="solid"/>
            <a:round/>
            <a:headEnd type="none" w="med" len="med"/>
            <a:tailEnd type="none" w="med" len="med"/>
          </a:ln>
          <a:effectLst>
            <a:outerShdw blurRad="50800" dist="38100" dir="2700000" algn="tl" rotWithShape="0">
              <a:srgbClr val="000000">
                <a:alpha val="43000"/>
              </a:srgbClr>
            </a:outerShdw>
          </a:effectLst>
        </p:spPr>
        <p:txBody>
          <a:bodyPr vert="horz" wrap="square" lIns="640080" tIns="640080" rIns="640080" bIns="640080" numCol="1" rtlCol="0" anchor="t" anchorCtr="0" compatLnSpc="1">
            <a:prstTxWarp prst="textNoShape">
              <a:avLst/>
            </a:prstTxWarp>
          </a:bodyPr>
          <a:lstStyle/>
          <a:p>
            <a:pPr marL="457200" indent="-457200" algn="just"/>
            <a:r>
              <a:rPr lang="en-US" sz="5000" b="1" dirty="0">
                <a:solidFill>
                  <a:srgbClr val="003F75"/>
                </a:solidFill>
                <a:effectLst/>
                <a:latin typeface="Calibri"/>
                <a:cs typeface="Calibri"/>
              </a:rPr>
              <a:t>CONCLUSIONS</a:t>
            </a:r>
            <a:endParaRPr lang="en-US" sz="2500" dirty="0">
              <a:effectLst/>
              <a:latin typeface="Calibri"/>
              <a:cs typeface="Calibri"/>
            </a:endParaRPr>
          </a:p>
          <a:p>
            <a:pPr marL="342900" indent="-342900">
              <a:buFont typeface="Arial" panose="020B0604020202020204" pitchFamily="34" charset="0"/>
              <a:buChar char="•"/>
            </a:pPr>
            <a:endParaRPr lang="en-US" sz="2500" dirty="0">
              <a:effectLst/>
              <a:latin typeface="Calibri"/>
              <a:cs typeface="Calibri"/>
            </a:endParaRPr>
          </a:p>
          <a:p>
            <a:pPr marL="342900" indent="-342900">
              <a:buFont typeface="Arial" panose="020B0604020202020204" pitchFamily="34" charset="0"/>
              <a:buChar char="•"/>
            </a:pPr>
            <a:endParaRPr lang="en-US" sz="2500" dirty="0">
              <a:effectLst/>
              <a:latin typeface="Calibri"/>
              <a:cs typeface="Calibri"/>
            </a:endParaRPr>
          </a:p>
        </p:txBody>
      </p:sp>
      <p:sp>
        <p:nvSpPr>
          <p:cNvPr id="21" name="Rectangle 20"/>
          <p:cNvSpPr/>
          <p:nvPr/>
        </p:nvSpPr>
        <p:spPr bwMode="auto">
          <a:xfrm>
            <a:off x="31318200" y="4876800"/>
            <a:ext cx="11353800" cy="9525000"/>
          </a:xfrm>
          <a:prstGeom prst="rect">
            <a:avLst/>
          </a:prstGeom>
          <a:solidFill>
            <a:schemeClr val="bg1"/>
          </a:solidFill>
          <a:ln w="9525" cap="flat" cmpd="sng" algn="ctr">
            <a:noFill/>
            <a:prstDash val="solid"/>
            <a:round/>
            <a:headEnd type="none" w="med" len="med"/>
            <a:tailEnd type="none" w="med" len="med"/>
          </a:ln>
          <a:effectLst>
            <a:outerShdw blurRad="50800" dist="38100" dir="2700000" algn="tl" rotWithShape="0">
              <a:srgbClr val="000000">
                <a:alpha val="43000"/>
              </a:srgbClr>
            </a:outerShdw>
          </a:effectLst>
        </p:spPr>
        <p:txBody>
          <a:bodyPr vert="horz" wrap="square" lIns="640080" tIns="640080" rIns="640080" bIns="640080" numCol="1" rtlCol="0" anchor="t" anchorCtr="0" compatLnSpc="1">
            <a:prstTxWarp prst="textNoShape">
              <a:avLst/>
            </a:prstTxWarp>
          </a:bodyPr>
          <a:lstStyle/>
          <a:p>
            <a:r>
              <a:rPr lang="en-US" sz="5000" b="1" dirty="0">
                <a:solidFill>
                  <a:srgbClr val="003F75"/>
                </a:solidFill>
                <a:effectLst/>
                <a:latin typeface="Calibri"/>
                <a:cs typeface="Calibri"/>
              </a:rPr>
              <a:t>RESULTS</a:t>
            </a:r>
          </a:p>
          <a:p>
            <a:endParaRPr lang="en-US" sz="1000" b="1" dirty="0">
              <a:solidFill>
                <a:srgbClr val="003F75"/>
              </a:solidFill>
              <a:effectLst/>
              <a:latin typeface="Calibri"/>
              <a:cs typeface="Calibri"/>
            </a:endParaRPr>
          </a:p>
          <a:p>
            <a:pPr marL="342900" indent="-342900">
              <a:buFont typeface="Arial" panose="020B0604020202020204" pitchFamily="34" charset="0"/>
              <a:buChar char="•"/>
            </a:pPr>
            <a:r>
              <a:rPr lang="en-US" sz="2300" dirty="0">
                <a:effectLst/>
                <a:latin typeface="Calibri"/>
                <a:cs typeface="Calibri"/>
              </a:rPr>
              <a:t>Saint Luke’s Health System employees have a toolkit and the resources to keep their workplace safe from violence.</a:t>
            </a:r>
          </a:p>
          <a:p>
            <a:pPr marL="342900" indent="-342900">
              <a:buFont typeface="Arial" panose="020B0604020202020204" pitchFamily="34" charset="0"/>
              <a:buChar char="•"/>
            </a:pPr>
            <a:endParaRPr lang="en-US" sz="2300" dirty="0">
              <a:effectLst/>
              <a:latin typeface="Calibri"/>
              <a:cs typeface="Calibri"/>
            </a:endParaRPr>
          </a:p>
          <a:p>
            <a:endParaRPr lang="en-US" sz="2300" dirty="0">
              <a:effectLst/>
              <a:latin typeface="Calibri"/>
              <a:cs typeface="Calibri"/>
            </a:endParaRPr>
          </a:p>
          <a:p>
            <a:pPr marL="342900" indent="-342900">
              <a:buFont typeface="Arial" panose="020B0604020202020204" pitchFamily="34" charset="0"/>
              <a:buChar char="•"/>
            </a:pPr>
            <a:r>
              <a:rPr lang="en-US" sz="2300" dirty="0">
                <a:effectLst/>
                <a:latin typeface="Calibri"/>
                <a:cs typeface="Calibri"/>
              </a:rPr>
              <a:t>Workplace violence reporting increased 56%.</a:t>
            </a:r>
          </a:p>
          <a:p>
            <a:pPr marL="342900" indent="-342900">
              <a:buFont typeface="Arial" panose="020B0604020202020204" pitchFamily="34" charset="0"/>
              <a:buChar char="•"/>
            </a:pPr>
            <a:endParaRPr lang="en-US" sz="2300" dirty="0">
              <a:effectLst/>
              <a:latin typeface="Calibri"/>
              <a:cs typeface="Calibri"/>
            </a:endParaRPr>
          </a:p>
          <a:p>
            <a:pPr marL="342900" indent="-342900">
              <a:buFont typeface="Arial" panose="020B0604020202020204" pitchFamily="34" charset="0"/>
              <a:buChar char="•"/>
            </a:pPr>
            <a:r>
              <a:rPr lang="en-US" sz="2300" dirty="0">
                <a:effectLst/>
                <a:latin typeface="Calibri"/>
                <a:cs typeface="Calibri"/>
              </a:rPr>
              <a:t>473 employees have completed the Crisis and De-escalation class, a Critical Incident Response Team requirement.</a:t>
            </a:r>
          </a:p>
          <a:p>
            <a:pPr marL="342900" indent="-342900">
              <a:buFont typeface="Arial" panose="020B0604020202020204" pitchFamily="34" charset="0"/>
              <a:buChar char="•"/>
            </a:pPr>
            <a:endParaRPr lang="en-US" sz="2300" dirty="0">
              <a:effectLst/>
              <a:latin typeface="Calibri"/>
              <a:cs typeface="Calibri"/>
            </a:endParaRPr>
          </a:p>
          <a:p>
            <a:pPr marL="342900" indent="-342900">
              <a:buFont typeface="Arial" panose="020B0604020202020204" pitchFamily="34" charset="0"/>
              <a:buChar char="•"/>
            </a:pPr>
            <a:r>
              <a:rPr lang="en-US" sz="2300" dirty="0">
                <a:effectLst/>
                <a:latin typeface="Calibri"/>
                <a:cs typeface="Calibri"/>
              </a:rPr>
              <a:t>9,354 employees completed the Level 4 Healthy Work Environment  online modules. (These classes included conflict resolution, aggression recognition, and intervention, the crisis cycle, and empathy.)</a:t>
            </a:r>
          </a:p>
          <a:p>
            <a:pPr marL="342900" indent="-342900">
              <a:buFont typeface="Arial" panose="020B0604020202020204" pitchFamily="34" charset="0"/>
              <a:buChar char="•"/>
            </a:pPr>
            <a:endParaRPr lang="en-US" sz="2300" dirty="0">
              <a:effectLst/>
              <a:latin typeface="Calibri"/>
              <a:cs typeface="Calibri"/>
            </a:endParaRPr>
          </a:p>
          <a:p>
            <a:pPr marL="342900" indent="-342900">
              <a:buFont typeface="Arial" panose="020B0604020202020204" pitchFamily="34" charset="0"/>
              <a:buChar char="•"/>
            </a:pPr>
            <a:r>
              <a:rPr lang="en-US" sz="2300" dirty="0">
                <a:effectLst/>
                <a:latin typeface="Calibri"/>
                <a:cs typeface="Calibri"/>
              </a:rPr>
              <a:t>11, 123 employees completed the Level 3 Healthy Work Environment online modules. (These classes included crisis intervention basics, bullying, lateral violence, and      prevention and communication skills.)</a:t>
            </a:r>
          </a:p>
          <a:p>
            <a:pPr marL="342900" indent="-342900">
              <a:buFont typeface="Arial" panose="020B0604020202020204" pitchFamily="34" charset="0"/>
              <a:buChar char="•"/>
            </a:pPr>
            <a:endParaRPr lang="en-US" sz="2300" dirty="0">
              <a:effectLst/>
              <a:latin typeface="Calibri"/>
              <a:cs typeface="Calibri"/>
            </a:endParaRPr>
          </a:p>
          <a:p>
            <a:pPr marL="342900" indent="-342900">
              <a:buFont typeface="Arial" panose="020B0604020202020204" pitchFamily="34" charset="0"/>
              <a:buChar char="•"/>
            </a:pPr>
            <a:r>
              <a:rPr lang="en-US" sz="2300" dirty="0">
                <a:effectLst/>
                <a:latin typeface="Calibri"/>
                <a:cs typeface="Calibri"/>
              </a:rPr>
              <a:t>Frontline staff feedback is positive and included: 1) “It was nice not to be responsible for workplace violence incident reporting after I was involved in an incident,” 2) “The debriefing and post huddles have been very helpful,” and 3)</a:t>
            </a:r>
          </a:p>
          <a:p>
            <a:r>
              <a:rPr lang="en-US" sz="2300" dirty="0">
                <a:effectLst/>
                <a:latin typeface="Calibri"/>
                <a:cs typeface="Calibri"/>
              </a:rPr>
              <a:t>     “I feel supported by my organization when a</a:t>
            </a:r>
          </a:p>
          <a:p>
            <a:r>
              <a:rPr lang="en-US" sz="2300" dirty="0">
                <a:effectLst/>
                <a:latin typeface="Calibri"/>
                <a:cs typeface="Calibri"/>
              </a:rPr>
              <a:t>     workplace violence event occurs.”</a:t>
            </a:r>
          </a:p>
          <a:p>
            <a:br>
              <a:rPr lang="en-US" sz="2500" dirty="0">
                <a:effectLst/>
                <a:latin typeface="Calibri"/>
                <a:cs typeface="Calibri"/>
              </a:rPr>
            </a:br>
            <a:endParaRPr lang="en-US" sz="2500" dirty="0">
              <a:effectLst/>
              <a:latin typeface="Calibri"/>
              <a:cs typeface="Calibri"/>
            </a:endParaRPr>
          </a:p>
          <a:p>
            <a:endParaRPr lang="en-US" sz="2500" dirty="0">
              <a:effectLst/>
              <a:latin typeface="Calibri"/>
              <a:cs typeface="Calibri"/>
            </a:endParaRPr>
          </a:p>
          <a:p>
            <a:endParaRPr lang="en-US" dirty="0"/>
          </a:p>
        </p:txBody>
      </p:sp>
      <p:graphicFrame>
        <p:nvGraphicFramePr>
          <p:cNvPr id="23" name="Diagram 22"/>
          <p:cNvGraphicFramePr/>
          <p:nvPr>
            <p:extLst>
              <p:ext uri="{D42A27DB-BD31-4B8C-83A1-F6EECF244321}">
                <p14:modId xmlns:p14="http://schemas.microsoft.com/office/powerpoint/2010/main" val="4034694060"/>
              </p:ext>
            </p:extLst>
          </p:nvPr>
        </p:nvGraphicFramePr>
        <p:xfrm>
          <a:off x="26214805" y="9072479"/>
          <a:ext cx="4114800" cy="42563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2" name="Rectangle 21"/>
          <p:cNvSpPr/>
          <p:nvPr/>
        </p:nvSpPr>
        <p:spPr bwMode="auto">
          <a:xfrm>
            <a:off x="31318200" y="15087600"/>
            <a:ext cx="11353800" cy="5943600"/>
          </a:xfrm>
          <a:prstGeom prst="rect">
            <a:avLst/>
          </a:prstGeom>
          <a:solidFill>
            <a:schemeClr val="bg1"/>
          </a:solidFill>
          <a:ln w="9525" cap="flat" cmpd="sng" algn="ctr">
            <a:noFill/>
            <a:prstDash val="solid"/>
            <a:round/>
            <a:headEnd type="none" w="med" len="med"/>
            <a:tailEnd type="none" w="med" len="med"/>
          </a:ln>
          <a:effectLst>
            <a:outerShdw blurRad="50800" dist="38100" dir="2700000" algn="tl" rotWithShape="0">
              <a:srgbClr val="000000">
                <a:alpha val="43000"/>
              </a:srgbClr>
            </a:outerShdw>
          </a:effectLst>
        </p:spPr>
        <p:txBody>
          <a:bodyPr vert="horz" wrap="square" lIns="640080" tIns="640080" rIns="640080" bIns="640080" numCol="1" rtlCol="0" anchor="t" anchorCtr="0" compatLnSpc="1">
            <a:prstTxWarp prst="textNoShape">
              <a:avLst/>
            </a:prstTxWarp>
          </a:bodyPr>
          <a:lstStyle/>
          <a:p>
            <a:pPr marL="457200" indent="-457200" algn="just"/>
            <a:r>
              <a:rPr lang="en-US" sz="5000" b="1" dirty="0">
                <a:solidFill>
                  <a:srgbClr val="003F75"/>
                </a:solidFill>
                <a:effectLst/>
                <a:latin typeface="Calibri"/>
                <a:cs typeface="Calibri"/>
              </a:rPr>
              <a:t>REFERENCES</a:t>
            </a:r>
            <a:endParaRPr lang="en-US" sz="2500" dirty="0">
              <a:effectLst/>
              <a:latin typeface="Calibri"/>
              <a:cs typeface="Calibri"/>
            </a:endParaRPr>
          </a:p>
          <a:p>
            <a:endParaRPr lang="en-US" sz="1400" dirty="0">
              <a:effectLst/>
              <a:latin typeface="Calibri" panose="020F0502020204030204" pitchFamily="34" charset="0"/>
              <a:cs typeface="Calibri" panose="020F0502020204030204" pitchFamily="34" charset="0"/>
            </a:endParaRPr>
          </a:p>
          <a:p>
            <a:r>
              <a:rPr lang="en-US" sz="1400" dirty="0">
                <a:effectLst/>
                <a:latin typeface="Calibri" panose="020F0502020204030204" pitchFamily="34" charset="0"/>
                <a:cs typeface="Calibri" panose="020F0502020204030204" pitchFamily="34" charset="0"/>
              </a:rPr>
              <a:t>Gillam S. W. Nonviolent crisis intervention training and the incidence of violent events in a large hospital emergency department: an observational quality improvement study. Adv </a:t>
            </a:r>
            <a:r>
              <a:rPr lang="en-US" sz="1400" dirty="0" err="1">
                <a:effectLst/>
                <a:latin typeface="Calibri" panose="020F0502020204030204" pitchFamily="34" charset="0"/>
                <a:cs typeface="Calibri" panose="020F0502020204030204" pitchFamily="34" charset="0"/>
              </a:rPr>
              <a:t>Emerg</a:t>
            </a:r>
            <a:r>
              <a:rPr lang="en-US" sz="1400" dirty="0">
                <a:effectLst/>
                <a:latin typeface="Calibri" panose="020F0502020204030204" pitchFamily="34" charset="0"/>
                <a:cs typeface="Calibri" panose="020F0502020204030204" pitchFamily="34" charset="0"/>
              </a:rPr>
              <a:t> </a:t>
            </a:r>
            <a:r>
              <a:rPr lang="en-US" sz="1400" dirty="0" err="1">
                <a:effectLst/>
                <a:latin typeface="Calibri" panose="020F0502020204030204" pitchFamily="34" charset="0"/>
                <a:cs typeface="Calibri" panose="020F0502020204030204" pitchFamily="34" charset="0"/>
              </a:rPr>
              <a:t>Nurs</a:t>
            </a:r>
            <a:r>
              <a:rPr lang="en-US" sz="1400" dirty="0">
                <a:effectLst/>
                <a:latin typeface="Calibri" panose="020F0502020204030204" pitchFamily="34" charset="0"/>
                <a:cs typeface="Calibri" panose="020F0502020204030204" pitchFamily="34" charset="0"/>
              </a:rPr>
              <a:t> J. 2014 Apr-Jun; 36(2):177-88. </a:t>
            </a:r>
          </a:p>
          <a:p>
            <a:endParaRPr lang="en-US" sz="1400" dirty="0">
              <a:effectLst/>
              <a:latin typeface="Calibri" panose="020F0502020204030204" pitchFamily="34" charset="0"/>
            </a:endParaRPr>
          </a:p>
          <a:p>
            <a:r>
              <a:rPr lang="en-US" sz="1400" dirty="0">
                <a:effectLst/>
                <a:latin typeface="Calibri" panose="020F0502020204030204" pitchFamily="34" charset="0"/>
              </a:rPr>
              <a:t>Occupational Safety and Health Administration, Guidelines for Preventing Workplace Violence for Healthcare and Social Service Workers, U.S. Department of Labor, 2016. https://www.osha.gov/Publications/osha3148.pdf (accessed June 15, 2018).</a:t>
            </a:r>
          </a:p>
          <a:p>
            <a:endParaRPr lang="en-US" sz="1400" dirty="0">
              <a:effectLst/>
              <a:latin typeface="Calibri" panose="020F0502020204030204" pitchFamily="34" charset="0"/>
            </a:endParaRPr>
          </a:p>
          <a:p>
            <a:r>
              <a:rPr lang="en-US" sz="1400" dirty="0">
                <a:effectLst/>
                <a:latin typeface="Calibri" panose="020F0502020204030204" pitchFamily="34" charset="0"/>
              </a:rPr>
              <a:t>Phillips, J. P. (2016). Workplace Violence against Health Care Workers in the United States. </a:t>
            </a:r>
            <a:r>
              <a:rPr lang="en-US" sz="1400" i="1" dirty="0">
                <a:effectLst/>
                <a:latin typeface="Calibri" panose="020F0502020204030204" pitchFamily="34" charset="0"/>
              </a:rPr>
              <a:t>New England Journal of Medicine,</a:t>
            </a:r>
            <a:r>
              <a:rPr lang="en-US" sz="1400" dirty="0">
                <a:effectLst/>
                <a:latin typeface="Calibri" panose="020F0502020204030204" pitchFamily="34" charset="0"/>
              </a:rPr>
              <a:t> </a:t>
            </a:r>
            <a:r>
              <a:rPr lang="en-US" sz="1400" i="1" dirty="0">
                <a:effectLst/>
                <a:latin typeface="Calibri" panose="020F0502020204030204" pitchFamily="34" charset="0"/>
              </a:rPr>
              <a:t>374</a:t>
            </a:r>
            <a:r>
              <a:rPr lang="en-US" sz="1400" dirty="0">
                <a:effectLst/>
                <a:latin typeface="Calibri" panose="020F0502020204030204" pitchFamily="34" charset="0"/>
              </a:rPr>
              <a:t>(17), 1661-1669. doi:10.1056/nejmra1501998 </a:t>
            </a:r>
          </a:p>
          <a:p>
            <a:endParaRPr lang="en-US" sz="1400" dirty="0">
              <a:effectLst/>
              <a:latin typeface="Calibri" panose="020F0502020204030204" pitchFamily="34" charset="0"/>
            </a:endParaRPr>
          </a:p>
          <a:p>
            <a:r>
              <a:rPr lang="en-US" sz="1400" dirty="0" err="1">
                <a:effectLst/>
                <a:latin typeface="Calibri" panose="020F0502020204030204" pitchFamily="34" charset="0"/>
                <a:cs typeface="Calibri" panose="020F0502020204030204" pitchFamily="34" charset="0"/>
              </a:rPr>
              <a:t>Sakallaris</a:t>
            </a:r>
            <a:r>
              <a:rPr lang="en-US" sz="1400" dirty="0">
                <a:effectLst/>
                <a:latin typeface="Calibri" panose="020F0502020204030204" pitchFamily="34" charset="0"/>
                <a:cs typeface="Calibri" panose="020F0502020204030204" pitchFamily="34" charset="0"/>
              </a:rPr>
              <a:t>, B. R., </a:t>
            </a:r>
            <a:r>
              <a:rPr lang="en-US" sz="1400" dirty="0" err="1">
                <a:effectLst/>
                <a:latin typeface="Calibri" panose="020F0502020204030204" pitchFamily="34" charset="0"/>
                <a:cs typeface="Calibri" panose="020F0502020204030204" pitchFamily="34" charset="0"/>
              </a:rPr>
              <a:t>MacAllister</a:t>
            </a:r>
            <a:r>
              <a:rPr lang="en-US" sz="1400" dirty="0">
                <a:effectLst/>
                <a:latin typeface="Calibri" panose="020F0502020204030204" pitchFamily="34" charset="0"/>
                <a:cs typeface="Calibri" panose="020F0502020204030204" pitchFamily="34" charset="0"/>
              </a:rPr>
              <a:t>, L., Voss, M., Smith, K., &amp; Jonas, W. B. (2015, May 4). Optimal Healing Environments. Global Advances in Health and Medicine, (4), 40-45. http://dx.doi.org/10.7453/gahmj.2015.043</a:t>
            </a:r>
          </a:p>
          <a:p>
            <a:endParaRPr lang="en-US" sz="1400" dirty="0">
              <a:effectLst/>
              <a:latin typeface="Calibri" panose="020F0502020204030204" pitchFamily="34" charset="0"/>
            </a:endParaRPr>
          </a:p>
          <a:p>
            <a:r>
              <a:rPr lang="en-US" sz="1400" dirty="0">
                <a:effectLst/>
                <a:latin typeface="Calibri" panose="020F0502020204030204" pitchFamily="34" charset="0"/>
              </a:rPr>
              <a:t>Van Den Bos, ASA, MAAA, J., </a:t>
            </a:r>
            <a:r>
              <a:rPr lang="en-US" sz="1400" dirty="0" err="1">
                <a:effectLst/>
                <a:latin typeface="Calibri" panose="020F0502020204030204" pitchFamily="34" charset="0"/>
              </a:rPr>
              <a:t>Creten</a:t>
            </a:r>
            <a:r>
              <a:rPr lang="en-US" sz="1400" dirty="0">
                <a:effectLst/>
                <a:latin typeface="Calibri" panose="020F0502020204030204" pitchFamily="34" charset="0"/>
              </a:rPr>
              <a:t>, FSA, MAAA, N., Davenport, S., &amp; Roberts, MBA, M. (2017, July 26). </a:t>
            </a:r>
            <a:r>
              <a:rPr lang="en-US" sz="1400" i="1" dirty="0">
                <a:effectLst/>
                <a:latin typeface="Calibri" panose="020F0502020204030204" pitchFamily="34" charset="0"/>
              </a:rPr>
              <a:t>Cost of community violence to hospitals and health systems</a:t>
            </a:r>
            <a:r>
              <a:rPr lang="en-US" sz="1400" dirty="0">
                <a:effectLst/>
                <a:latin typeface="Calibri" panose="020F0502020204030204" pitchFamily="34" charset="0"/>
              </a:rPr>
              <a:t> (Rep.). Retrieved August 03, 2018, from Milliman website: http://www.aha.org/content/17/community-violence-report.pdf</a:t>
            </a:r>
          </a:p>
          <a:p>
            <a:endParaRPr lang="en-US" sz="1400" dirty="0">
              <a:effectLst/>
              <a:latin typeface="Calibri" panose="020F0502020204030204" pitchFamily="34" charset="0"/>
            </a:endParaRPr>
          </a:p>
          <a:p>
            <a:r>
              <a:rPr lang="en-US" sz="1400" dirty="0">
                <a:effectLst/>
                <a:latin typeface="Calibri" panose="020F0502020204030204" pitchFamily="34" charset="0"/>
              </a:rPr>
              <a:t>Whitman, E. (2017). Quelling a Storm of Violence. </a:t>
            </a:r>
            <a:r>
              <a:rPr lang="en-US" sz="1400" i="1" dirty="0">
                <a:effectLst/>
                <a:latin typeface="Calibri" panose="020F0502020204030204" pitchFamily="34" charset="0"/>
              </a:rPr>
              <a:t>Modern Healthcare,</a:t>
            </a:r>
            <a:r>
              <a:rPr lang="en-US" sz="1400" dirty="0">
                <a:effectLst/>
                <a:latin typeface="Calibri" panose="020F0502020204030204" pitchFamily="34" charset="0"/>
              </a:rPr>
              <a:t> </a:t>
            </a:r>
            <a:r>
              <a:rPr lang="en-US" sz="1400" i="1" dirty="0">
                <a:effectLst/>
                <a:latin typeface="Calibri" panose="020F0502020204030204" pitchFamily="34" charset="0"/>
              </a:rPr>
              <a:t>47</a:t>
            </a:r>
            <a:r>
              <a:rPr lang="en-US" sz="1400" dirty="0">
                <a:effectLst/>
                <a:latin typeface="Calibri" panose="020F0502020204030204" pitchFamily="34" charset="0"/>
              </a:rPr>
              <a:t>(11), 18-21.</a:t>
            </a:r>
          </a:p>
          <a:p>
            <a:endParaRPr lang="en-US" sz="1400" dirty="0">
              <a:effectLst/>
            </a:endParaRPr>
          </a:p>
          <a:p>
            <a:r>
              <a:rPr lang="en-US" sz="1400" dirty="0">
                <a:effectLst/>
              </a:rPr>
              <a:t>“Workplace Violence Prevention and Intervention”, ASIS/SHRM WVPI.1-2011. American National Standard </a:t>
            </a:r>
          </a:p>
          <a:p>
            <a:endParaRPr lang="en-US" sz="2800" dirty="0">
              <a:effectLst/>
              <a:latin typeface="Calibri" panose="020F0502020204030204" pitchFamily="34" charset="0"/>
            </a:endParaRPr>
          </a:p>
          <a:p>
            <a:endParaRPr lang="en-US" sz="2800" dirty="0">
              <a:effectLst/>
              <a:latin typeface="Calibri" panose="020F0502020204030204" pitchFamily="34" charset="0"/>
            </a:endParaRPr>
          </a:p>
        </p:txBody>
      </p:sp>
      <p:pic>
        <p:nvPicPr>
          <p:cNvPr id="2" name="Picture 1"/>
          <p:cNvPicPr>
            <a:picLocks noChangeAspect="1"/>
          </p:cNvPicPr>
          <p:nvPr/>
        </p:nvPicPr>
        <p:blipFill>
          <a:blip r:embed="rId8"/>
          <a:stretch>
            <a:fillRect/>
          </a:stretch>
        </p:blipFill>
        <p:spPr>
          <a:xfrm>
            <a:off x="14179216" y="9448800"/>
            <a:ext cx="12871784" cy="6727978"/>
          </a:xfrm>
          <a:prstGeom prst="rect">
            <a:avLst/>
          </a:prstGeom>
        </p:spPr>
      </p:pic>
      <p:pic>
        <p:nvPicPr>
          <p:cNvPr id="7" name="Picture 6"/>
          <p:cNvPicPr>
            <a:picLocks noChangeAspect="1"/>
          </p:cNvPicPr>
          <p:nvPr/>
        </p:nvPicPr>
        <p:blipFill>
          <a:blip r:embed="rId9"/>
          <a:stretch>
            <a:fillRect/>
          </a:stretch>
        </p:blipFill>
        <p:spPr>
          <a:xfrm>
            <a:off x="8585250" y="7543800"/>
            <a:ext cx="3475021" cy="4279763"/>
          </a:xfrm>
          <a:prstGeom prst="rect">
            <a:avLst/>
          </a:prstGeom>
        </p:spPr>
      </p:pic>
      <p:sp>
        <p:nvSpPr>
          <p:cNvPr id="3" name="TextBox 2">
            <a:extLst>
              <a:ext uri="{FF2B5EF4-FFF2-40B4-BE49-F238E27FC236}">
                <a16:creationId xmlns:a16="http://schemas.microsoft.com/office/drawing/2014/main" id="{C854CDB2-2FF7-4935-A945-0C9E2CF44E7C}"/>
              </a:ext>
            </a:extLst>
          </p:cNvPr>
          <p:cNvSpPr txBox="1"/>
          <p:nvPr/>
        </p:nvSpPr>
        <p:spPr>
          <a:xfrm>
            <a:off x="14217316" y="6400799"/>
            <a:ext cx="16154400" cy="2215991"/>
          </a:xfrm>
          <a:prstGeom prst="rect">
            <a:avLst/>
          </a:prstGeom>
          <a:noFill/>
        </p:spPr>
        <p:txBody>
          <a:bodyPr wrap="square" rtlCol="0">
            <a:spAutoFit/>
          </a:bodyPr>
          <a:lstStyle/>
          <a:p>
            <a:r>
              <a:rPr lang="en-US" sz="2300" dirty="0">
                <a:effectLst/>
                <a:latin typeface="Calibri" panose="020F0502020204030204" pitchFamily="34" charset="0"/>
                <a:cs typeface="Calibri" panose="020F0502020204030204" pitchFamily="34" charset="0"/>
              </a:rPr>
              <a:t>The Project Safe Workplace project improvement (PI) process design was based on the W. Edwards Deming model, Plan-Do-Study-Act (PDSA). Five workgroups were assigned tasks to complete and deliver to the multidisciplinary committee with all work utilizing the PDSA model. A one year time period was given to complete the Project Safe Workplace toolkit. The setting was a healthcare system that spans: academic and community hospitals, convenient care clinics, primary care clinics, urgent care, home care and hospice, rehabilitation institute, primary care, and multiple specialty clinics. The finalized toolkit follows a modified PDSA model allowing for continuous monitoring and process improvement going forward. </a:t>
            </a:r>
          </a:p>
        </p:txBody>
      </p:sp>
      <p:pic>
        <p:nvPicPr>
          <p:cNvPr id="13" name="Picture 12" descr="A picture containing drawing&#10;&#10;Description automatically generated">
            <a:extLst>
              <a:ext uri="{FF2B5EF4-FFF2-40B4-BE49-F238E27FC236}">
                <a16:creationId xmlns:a16="http://schemas.microsoft.com/office/drawing/2014/main" id="{6CBFB3C9-BCBF-46DE-B12A-5AD8DD909381}"/>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7642800" y="6958104"/>
            <a:ext cx="2819400" cy="1407273"/>
          </a:xfrm>
          <a:prstGeom prst="rect">
            <a:avLst/>
          </a:prstGeom>
        </p:spPr>
      </p:pic>
      <p:sp>
        <p:nvSpPr>
          <p:cNvPr id="15" name="TextBox 14">
            <a:extLst>
              <a:ext uri="{FF2B5EF4-FFF2-40B4-BE49-F238E27FC236}">
                <a16:creationId xmlns:a16="http://schemas.microsoft.com/office/drawing/2014/main" id="{A0B70AC8-6B15-4445-90C1-67F34C8152FD}"/>
              </a:ext>
            </a:extLst>
          </p:cNvPr>
          <p:cNvSpPr txBox="1"/>
          <p:nvPr/>
        </p:nvSpPr>
        <p:spPr>
          <a:xfrm>
            <a:off x="13982700" y="18564225"/>
            <a:ext cx="16389016" cy="2215991"/>
          </a:xfrm>
          <a:prstGeom prst="rect">
            <a:avLst/>
          </a:prstGeom>
          <a:noFill/>
        </p:spPr>
        <p:txBody>
          <a:bodyPr wrap="square" rtlCol="0">
            <a:spAutoFit/>
          </a:bodyPr>
          <a:lstStyle/>
          <a:p>
            <a:r>
              <a:rPr lang="en-US" sz="2300" dirty="0">
                <a:effectLst/>
                <a:latin typeface="Calibri" panose="020F0502020204030204" pitchFamily="34" charset="0"/>
                <a:cs typeface="Calibri" panose="020F0502020204030204" pitchFamily="34" charset="0"/>
              </a:rPr>
              <a:t>Caring for behavioral patients in the non-behavioral setting can be difficult without the right tools. The prevention of violence in the healthcare setting has proven to reduce costs, decrease negative patient outcomes, and reduce the negative consequences of the events on the caregivers, their families, and the community. The valuable insights of clinical, non-clinical, and leadership paved the way to build a toolkit with actionable steps to follow, no matter the healthcare setting. The Saint Luke’s Health System Project Safe Toolkit process improvement project demonstrated the right tools can be put in place with a collaborative multidisciplinary approach to improving worker’s safety. </a:t>
            </a:r>
          </a:p>
        </p:txBody>
      </p:sp>
    </p:spTree>
    <p:extLst>
      <p:ext uri="{BB962C8B-B14F-4D97-AF65-F5344CB8AC3E}">
        <p14:creationId xmlns:p14="http://schemas.microsoft.com/office/powerpoint/2010/main" val="3751869997"/>
      </p:ext>
    </p:extLst>
  </p:cSld>
  <p:clrMapOvr>
    <a:masterClrMapping/>
  </p:clrMapOvr>
</p:sld>
</file>

<file path=ppt/theme/theme1.xml><?xml version="1.0" encoding="utf-8"?>
<a:theme xmlns:a="http://schemas.openxmlformats.org/drawingml/2006/main" name="Default Design">
  <a:themeElements>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3483</TotalTime>
  <Words>839</Words>
  <Application>Microsoft Office PowerPoint</Application>
  <PresentationFormat>Custom</PresentationFormat>
  <Paragraphs>77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Graphicsland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poster example</dc:title>
  <dc:subject>Free Poster Presentation Example</dc:subject>
  <dc:creator>Graphicsland/MakeSigns.com</dc:creator>
  <cp:keywords>scientific, research, template, custom, poster, presentation, symposium, printing, PowerPoint, create, design, example, sample, download</cp:keywords>
  <dc:description>Download our scientific poster templates at no cost to you and get one step closer to making a great research poster.</dc:description>
  <cp:lastModifiedBy>Barrett, Catherine</cp:lastModifiedBy>
  <cp:revision>197</cp:revision>
  <cp:lastPrinted>2000-08-03T00:31:24Z</cp:lastPrinted>
  <dcterms:created xsi:type="dcterms:W3CDTF">2000-02-09T15:01:13Z</dcterms:created>
  <dcterms:modified xsi:type="dcterms:W3CDTF">2020-03-23T17:37:26Z</dcterms:modified>
  <cp:category>research posters template</cp:category>
</cp:coreProperties>
</file>