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78" r:id="rId4"/>
    <p:sldId id="257" r:id="rId5"/>
    <p:sldId id="258" r:id="rId6"/>
    <p:sldId id="281" r:id="rId7"/>
    <p:sldId id="280" r:id="rId8"/>
    <p:sldId id="272" r:id="rId9"/>
    <p:sldId id="264" r:id="rId10"/>
    <p:sldId id="270" r:id="rId11"/>
    <p:sldId id="268" r:id="rId12"/>
    <p:sldId id="282" r:id="rId13"/>
    <p:sldId id="261" r:id="rId14"/>
    <p:sldId id="283" r:id="rId15"/>
    <p:sldId id="284" r:id="rId16"/>
    <p:sldId id="259" r:id="rId17"/>
    <p:sldId id="285" r:id="rId18"/>
    <p:sldId id="26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2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4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15867-1E56-43BD-917F-4331A2B04BA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B8F721-52EE-4DFA-9EDD-590542C1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9743-9ADD-465C-DBF5-1CC62D5E6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Caring For Our Communities: A Blueprint for Better Outcomes in Population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19287-C8C7-BF91-6B33-A44DA717C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i="1" dirty="0"/>
              <a:t>A Case-based TOOL to advance population health in your community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Mark Angelo, MD, MHA, FACP</a:t>
            </a:r>
          </a:p>
        </p:txBody>
      </p:sp>
    </p:spTree>
    <p:extLst>
      <p:ext uri="{BB962C8B-B14F-4D97-AF65-F5344CB8AC3E}">
        <p14:creationId xmlns:p14="http://schemas.microsoft.com/office/powerpoint/2010/main" val="12600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4CE2EE-9F64-E2BD-3CEF-B5051988D3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" y="877479"/>
            <a:ext cx="6123648" cy="510304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BC1755-2ED4-BC9C-8FC1-34B6DFCCF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399" y="1281746"/>
            <a:ext cx="5181600" cy="5103041"/>
          </a:xfrm>
          <a:solidFill>
            <a:schemeClr val="tx2">
              <a:lumMod val="9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High-risk, high utilizers will have significant needs, such as home-based services, behavioral health, palliative care, or chronic care management.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Rising-risk population may represent impactable opportunity before they fall into high utilization patterns.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Inappropriate utilization requires further evaluation. Possible problems include the following: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Access to care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Health literacy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Social drivers of health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Accurate documentation and risk coding is important for </a:t>
            </a:r>
            <a:r>
              <a:rPr lang="en-US" i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programs.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Low-risk individuals may need automated outreach for maintaining annual contact to facilitate closing preventative care and quality gaps.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0425D-9719-3B1E-F827-514B3F22ABB1}"/>
              </a:ext>
            </a:extLst>
          </p:cNvPr>
          <p:cNvSpPr txBox="1"/>
          <p:nvPr/>
        </p:nvSpPr>
        <p:spPr>
          <a:xfrm>
            <a:off x="7019622" y="473213"/>
            <a:ext cx="44011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Script" panose="020B0804020000000003" pitchFamily="34" charset="0"/>
              </a:rPr>
              <a:t>WHO WILL BENEFIT FROM CARE COORDINATION?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65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8A3755-C803-F563-D000-86C66F57D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11" y="0"/>
            <a:ext cx="7269178" cy="6865335"/>
          </a:xfrm>
        </p:spPr>
      </p:pic>
    </p:spTree>
    <p:extLst>
      <p:ext uri="{BB962C8B-B14F-4D97-AF65-F5344CB8AC3E}">
        <p14:creationId xmlns:p14="http://schemas.microsoft.com/office/powerpoint/2010/main" val="666718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866E-E539-C0C5-B9D7-1F2D0378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38665"/>
            <a:ext cx="10131425" cy="14562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Script" panose="020B0804020000000003" pitchFamily="34" charset="0"/>
              </a:rPr>
              <a:t>Understanding payer programs: </a:t>
            </a:r>
            <a:r>
              <a:rPr lang="en-US" sz="2800" dirty="0">
                <a:latin typeface="+mn-lt"/>
              </a:rPr>
              <a:t>Jones Health Center (JHC)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22A03-F7C4-1AB5-D9C0-D5E2ED336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282" y="1794932"/>
            <a:ext cx="5078918" cy="2183387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researching your MSSP opportunities, you find multiple risk tracks that range from low risk and low reward to higher risk and higher reward.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payer programs offer quality incentives alone and others offer shared savings if costs are reduced below a benchmark.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C7E3252-F367-6AC0-B5E5-8DE0CFC0B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22" y="1248033"/>
            <a:ext cx="6000528" cy="5333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E4155-D517-F0D9-97F2-3A58B9673AF0}"/>
              </a:ext>
            </a:extLst>
          </p:cNvPr>
          <p:cNvSpPr txBox="1"/>
          <p:nvPr/>
        </p:nvSpPr>
        <p:spPr>
          <a:xfrm>
            <a:off x="367441" y="4418923"/>
            <a:ext cx="5078918" cy="20313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Should your organization prepare for a two-sided risk program?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How will you know how your population performs compared to a percentage of premium performance threshold?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Does historical performance give satisfactory information about future success?</a:t>
            </a:r>
          </a:p>
        </p:txBody>
      </p:sp>
    </p:spTree>
    <p:extLst>
      <p:ext uri="{BB962C8B-B14F-4D97-AF65-F5344CB8AC3E}">
        <p14:creationId xmlns:p14="http://schemas.microsoft.com/office/powerpoint/2010/main" val="384711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B6F091-ED54-8C50-9D0E-EBB31028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2" y="0"/>
            <a:ext cx="9730216" cy="6858000"/>
          </a:xfrm>
        </p:spPr>
      </p:pic>
    </p:spTree>
    <p:extLst>
      <p:ext uri="{BB962C8B-B14F-4D97-AF65-F5344CB8AC3E}">
        <p14:creationId xmlns:p14="http://schemas.microsoft.com/office/powerpoint/2010/main" val="187395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7ADF-5283-AAE9-9989-254A5CF4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egoe Script" panose="020B0804020000000003" pitchFamily="34" charset="0"/>
              </a:rPr>
              <a:t>Setting up long-term success: </a:t>
            </a:r>
            <a:r>
              <a:rPr lang="en-US" sz="2800" dirty="0">
                <a:latin typeface="+mn-lt"/>
              </a:rPr>
              <a:t>Jones Health Center (JHC)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DDA0-C59C-1E29-7DCC-066D9397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821819"/>
          </a:xfrm>
        </p:spPr>
        <p:txBody>
          <a:bodyPr>
            <a:normAutofit/>
          </a:bodyPr>
          <a:lstStyle/>
          <a:p>
            <a:r>
              <a:rPr lang="en-US" dirty="0"/>
              <a:t>With the counsel of the JHC leadership team, you determine that the best path </a:t>
            </a:r>
            <a:br>
              <a:rPr lang="en-US" dirty="0"/>
            </a:br>
            <a:r>
              <a:rPr lang="en-US" dirty="0"/>
              <a:t>forward involves initiating a single-sided risk program to begin.</a:t>
            </a:r>
          </a:p>
          <a:p>
            <a:r>
              <a:rPr lang="en-US" dirty="0"/>
              <a:t>Careful negotiations with area payers yield a program where JHC can receive                                                   a quality incentive payment and an incentive for decreasing the cost of care                                              for an initial period. </a:t>
            </a:r>
          </a:p>
          <a:p>
            <a:r>
              <a:rPr lang="en-US" dirty="0"/>
              <a:t>With some reallocation of resources for care coordinators, informaticists,                                                     and data analysts, your population health efforts are underway.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4E47AA-9521-2B8A-3A21-3EF853ABDA88}"/>
              </a:ext>
            </a:extLst>
          </p:cNvPr>
          <p:cNvSpPr/>
          <p:nvPr/>
        </p:nvSpPr>
        <p:spPr>
          <a:xfrm>
            <a:off x="8316686" y="2286000"/>
            <a:ext cx="3367313" cy="3465285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do you build a sustainable, high-performing system that will offer meaningful impact on the health of your community and produce a positive return on investment (ROI)?</a:t>
            </a:r>
          </a:p>
        </p:txBody>
      </p:sp>
    </p:spTree>
    <p:extLst>
      <p:ext uri="{BB962C8B-B14F-4D97-AF65-F5344CB8AC3E}">
        <p14:creationId xmlns:p14="http://schemas.microsoft.com/office/powerpoint/2010/main" val="3848764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7ADF-5283-AAE9-9989-254A5CF4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5" y="231483"/>
            <a:ext cx="10131425" cy="118235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Segoe Script" panose="020B0804020000000003" pitchFamily="34" charset="0"/>
              </a:rPr>
              <a:t>Considerations for success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DDA0-C59C-1E29-7DCC-066D9397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6" y="1402673"/>
            <a:ext cx="10131425" cy="4632664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Navigating the health system is difficult for patients, and care management is essential for better outcomes.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Successful population health platforms engage a primary care–centered model.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Focus on medication adherence and management of individuals with high disease and/or medication burden. Poor adherence is often a source of exacerbation of chronic illness.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Care retention within your network is important to allow for real-time oversight and management of those requiring acute care or specialist services.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Your informatics team can help you to </a:t>
            </a:r>
            <a:r>
              <a:rPr lang="en-US" i="1" dirty="0">
                <a:solidFill>
                  <a:schemeClr val="bg1"/>
                </a:solidFill>
              </a:rPr>
              <a:t>make the right thing to do the easy thing to do</a:t>
            </a:r>
            <a:r>
              <a:rPr lang="en-US" dirty="0">
                <a:solidFill>
                  <a:schemeClr val="bg1"/>
                </a:solidFill>
              </a:rPr>
              <a:t> for your providers at the point of care.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Different segments of the population require different modes of intervention. Individuals with serious illness should be a population of focus.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Your population health team should lead the charge on gathering data on social drivers of health while forging pathways to mitigate those barriers.</a:t>
            </a:r>
          </a:p>
        </p:txBody>
      </p:sp>
    </p:spTree>
    <p:extLst>
      <p:ext uri="{BB962C8B-B14F-4D97-AF65-F5344CB8AC3E}">
        <p14:creationId xmlns:p14="http://schemas.microsoft.com/office/powerpoint/2010/main" val="150403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0E99-3CBA-0E55-36B6-7819651A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218982"/>
            <a:ext cx="10562847" cy="145626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Segoe Script" panose="020B0804020000000003" pitchFamily="34" charset="0"/>
              </a:rPr>
              <a:t>Population Health focuses on </a:t>
            </a:r>
            <a:br>
              <a:rPr lang="en-US" sz="2800" dirty="0">
                <a:latin typeface="Segoe Script" panose="020B0804020000000003" pitchFamily="34" charset="0"/>
              </a:rPr>
            </a:br>
            <a:r>
              <a:rPr lang="en-US" sz="2800" dirty="0">
                <a:latin typeface="Segoe Script" panose="020B0804020000000003" pitchFamily="34" charset="0"/>
              </a:rPr>
              <a:t>equitability and transparency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6FCF34-FD92-9AE9-D6B1-D6825DE63F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5249"/>
            <a:ext cx="4756211" cy="449197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10E9-9038-6B2C-A4E5-2652DD6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344333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Managing disparities in care and social factors that impact health outcomes is essential.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Many barriers to healthy outcomes exist along the continuum of care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Engagement with community-based resources (i.e., faith-based organizations, community centers, volunteer organizations) will help to understand more about the challenges within a population and connect individuals with solutions</a:t>
            </a:r>
          </a:p>
        </p:txBody>
      </p:sp>
    </p:spTree>
    <p:extLst>
      <p:ext uri="{BB962C8B-B14F-4D97-AF65-F5344CB8AC3E}">
        <p14:creationId xmlns:p14="http://schemas.microsoft.com/office/powerpoint/2010/main" val="161494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0E99-3CBA-0E55-36B6-7819651A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471" y="363984"/>
            <a:ext cx="4102281" cy="17018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Segoe Script" panose="020B0804020000000003" pitchFamily="34" charset="0"/>
              </a:rPr>
              <a:t>Population Health focuses on equitability and transparency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3E0FD1-F042-D353-1475-B45AD7100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10E9-9038-6B2C-A4E5-2652DD6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9337" y="2443908"/>
            <a:ext cx="3090547" cy="3649133"/>
          </a:xfrm>
          <a:solidFill>
            <a:schemeClr val="tx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Now that you can produce meaningful analytics, data transparency is important across the network.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Here is an example of a data comparison that may be shared with your physicians within your network.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It is important to explore performance outliers to understand what drives their outcomes.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7B30EA-B116-2041-EAF7-06BB4DBD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8936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9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8F1A-9714-59F3-FCD2-5750F592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egoe Script" panose="020B0804020000000003" pitchFamily="34" charset="0"/>
              </a:rPr>
              <a:t>final Considerations for success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E1912-4CB8-B5B1-B407-94AD24E7F4D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Your physicians and other providers are your partners in your population health efforts.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You should encourage, educate, and incentivize your physicians to drive behavior and outcomes necessary for population health.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Medical directors and their engagement are essential.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When in doubt, keep the population health quintuple aim in mind.</a:t>
            </a:r>
          </a:p>
        </p:txBody>
      </p:sp>
    </p:spTree>
    <p:extLst>
      <p:ext uri="{BB962C8B-B14F-4D97-AF65-F5344CB8AC3E}">
        <p14:creationId xmlns:p14="http://schemas.microsoft.com/office/powerpoint/2010/main" val="122487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2D37C-89B9-8167-9624-FE35DDDF8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4" y="405602"/>
            <a:ext cx="8433032" cy="6046796"/>
          </a:xfrm>
        </p:spPr>
      </p:pic>
    </p:spTree>
    <p:extLst>
      <p:ext uri="{BB962C8B-B14F-4D97-AF65-F5344CB8AC3E}">
        <p14:creationId xmlns:p14="http://schemas.microsoft.com/office/powerpoint/2010/main" val="103303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1759-D41A-0234-32CE-560D5A5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About this toolkit: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D645-2E3B-6C0E-32F1-F0EB74C12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Thank you for purchasing this toolkit to accompany </a:t>
            </a:r>
            <a:r>
              <a:rPr lang="en-US" sz="2000" i="1" dirty="0"/>
              <a:t>Caring for Our Communities: A Blueprint for Better Population Health Outcomes </a:t>
            </a:r>
            <a:r>
              <a:rPr lang="en-US" sz="2000" dirty="0"/>
              <a:t>by Dr. Mark Angelo.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purpose of the toolkit is to demonstrate real-world scenarios encountered when initiating and advancing a population health initiative. Through this learning program, we hope to spark additional thoughts as we solidify your knowledge and give some additional tactics surrounding population health strategies.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toolkit represents a hybridization of multiple encounters across the nation; some situations may have been modified to protect privacy as well as to create a demonstrative learning opportunity. Not all tactics will work in all situations.</a:t>
            </a:r>
          </a:p>
        </p:txBody>
      </p:sp>
    </p:spTree>
    <p:extLst>
      <p:ext uri="{BB962C8B-B14F-4D97-AF65-F5344CB8AC3E}">
        <p14:creationId xmlns:p14="http://schemas.microsoft.com/office/powerpoint/2010/main" val="2308126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4B88-05AA-168C-0155-737E37ED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58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Script" panose="020B0804020000000003" pitchFamily="34" charset="0"/>
              </a:rPr>
              <a:t>Starting from scratch: </a:t>
            </a:r>
            <a:r>
              <a:rPr lang="en-US" sz="3200" dirty="0">
                <a:latin typeface="+mn-lt"/>
              </a:rPr>
              <a:t>Jones Health Center (JHC)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DBBE-14F8-D0F2-3A89-30157400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13" y="1262269"/>
            <a:ext cx="6755297" cy="5218044"/>
          </a:xfrm>
        </p:spPr>
        <p:txBody>
          <a:bodyPr>
            <a:normAutofit/>
          </a:bodyPr>
          <a:lstStyle/>
          <a:p>
            <a:r>
              <a:rPr lang="en-US" dirty="0"/>
              <a:t>JHC is a not-for-profit (NFP) integrated delivery system (IDS) with 4 hospitals, 2 surgery centers, and 14 ambulatory care sites.</a:t>
            </a:r>
          </a:p>
          <a:p>
            <a:r>
              <a:rPr lang="en-US" dirty="0"/>
              <a:t>The health system has felt some financial strain post-pandemic with the rising need for contract labor and supply costs that are now 15–20% higher than before the pandemic.</a:t>
            </a:r>
          </a:p>
          <a:p>
            <a:r>
              <a:rPr lang="en-US" dirty="0"/>
              <a:t>The payers in the region of JHC have been stagnant in their reimbursement for procedures and office visits. The payers have suggested JHC create a value-based structure if they wish to increase their reimbursement.</a:t>
            </a:r>
          </a:p>
          <a:p>
            <a:r>
              <a:rPr lang="en-US" dirty="0"/>
              <a:t>JHC leaders have raised concerns that this type of infrastructure will be costly and have a negative financial return, yet they are willing to explore this new paradigm.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A85C4-2DC5-F66A-0EDA-F912F1E382EA}"/>
              </a:ext>
            </a:extLst>
          </p:cNvPr>
          <p:cNvSpPr txBox="1"/>
          <p:nvPr/>
        </p:nvSpPr>
        <p:spPr>
          <a:xfrm>
            <a:off x="7553739" y="1401417"/>
            <a:ext cx="4442791" cy="437042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As the newly designated champion for population health, how do you approach their emerging need for managing populations?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How would you understand the potential for success in value-based agreements being offered to your health system?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What would you foresee as “short-term wins” to boost your newly formed initiative to lead the organization on a successful path in population health?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20555-29FD-BD04-DE4C-8565F0655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3" y="618829"/>
            <a:ext cx="6744410" cy="562034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098B3C-0810-0EA7-8F51-DC843B5A0164}"/>
              </a:ext>
            </a:extLst>
          </p:cNvPr>
          <p:cNvSpPr txBox="1"/>
          <p:nvPr/>
        </p:nvSpPr>
        <p:spPr>
          <a:xfrm>
            <a:off x="258417" y="1201023"/>
            <a:ext cx="4683807" cy="480131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Define your population? Options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payer attribution (i.e., Medicare, Medicaid, commercial payer, etc.),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patients who see your PCPs, and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patients who see any provider in your IDN.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What data is being collected about your attributed patients? What is the source of your data?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What is your historical performance on quality and cost? Is there opportunity to improve?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Can you recreate external performance data through your EMR and internal analytic capabilities?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Has your NFP system completed a Community Health Needs Assessment?*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54D35-3AA0-9440-19FC-B84BDB8FCF94}"/>
              </a:ext>
            </a:extLst>
          </p:cNvPr>
          <p:cNvSpPr txBox="1"/>
          <p:nvPr/>
        </p:nvSpPr>
        <p:spPr>
          <a:xfrm>
            <a:off x="122732" y="6292856"/>
            <a:ext cx="533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*The IRS mandates that NFP hospital organizations conduct needs assessment every three years and adopt a strategy for meeting the needs of their communities.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21007-5CB5-CF34-1BE3-AD6CC4947D64}"/>
              </a:ext>
            </a:extLst>
          </p:cNvPr>
          <p:cNvSpPr txBox="1"/>
          <p:nvPr/>
        </p:nvSpPr>
        <p:spPr>
          <a:xfrm>
            <a:off x="155336" y="334311"/>
            <a:ext cx="4786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Script" panose="020B0804020000000003" pitchFamily="34" charset="0"/>
              </a:rPr>
              <a:t>WHERE DO I START?</a:t>
            </a:r>
          </a:p>
          <a:p>
            <a:pPr algn="ctr"/>
            <a:r>
              <a:rPr lang="en-US" sz="2000" dirty="0">
                <a:latin typeface="Segoe Script" panose="020B0804020000000003" pitchFamily="34" charset="0"/>
              </a:rPr>
              <a:t>CONCEPTUAL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57061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3ECC07-E45F-8E8C-99BB-3125138DD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28615"/>
            <a:ext cx="5881515" cy="58815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70D1A-F690-B996-93CA-CA2B18B0A5EF}"/>
              </a:ext>
            </a:extLst>
          </p:cNvPr>
          <p:cNvSpPr txBox="1"/>
          <p:nvPr/>
        </p:nvSpPr>
        <p:spPr>
          <a:xfrm>
            <a:off x="383104" y="1327920"/>
            <a:ext cx="5306496" cy="480131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Do your attributed patients have adequate access to care? Are your providers available to your population?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Can patients schedule appointments and travel to visits in a timely manner?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What is the societal and community context? Are there structural impediments to care delivery?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Does the population struggle with financial aspects of care? Are adequate resources available for patients in need?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What is the health and technology literacy of your population? Can individuals schedule and complete telehealth visits?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Do patients have to use emergency services in excess due to challenges in transportation, economics, or health literacy?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394C-6FF5-A0E8-81ED-D82D83637F68}"/>
              </a:ext>
            </a:extLst>
          </p:cNvPr>
          <p:cNvSpPr txBox="1"/>
          <p:nvPr/>
        </p:nvSpPr>
        <p:spPr>
          <a:xfrm>
            <a:off x="282057" y="521938"/>
            <a:ext cx="55791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Script" panose="020B0804020000000003" pitchFamily="34" charset="0"/>
              </a:rPr>
              <a:t>KEEP PATIENTS IN THE CENTER OF CARE DECISIONS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EC37-75E4-6E5A-327E-16F3F2C5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egoe Script" panose="020B0804020000000003" pitchFamily="34" charset="0"/>
              </a:rPr>
              <a:t>Getting the ball rolling: </a:t>
            </a:r>
            <a:r>
              <a:rPr lang="en-US" sz="2800" dirty="0">
                <a:latin typeface="+mn-lt"/>
              </a:rPr>
              <a:t>Jones Health Center (JHC)</a:t>
            </a:r>
            <a:endParaRPr lang="en-US" sz="2800" dirty="0">
              <a:latin typeface="Segoe Script" panose="020B080402000000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B0B8-5CC3-9682-30E3-E38CAAFF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JHC senior leaders have agreed to move forward with a population health strategy given their understanding of the growing needs in the market and their desire to be better positioned for the future realities of care delivery.</a:t>
            </a:r>
          </a:p>
          <a:p>
            <a:r>
              <a:rPr lang="en-US" dirty="0"/>
              <a:t>As the director of population health, you are now given the opportunity to review payer programs, including the Medicare Shared Savings Program (MSSP), Managed Medicaid, and Medicare Advantage.</a:t>
            </a:r>
          </a:p>
          <a:p>
            <a:r>
              <a:rPr lang="en-US" dirty="0"/>
              <a:t>You determine that the focus of your programs will be the large, employed JHC medical practice as well as affiliated providers within the network.</a:t>
            </a:r>
          </a:p>
        </p:txBody>
      </p:sp>
    </p:spTree>
    <p:extLst>
      <p:ext uri="{BB962C8B-B14F-4D97-AF65-F5344CB8AC3E}">
        <p14:creationId xmlns:p14="http://schemas.microsoft.com/office/powerpoint/2010/main" val="250363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35BE1-3A39-203D-ECEB-EDD8575B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8045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Segoe Script" panose="020B0804020000000003" pitchFamily="34" charset="0"/>
              </a:rPr>
              <a:t>What do I have?</a:t>
            </a:r>
            <a:br>
              <a:rPr lang="en-US" sz="2800" dirty="0">
                <a:latin typeface="Segoe Script" panose="020B0804020000000003" pitchFamily="34" charset="0"/>
              </a:rPr>
            </a:br>
            <a:r>
              <a:rPr lang="en-US" sz="2800" dirty="0">
                <a:latin typeface="Segoe Script" panose="020B0804020000000003" pitchFamily="34" charset="0"/>
              </a:rPr>
              <a:t> What do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6FF78-A705-04F6-0D02-9303F0CD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714"/>
            <a:ext cx="10515600" cy="4122057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Care coordination – Often delivered by nurses but can be augmented by pharmacists, advanced practice providers, and other team members.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Technology – Allows your population health team to receive non-standardized reports from payers; connects to the electronic medical record and the health information exchange to support reporting in a way that is meaningful to providers.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Physician and network leadership – Strong and insightful provider leadership will advocate for the new model of care and educate other providers.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Continuum of care – Supports patients across all areas of care from the home, to acute care, to rehabilitation facilities.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Quality infrastructure – Works to create a tailored set of HEDIS,* Stars, or other measures that are prevalent across all programs and that oversee performance.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6E58D-F2C7-48A0-3777-06AC1B0A992F}"/>
              </a:ext>
            </a:extLst>
          </p:cNvPr>
          <p:cNvSpPr txBox="1"/>
          <p:nvPr/>
        </p:nvSpPr>
        <p:spPr>
          <a:xfrm>
            <a:off x="7302843" y="6308209"/>
            <a:ext cx="460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*Health Effectiveness Data and Information Set</a:t>
            </a:r>
          </a:p>
        </p:txBody>
      </p:sp>
    </p:spTree>
    <p:extLst>
      <p:ext uri="{BB962C8B-B14F-4D97-AF65-F5344CB8AC3E}">
        <p14:creationId xmlns:p14="http://schemas.microsoft.com/office/powerpoint/2010/main" val="1861501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1872-ED31-B959-676F-B4C74713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467665"/>
            <a:ext cx="3311611" cy="392267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egoe Script" panose="020B0804020000000003" pitchFamily="34" charset="0"/>
              </a:rPr>
              <a:t>What are the responsibilities of the practices?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9C038-D7C4-4A9E-8560-7B28D7A71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26" y="0"/>
            <a:ext cx="8140574" cy="6783812"/>
          </a:xfrm>
        </p:spPr>
      </p:pic>
    </p:spTree>
    <p:extLst>
      <p:ext uri="{BB962C8B-B14F-4D97-AF65-F5344CB8AC3E}">
        <p14:creationId xmlns:p14="http://schemas.microsoft.com/office/powerpoint/2010/main" val="312180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E9972-4E79-9EAD-58FB-51A0B43CD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262"/>
            <a:ext cx="7742545" cy="68822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A3A7-7CFD-DDD8-8B51-63B7BBB32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11" y="1324822"/>
            <a:ext cx="4211594" cy="4208355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Consider the sources of data for your population.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Is your data accurate and comprehensive?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Do you have infrastructure to process the data matched to patients correctly and without duplication?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Can you utilize the data to create meaningful and actionable insights to improve population health?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06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{C78444A3-D2E9-1541-86B8-46220C42722C}tf10001058</Template>
  <TotalTime>2306</TotalTime>
  <Words>1558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Script</vt:lpstr>
      <vt:lpstr>Wingdings</vt:lpstr>
      <vt:lpstr>Celestial</vt:lpstr>
      <vt:lpstr>Caring For Our Communities: A Blueprint for Better Outcomes in Population Health</vt:lpstr>
      <vt:lpstr>About this toolkit: </vt:lpstr>
      <vt:lpstr>Starting from scratch: Jones Health Center (JHC)</vt:lpstr>
      <vt:lpstr>PowerPoint Presentation</vt:lpstr>
      <vt:lpstr>PowerPoint Presentation</vt:lpstr>
      <vt:lpstr>Getting the ball rolling: Jones Health Center (JHC)</vt:lpstr>
      <vt:lpstr>What do I have?  What do I need?</vt:lpstr>
      <vt:lpstr>What are the responsibilities of the practices?</vt:lpstr>
      <vt:lpstr>PowerPoint Presentation</vt:lpstr>
      <vt:lpstr>PowerPoint Presentation</vt:lpstr>
      <vt:lpstr>PowerPoint Presentation</vt:lpstr>
      <vt:lpstr>Understanding payer programs: Jones Health Center (JHC)</vt:lpstr>
      <vt:lpstr>PowerPoint Presentation</vt:lpstr>
      <vt:lpstr>Setting up long-term success: Jones Health Center (JHC)</vt:lpstr>
      <vt:lpstr>Considerations for success</vt:lpstr>
      <vt:lpstr>Population Health focuses on  equitability and transparency</vt:lpstr>
      <vt:lpstr>Population Health focuses on equitability and transparency</vt:lpstr>
      <vt:lpstr>final Considerations for success</vt:lpstr>
      <vt:lpstr>PowerPoint Presentation</vt:lpstr>
    </vt:vector>
  </TitlesOfParts>
  <Company>Main Line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Angelo, Mark</dc:creator>
  <cp:lastModifiedBy>Kevin McLenithan</cp:lastModifiedBy>
  <cp:revision>9</cp:revision>
  <dcterms:created xsi:type="dcterms:W3CDTF">2023-08-26T20:29:56Z</dcterms:created>
  <dcterms:modified xsi:type="dcterms:W3CDTF">2023-10-24T20:00:25Z</dcterms:modified>
</cp:coreProperties>
</file>